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850036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969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77444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184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426252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52664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378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49145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049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40799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251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5234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9796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69277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052737"/>
            <a:ext cx="7772400" cy="2952327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«Динозавры.</a:t>
            </a:r>
            <a:b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100 миллионов лет назад»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>
                <a:solidFill>
                  <a:schemeClr val="tx2">
                    <a:lumMod val="75000"/>
                  </a:schemeClr>
                </a:solidFill>
              </a:rPr>
              <a:t>Занятие для детей подготовительной группы с использованием нетрадиционных техник рисования</a:t>
            </a:r>
            <a:endParaRPr lang="ru-RU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40863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0" y="5445224"/>
            <a:ext cx="9144000" cy="680939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На заключительном  этапе тушью дорисовываются силуэты динозавров </a:t>
            </a:r>
            <a:endParaRPr lang="ru-RU" b="1" dirty="0"/>
          </a:p>
        </p:txBody>
      </p:sp>
      <p:pic>
        <p:nvPicPr>
          <p:cNvPr id="8194" name="Picture 2" descr="D:\анино\11111111111111111111111\Новая папка\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008" t="21802" r="8595" b="15517"/>
          <a:stretch/>
        </p:blipFill>
        <p:spPr bwMode="auto">
          <a:xfrm>
            <a:off x="-1" y="71038"/>
            <a:ext cx="9144001" cy="47261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6783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0189" y="5301208"/>
            <a:ext cx="8229600" cy="936795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/>
              <a:t>В данной работе каждый ребенок может </a:t>
            </a:r>
            <a:r>
              <a:rPr lang="ru-RU" b="1" dirty="0" smtClean="0"/>
              <a:t>применить </a:t>
            </a:r>
            <a:r>
              <a:rPr lang="ru-RU" b="1" dirty="0"/>
              <a:t>свои навыки и </a:t>
            </a:r>
            <a:r>
              <a:rPr lang="ru-RU" b="1" dirty="0" smtClean="0"/>
              <a:t>умения, а благодаря использованию нетрадиционных техник,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получает свой индивидуальный и неповторимый рисунок</a:t>
            </a:r>
            <a:endParaRPr lang="ru-RU" b="1" dirty="0"/>
          </a:p>
        </p:txBody>
      </p:sp>
      <p:pic>
        <p:nvPicPr>
          <p:cNvPr id="9218" name="Picture 2" descr="D:\анино\11111111111111111111111\Новая папка\9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754" t="5071" r="2932" b="4929"/>
          <a:stretch/>
        </p:blipFill>
        <p:spPr bwMode="auto">
          <a:xfrm>
            <a:off x="906576" y="162987"/>
            <a:ext cx="7416825" cy="5112568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7665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2454024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chemeClr val="accent1">
                    <a:lumMod val="75000"/>
                  </a:schemeClr>
                </a:solidFill>
              </a:rPr>
              <a:t>Творческих успехов!</a:t>
            </a:r>
            <a:endParaRPr lang="ru-RU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822960" y="4797152"/>
            <a:ext cx="7543800" cy="122413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err="1"/>
              <a:t>Жестова</a:t>
            </a:r>
            <a:r>
              <a:rPr lang="ru-RU" b="1" dirty="0"/>
              <a:t> Екатерина </a:t>
            </a:r>
            <a:r>
              <a:rPr lang="ru-RU" b="1" dirty="0" smtClean="0"/>
              <a:t>Валерьевна</a:t>
            </a:r>
            <a:r>
              <a:rPr lang="ru-RU" dirty="0" smtClean="0"/>
              <a:t>,</a:t>
            </a:r>
          </a:p>
          <a:p>
            <a:pPr algn="ctr">
              <a:lnSpc>
                <a:spcPct val="11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dirty="0" smtClean="0"/>
              <a:t>педагог </a:t>
            </a:r>
            <a:r>
              <a:rPr lang="ru-RU" dirty="0"/>
              <a:t>дополнительного образования МБДОУ № 133 «Детский сад», г. Кемерово</a:t>
            </a:r>
          </a:p>
        </p:txBody>
      </p:sp>
    </p:spTree>
    <p:extLst>
      <p:ext uri="{BB962C8B-B14F-4D97-AF65-F5344CB8AC3E}">
        <p14:creationId xmlns:p14="http://schemas.microsoft.com/office/powerpoint/2010/main" val="36970691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86604"/>
            <a:ext cx="8568952" cy="1450757"/>
          </a:xfrm>
        </p:spPr>
        <p:txBody>
          <a:bodyPr>
            <a:noAutofit/>
          </a:bodyPr>
          <a:lstStyle/>
          <a:p>
            <a:pPr algn="r"/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Самое </a:t>
            </a: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>лучшее — </a:t>
            </a:r>
            <a: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  <a:t>все проверять экспериментальным путем: тогда действительно можно приобрести знания…</a:t>
            </a:r>
            <a:br>
              <a:rPr lang="ru-RU" sz="28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  <a:t/>
            </a:r>
            <a:br>
              <a:rPr lang="ru-RU" sz="2800" b="1" dirty="0" smtClean="0">
                <a:solidFill>
                  <a:schemeClr val="accent1">
                    <a:lumMod val="75000"/>
                  </a:schemeClr>
                </a:solidFill>
              </a:rPr>
            </a:br>
            <a:r>
              <a:rPr lang="ru-RU" sz="1800" b="1" dirty="0" smtClean="0">
                <a:solidFill>
                  <a:schemeClr val="accent1">
                    <a:lumMod val="75000"/>
                  </a:schemeClr>
                </a:solidFill>
              </a:rPr>
              <a:t>Марк Твен</a:t>
            </a:r>
            <a:endParaRPr lang="ru-RU" sz="1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22959" y="1845734"/>
            <a:ext cx="7781489" cy="4463586"/>
          </a:xfrm>
        </p:spPr>
        <p:txBody>
          <a:bodyPr>
            <a:normAutofit/>
          </a:bodyPr>
          <a:lstStyle/>
          <a:p>
            <a:r>
              <a:rPr lang="ru-RU" dirty="0" smtClean="0"/>
              <a:t>Чтобы дети получали положительные эмоции от процесса рисования и стремились к творчеству, занятие для дошкольников должно быть увлекательным, познавательным и возможностью экспериментировать. </a:t>
            </a:r>
          </a:p>
          <a:p>
            <a:r>
              <a:rPr lang="ru-RU" dirty="0" smtClean="0"/>
              <a:t>Широкий простор </a:t>
            </a:r>
            <a:r>
              <a:rPr lang="ru-RU" dirty="0"/>
              <a:t>для </a:t>
            </a:r>
            <a:r>
              <a:rPr lang="ru-RU" dirty="0" smtClean="0"/>
              <a:t>фантазии и воображения открывает применение техник </a:t>
            </a:r>
            <a:r>
              <a:rPr lang="ru-RU" dirty="0"/>
              <a:t>нетрадиционного рисования. </a:t>
            </a:r>
            <a:endParaRPr lang="ru-RU" dirty="0" smtClean="0"/>
          </a:p>
          <a:p>
            <a:r>
              <a:rPr lang="ru-RU" dirty="0" smtClean="0"/>
              <a:t>Предлагаю провести занятие </a:t>
            </a:r>
            <a:r>
              <a:rPr lang="ru-RU" dirty="0"/>
              <a:t>«Динозавры. 100 миллионов лет назад</a:t>
            </a:r>
            <a:r>
              <a:rPr lang="ru-RU" dirty="0" smtClean="0"/>
              <a:t>»</a:t>
            </a:r>
          </a:p>
          <a:p>
            <a:r>
              <a:rPr lang="ru-RU" dirty="0" smtClean="0"/>
              <a:t>1. Беседа о динозаврах развивает </a:t>
            </a:r>
            <a:r>
              <a:rPr lang="ru-RU" dirty="0"/>
              <a:t>у детей </a:t>
            </a:r>
            <a:r>
              <a:rPr lang="ru-RU" dirty="0" smtClean="0"/>
              <a:t>любознательность.</a:t>
            </a:r>
            <a:r>
              <a:rPr lang="ru-RU" dirty="0"/>
              <a:t> </a:t>
            </a:r>
            <a:endParaRPr lang="ru-RU" dirty="0" smtClean="0"/>
          </a:p>
          <a:p>
            <a:r>
              <a:rPr lang="ru-RU" dirty="0" smtClean="0"/>
              <a:t>2. Практическая деятельность с использованием </a:t>
            </a:r>
            <a:r>
              <a:rPr lang="ru-RU" dirty="0"/>
              <a:t>различных материалов и </a:t>
            </a:r>
            <a:r>
              <a:rPr lang="ru-RU" dirty="0" smtClean="0"/>
              <a:t>техник «</a:t>
            </a:r>
            <a:r>
              <a:rPr lang="ru-RU" dirty="0"/>
              <a:t>Монотипия» и  «</a:t>
            </a:r>
            <a:r>
              <a:rPr lang="ru-RU" dirty="0" err="1"/>
              <a:t>Кляксография</a:t>
            </a:r>
            <a:r>
              <a:rPr lang="ru-RU" dirty="0"/>
              <a:t>» </a:t>
            </a:r>
            <a:r>
              <a:rPr lang="ru-RU" dirty="0" smtClean="0"/>
              <a:t>стимулирует желание экспериментировать </a:t>
            </a:r>
            <a:r>
              <a:rPr lang="ru-RU" dirty="0"/>
              <a:t>с красками</a:t>
            </a:r>
            <a:r>
              <a:rPr lang="ru-RU" dirty="0" smtClean="0"/>
              <a:t>. </a:t>
            </a:r>
          </a:p>
          <a:p>
            <a:endParaRPr lang="ru-RU" sz="1800" dirty="0" smtClean="0"/>
          </a:p>
        </p:txBody>
      </p:sp>
    </p:spTree>
    <p:extLst>
      <p:ext uri="{BB962C8B-B14F-4D97-AF65-F5344CB8AC3E}">
        <p14:creationId xmlns:p14="http://schemas.microsoft.com/office/powerpoint/2010/main" val="640680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D:\анино\11111111111111111111111\Новая папка\1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982" t="5414" r="5235" b="5273"/>
          <a:stretch/>
        </p:blipFill>
        <p:spPr bwMode="auto">
          <a:xfrm>
            <a:off x="929314" y="0"/>
            <a:ext cx="7152793" cy="53645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Объект 3"/>
          <p:cNvSpPr>
            <a:spLocks noGrp="1"/>
          </p:cNvSpPr>
          <p:nvPr>
            <p:ph idx="4294967295"/>
          </p:nvPr>
        </p:nvSpPr>
        <p:spPr>
          <a:xfrm>
            <a:off x="929314" y="5364596"/>
            <a:ext cx="7152793" cy="944724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Материалы</a:t>
            </a:r>
            <a:r>
              <a:rPr lang="ru-RU" b="1" dirty="0"/>
              <a:t>: альбомный </a:t>
            </a:r>
            <a:r>
              <a:rPr lang="ru-RU" b="1" dirty="0" smtClean="0"/>
              <a:t>лист, </a:t>
            </a:r>
            <a:r>
              <a:rPr lang="ru-RU" b="1" dirty="0"/>
              <a:t>гуашь</a:t>
            </a:r>
            <a:r>
              <a:rPr lang="ru-RU" b="1" dirty="0" smtClean="0"/>
              <a:t>, тушь, палитра, кисти, емкость с водой, клеенка, целлофановые пакеты,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трубочки для коктейля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1080557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2" y="4509120"/>
            <a:ext cx="8064896" cy="1800200"/>
          </a:xfrm>
        </p:spPr>
        <p:txBody>
          <a:bodyPr>
            <a:norm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«Монотипия» – с греческого «один отпечаток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».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Изображение </a:t>
            </a:r>
            <a:r>
              <a:rPr lang="ru-RU" sz="2400" dirty="0">
                <a:solidFill>
                  <a:schemeClr val="accent1">
                    <a:lumMod val="75000"/>
                  </a:schemeClr>
                </a:solidFill>
              </a:rPr>
              <a:t>наносится на ровную гладкую поверхность, затем отпечатывается на другую </a:t>
            </a:r>
            <a:r>
              <a:rPr lang="ru-RU" sz="2400" dirty="0" smtClean="0">
                <a:solidFill>
                  <a:schemeClr val="accent1">
                    <a:lumMod val="75000"/>
                  </a:schemeClr>
                </a:solidFill>
              </a:rPr>
              <a:t>поверхность</a:t>
            </a:r>
            <a:endParaRPr lang="ru-RU" sz="2400" dirty="0"/>
          </a:p>
          <a:p>
            <a: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sz="2000" dirty="0" smtClean="0"/>
              <a:t>Материалы: альбомный лист, палитра, емкость с водой, кисть и целлофановый пакет. Выбирается зеленая гуашь и гуашь теплых оттенков</a:t>
            </a:r>
            <a:endParaRPr lang="ru-RU" sz="2000" dirty="0"/>
          </a:p>
        </p:txBody>
      </p:sp>
      <p:pic>
        <p:nvPicPr>
          <p:cNvPr id="2050" name="Picture 2" descr="D:\анино\11111111111111111111111\Новая папка\2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3058" t="6813" r="7590" b="13627"/>
          <a:stretch/>
        </p:blipFill>
        <p:spPr bwMode="auto">
          <a:xfrm>
            <a:off x="1691680" y="168333"/>
            <a:ext cx="5832648" cy="43108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368199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3568" y="4869160"/>
            <a:ext cx="7704856" cy="1440160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Пакет располагается на клеенке,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большой кистью поверхность быстро покрывается жидкой гуашью,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краски между собой в процессе смешиваются.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Для нижней части заготовки используется  охра и оливковый цвет.</a:t>
            </a:r>
            <a:endParaRPr lang="ru-RU" b="1" dirty="0"/>
          </a:p>
        </p:txBody>
      </p:sp>
      <p:pic>
        <p:nvPicPr>
          <p:cNvPr id="3074" name="Picture 2" descr="D:\анино\11111111111111111111111\Новая папка\3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3" t="5450" r="5582" b="14155"/>
          <a:stretch/>
        </p:blipFill>
        <p:spPr bwMode="auto">
          <a:xfrm>
            <a:off x="845421" y="83580"/>
            <a:ext cx="7381149" cy="47855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26058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87624" y="5301208"/>
            <a:ext cx="7041976" cy="824955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Делается оттиск на альбомном листе.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При необходимости добавляется полоска оливкового цвета</a:t>
            </a:r>
            <a:endParaRPr lang="ru-RU" b="1" dirty="0"/>
          </a:p>
        </p:txBody>
      </p:sp>
      <p:pic>
        <p:nvPicPr>
          <p:cNvPr id="4098" name="Picture 2" descr="D:\анино\11111111111111111111111\Новая папка\4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8595" t="6813" r="5022" b="20968"/>
          <a:stretch/>
        </p:blipFill>
        <p:spPr bwMode="auto">
          <a:xfrm>
            <a:off x="559930" y="260647"/>
            <a:ext cx="7945337" cy="48965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1100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539552" y="4437112"/>
            <a:ext cx="7920880" cy="1872208"/>
          </a:xfrm>
        </p:spPr>
        <p:txBody>
          <a:bodyPr>
            <a:no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«</a:t>
            </a:r>
            <a:r>
              <a:rPr lang="ru-RU" sz="2400" b="1" dirty="0" err="1">
                <a:solidFill>
                  <a:schemeClr val="accent1">
                    <a:lumMod val="75000"/>
                  </a:schemeClr>
                </a:solidFill>
              </a:rPr>
              <a:t>Кляксография</a:t>
            </a:r>
            <a:r>
              <a:rPr lang="ru-RU" sz="2400" b="1" dirty="0">
                <a:solidFill>
                  <a:schemeClr val="accent1">
                    <a:lumMod val="75000"/>
                  </a:schemeClr>
                </a:solidFill>
              </a:rPr>
              <a:t>» – на бумагу наносится жидкая краска, в трубочку (для коктейля) дуть на кляксу в разных направлениях, получить спонтанные </a:t>
            </a:r>
            <a:r>
              <a:rPr lang="ru-RU" sz="2400" b="1" dirty="0" smtClean="0">
                <a:solidFill>
                  <a:schemeClr val="accent1">
                    <a:lumMod val="75000"/>
                  </a:schemeClr>
                </a:solidFill>
              </a:rPr>
              <a:t>формы</a:t>
            </a:r>
            <a:endParaRPr lang="ru-RU" sz="2400" b="1" dirty="0">
              <a:solidFill>
                <a:schemeClr val="accent1">
                  <a:lumMod val="75000"/>
                </a:schemeClr>
              </a:solidFill>
            </a:endParaRPr>
          </a:p>
          <a:p>
            <a:pPr algn="ctr"/>
            <a:r>
              <a:rPr lang="ru-RU" b="1" dirty="0" smtClean="0"/>
              <a:t>На данном этапе ребенок выбирает гуашь темного цвета. Трубочкой для коктейля выдувается силуэт первого дерева.</a:t>
            </a:r>
            <a:endParaRPr lang="ru-RU" b="1" dirty="0"/>
          </a:p>
        </p:txBody>
      </p:sp>
      <p:pic>
        <p:nvPicPr>
          <p:cNvPr id="5122" name="Picture 2" descr="D:\анино\11111111111111111111111\Новая папка\5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6586" t="16352" r="16071" b="14155"/>
          <a:stretch/>
        </p:blipFill>
        <p:spPr bwMode="auto">
          <a:xfrm>
            <a:off x="1327404" y="117567"/>
            <a:ext cx="6412948" cy="4247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95615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1165654" y="5877272"/>
            <a:ext cx="6766309" cy="432048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/>
              <a:t>Выбирается цвет для второго дерева и процесс повторяется</a:t>
            </a:r>
            <a:endParaRPr lang="ru-RU" sz="1800" b="1" dirty="0"/>
          </a:p>
        </p:txBody>
      </p:sp>
      <p:pic>
        <p:nvPicPr>
          <p:cNvPr id="6146" name="Picture 2" descr="D:\анино\11111111111111111111111\Новая папка\6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14062" t="9538" r="13618" b="10067"/>
          <a:stretch/>
        </p:blipFill>
        <p:spPr bwMode="auto">
          <a:xfrm>
            <a:off x="981362" y="0"/>
            <a:ext cx="7172263" cy="5877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0665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4294967295"/>
          </p:nvPr>
        </p:nvSpPr>
        <p:spPr>
          <a:xfrm>
            <a:off x="683568" y="5013176"/>
            <a:ext cx="7704856" cy="1296144"/>
          </a:xfrm>
        </p:spPr>
        <p:txBody>
          <a:bodyPr>
            <a:noAutofit/>
          </a:bodyPr>
          <a:lstStyle/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Добавляется более насыщенный цвет у основания деревьев(земля).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На палитре смешиваются зеленый и желтый цвета, для получения более теплого оттенка. </a:t>
            </a:r>
          </a:p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ru-RU" b="1" dirty="0" smtClean="0"/>
              <a:t>Мазками рисуется листья и трава.</a:t>
            </a:r>
            <a:endParaRPr lang="ru-RU" b="1" dirty="0"/>
          </a:p>
        </p:txBody>
      </p:sp>
      <p:pic>
        <p:nvPicPr>
          <p:cNvPr id="7170" name="Picture 2" descr="D:\анино\11111111111111111111111\Новая папка\7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3013" r="8596" b="19605"/>
          <a:stretch/>
        </p:blipFill>
        <p:spPr bwMode="auto">
          <a:xfrm>
            <a:off x="805986" y="11572"/>
            <a:ext cx="7460020" cy="50016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9020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Ретро">
  <a:themeElements>
    <a:clrScheme name="Ретро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6B9F25"/>
      </a:hlink>
      <a:folHlink>
        <a:srgbClr val="B26B02"/>
      </a:folHlink>
    </a:clrScheme>
    <a:fontScheme name="Ретро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Ретро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Retrospect" id="{5F128B03-DCCA-4EEB-AB3B-CF2899314A46}" vid="{D26EA377-59BD-4C9C-9D94-EE8416EE4C79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310</TotalTime>
  <Words>350</Words>
  <Application>Microsoft Office PowerPoint</Application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Ретро</vt:lpstr>
      <vt:lpstr>«Динозавры. 100 миллионов лет назад»</vt:lpstr>
      <vt:lpstr>Самое лучшее — все проверять экспериментальным путем: тогда действительно можно приобрести знания…  Марк Твен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Творческих успехов!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Екатерина</dc:creator>
  <cp:lastModifiedBy>Екатерина</cp:lastModifiedBy>
  <cp:revision>30</cp:revision>
  <dcterms:created xsi:type="dcterms:W3CDTF">2022-09-19T17:49:06Z</dcterms:created>
  <dcterms:modified xsi:type="dcterms:W3CDTF">2023-05-25T16:06:00Z</dcterms:modified>
</cp:coreProperties>
</file>