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82" r:id="rId2"/>
    <p:sldId id="257" r:id="rId3"/>
    <p:sldId id="260" r:id="rId4"/>
    <p:sldId id="290" r:id="rId5"/>
    <p:sldId id="284" r:id="rId6"/>
    <p:sldId id="267" r:id="rId7"/>
    <p:sldId id="270" r:id="rId8"/>
    <p:sldId id="287" r:id="rId9"/>
    <p:sldId id="272" r:id="rId10"/>
    <p:sldId id="288" r:id="rId11"/>
    <p:sldId id="289" r:id="rId12"/>
    <p:sldId id="273" r:id="rId13"/>
    <p:sldId id="274" r:id="rId14"/>
    <p:sldId id="277" r:id="rId15"/>
    <p:sldId id="279" r:id="rId16"/>
    <p:sldId id="28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7500" y="722313"/>
            <a:ext cx="8637588" cy="762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328613" y="1941513"/>
            <a:ext cx="4027487" cy="4114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4508500" y="1941513"/>
            <a:ext cx="4029075" cy="4114800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CF09D05-BFB0-42CA-A49D-BAA542A04C0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62545305"/>
      </p:ext>
    </p:extLst>
  </p:cSld>
  <p:clrMapOvr>
    <a:masterClrMapping/>
  </p:clrMapOvr>
  <p:transition spd="med">
    <p:cut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26.05.2023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26.05.2023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36096" y="5402254"/>
            <a:ext cx="3608153" cy="1000132"/>
          </a:xfrm>
        </p:spPr>
        <p:txBody>
          <a:bodyPr>
            <a:noAutofit/>
          </a:bodyPr>
          <a:lstStyle/>
          <a:p>
            <a:pPr algn="r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Подготовила презентацию: учитель </a:t>
            </a:r>
            <a:br>
              <a:rPr lang="ru-RU" sz="16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изобразительного искусства</a:t>
            </a:r>
            <a:br>
              <a:rPr lang="ru-RU" sz="16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Камбалова Е.С.</a:t>
            </a:r>
          </a:p>
          <a:p>
            <a:pPr algn="r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МБОУ СОШ №127</a:t>
            </a:r>
            <a:br>
              <a:rPr lang="ru-RU" sz="16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г. Барнаул</a:t>
            </a:r>
          </a:p>
        </p:txBody>
      </p:sp>
      <p:pic>
        <p:nvPicPr>
          <p:cNvPr id="172036" name="Picture 4" descr="http://promisly.ru/files/u1/11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952890"/>
            <a:ext cx="3382025" cy="3339644"/>
          </a:xfrm>
          <a:prstGeom prst="rect">
            <a:avLst/>
          </a:prstGeom>
          <a:noFill/>
        </p:spPr>
      </p:pic>
      <p:pic>
        <p:nvPicPr>
          <p:cNvPr id="172040" name="Picture 8" descr="http://detalca8.3dn.ru/pic/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82025" y="2251170"/>
            <a:ext cx="2447008" cy="3022947"/>
          </a:xfrm>
          <a:prstGeom prst="rect">
            <a:avLst/>
          </a:prstGeom>
          <a:noFill/>
        </p:spPr>
      </p:pic>
      <p:pic>
        <p:nvPicPr>
          <p:cNvPr id="172046" name="Picture 14" descr="http://loftcenter.ru/assets/images/0-5a296-f53baee6-xl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5518" y="1952890"/>
            <a:ext cx="3382025" cy="342711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E714188-7CF7-43F1-BC1F-FEA953CEE318}"/>
              </a:ext>
            </a:extLst>
          </p:cNvPr>
          <p:cNvSpPr txBox="1"/>
          <p:nvPr/>
        </p:nvSpPr>
        <p:spPr>
          <a:xfrm>
            <a:off x="971600" y="440036"/>
            <a:ext cx="748883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Городецкая роспись </a:t>
            </a:r>
          </a:p>
        </p:txBody>
      </p:sp>
    </p:spTree>
    <p:extLst>
      <p:ext uri="{BB962C8B-B14F-4D97-AF65-F5344CB8AC3E}">
        <p14:creationId xmlns:p14="http://schemas.microsoft.com/office/powerpoint/2010/main" val="151947643"/>
      </p:ext>
    </p:extLst>
  </p:cSld>
  <p:clrMapOvr>
    <a:masterClrMapping/>
  </p:clrMapOvr>
  <p:transition>
    <p:cover dir="r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65798" y="494087"/>
            <a:ext cx="9012403" cy="2783066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pPr>
              <a:lnSpc>
                <a:spcPct val="110000"/>
              </a:lnSpc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Следующий этап – </a:t>
            </a:r>
            <a:r>
              <a:rPr lang="ru-RU" sz="2400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определение центра цветка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У розана центр рисуют в середине цветка, у купавки он смещается влево или вправо. Центр исполняют чистой краской, без белил. Цвет дужек совпадает с цветом центра цветка. После прописки дужек – лепестков цветы явно преображаются. Поверх первоначального силуэта цветного круга обозначается ажурный венчик розана и купавки.</a:t>
            </a:r>
          </a:p>
          <a:p>
            <a:pPr>
              <a:lnSpc>
                <a:spcPct val="110000"/>
              </a:lnSpc>
              <a:buNone/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Завершающий этап росписи – 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оживка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линейная разделка пятна. В городецкой росписи она выполняется чаще белилами. Белые штрихи, точки словно освещают цветы, заставляют празднично засиять весь рисунок.</a:t>
            </a:r>
          </a:p>
          <a:p>
            <a:pPr>
              <a:spcBef>
                <a:spcPts val="0"/>
              </a:spcBef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3219976"/>
            <a:ext cx="5973709" cy="346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511604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Мои документы\Мои рисунки\img10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328" y="836712"/>
            <a:ext cx="8827344" cy="588489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162692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4" name="Picture 6" descr="D:\выпуск1\Городец\иллюстрации\04.JPG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>
            <a:lum bright="-18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046513" y="2420888"/>
            <a:ext cx="5025851" cy="2719535"/>
          </a:xfrm>
          <a:noFill/>
        </p:spPr>
      </p:pic>
      <p:pic>
        <p:nvPicPr>
          <p:cNvPr id="22535" name="Picture 7" descr="D:\выпуск1\Городец\иллюстрации\04.JPG"/>
          <p:cNvPicPr>
            <a:picLocks noChangeAspect="1" noChangeArrowheads="1"/>
          </p:cNvPicPr>
          <p:nvPr/>
        </p:nvPicPr>
        <p:blipFill>
          <a:blip r:embed="rId3">
            <a:lum bright="-18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9427" y="367200"/>
            <a:ext cx="5000729" cy="2083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6" name="Picture 8" descr="D:\выпуск1\Городец\иллюстрации\04.JPG"/>
          <p:cNvPicPr>
            <a:picLocks noChangeAspect="1" noChangeArrowheads="1"/>
          </p:cNvPicPr>
          <p:nvPr/>
        </p:nvPicPr>
        <p:blipFill>
          <a:blip r:embed="rId4">
            <a:lum bright="-18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6513" y="5013176"/>
            <a:ext cx="5025851" cy="1809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95582587"/>
      </p:ext>
    </p:extLst>
  </p:cSld>
  <p:clrMapOvr>
    <a:masterClrMapping/>
  </p:clrMapOvr>
  <p:transition spd="med"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6" descr="D:\выпуск1\Городец\иллюстрации\09.JPG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>
            <a:lum bright="-24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1520" y="1064947"/>
            <a:ext cx="4158014" cy="5407083"/>
          </a:xfrm>
          <a:noFill/>
        </p:spPr>
      </p:pic>
      <p:pic>
        <p:nvPicPr>
          <p:cNvPr id="23559" name="Picture 7" descr="D:\выпуск1\Городец\иллюстрации\09.JPG"/>
          <p:cNvPicPr>
            <a:picLocks noChangeAspect="1" noChangeArrowheads="1"/>
          </p:cNvPicPr>
          <p:nvPr/>
        </p:nvPicPr>
        <p:blipFill>
          <a:blip r:embed="rId3" cstate="email">
            <a:lum bright="-24000" contrast="4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2276872"/>
            <a:ext cx="4433773" cy="2983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76453292"/>
      </p:ext>
    </p:extLst>
  </p:cSld>
  <p:clrMapOvr>
    <a:masterClrMapping/>
  </p:clrMapOvr>
  <p:transition spd="med"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4" name="Picture 6" descr="D:\выпуск1\Городец\иллюстрации\10.JPG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>
            <a:lum bright="-24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10040" y="692696"/>
            <a:ext cx="8723920" cy="5907414"/>
          </a:xfrm>
          <a:noFill/>
        </p:spPr>
      </p:pic>
    </p:spTree>
    <p:extLst>
      <p:ext uri="{BB962C8B-B14F-4D97-AF65-F5344CB8AC3E}">
        <p14:creationId xmlns:p14="http://schemas.microsoft.com/office/powerpoint/2010/main" val="3015545678"/>
      </p:ext>
    </p:extLst>
  </p:cSld>
  <p:clrMapOvr>
    <a:masterClrMapping/>
  </p:clrMapOvr>
  <p:transition spd="med"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3" name="Picture 3" descr="D:\выпуск1\Городец\иллюстрации\1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505" y="764704"/>
            <a:ext cx="8862989" cy="5875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06062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5E058D9-D724-4820-8CFE-56FF6A84018A}"/>
              </a:ext>
            </a:extLst>
          </p:cNvPr>
          <p:cNvSpPr txBox="1"/>
          <p:nvPr/>
        </p:nvSpPr>
        <p:spPr>
          <a:xfrm>
            <a:off x="791580" y="476672"/>
            <a:ext cx="75608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Практическая работа: Выполнить эскиз элементов росписи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CCFC20E-EAA9-4094-A4B6-63668225B9A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1801145"/>
            <a:ext cx="3795034" cy="4960829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DC8C7DD-A7D6-429A-832C-499A47DDD1D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6910" y="1755308"/>
            <a:ext cx="4557914" cy="3084024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EBCDF8BD-C42F-42E3-BE55-6478FE9C1468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6910" y="4903245"/>
            <a:ext cx="4557914" cy="1860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7942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Объект 9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1681" y="2510900"/>
            <a:ext cx="5544615" cy="4158460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42121" y="476672"/>
            <a:ext cx="8784976" cy="1143000"/>
          </a:xfrm>
        </p:spPr>
        <p:txBody>
          <a:bodyPr/>
          <a:lstStyle/>
          <a:p>
            <a:pPr marL="0" indent="0" algn="l">
              <a:buNone/>
            </a:pPr>
            <a:r>
              <a:rPr lang="ru-RU" sz="2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Городецкая роспись</a:t>
            </a:r>
            <a:r>
              <a:rPr lang="ru-RU" sz="24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- русский народный художественный промысел. Существует с середины XIX века в районе города Городец. Городец - город на берегу Волги в 60 км от Н. Новгорода. Как поселение был основан в 1152 году Юрием Долгоруким и носил название Малый Китеж.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22855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611560" y="980728"/>
            <a:ext cx="8280920" cy="2016224"/>
          </a:xfrm>
        </p:spPr>
        <p:txBody>
          <a:bodyPr>
            <a:noAutofit/>
          </a:bodyPr>
          <a:lstStyle/>
          <a:p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Раньше городецкая роспись делалась яичными красками, которые ложились на изделие большими цветовыми пятнами.</a:t>
            </a:r>
            <a:b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 наносился свободными мазками, преобладали синие, красные, белые и чёрные цвета. А в наши дни мастера используют масляную краску, что расширило цветовую гамму. </a:t>
            </a:r>
          </a:p>
        </p:txBody>
      </p:sp>
    </p:spTree>
    <p:extLst>
      <p:ext uri="{BB962C8B-B14F-4D97-AF65-F5344CB8AC3E}">
        <p14:creationId xmlns:p14="http://schemas.microsoft.com/office/powerpoint/2010/main" val="20902156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F3238C6-7CE4-4FE4-8B4F-7C0E28CA6DD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7704" y="166328"/>
            <a:ext cx="5652064" cy="6525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33063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23528" y="1052736"/>
            <a:ext cx="4608512" cy="5256584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Среди обилия деревянной продукции, выпускаемой заволжскими мастерами, более всего были известны городецкие прялки. Именно с них и получила распространение знаменитая городецкая роспись. </a:t>
            </a:r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6D7725A-1E46-4AB8-859C-E0BFD38D70E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538" b="97786" l="10000" r="93085">
                        <a14:foregroundMark x1="44787" y1="13985" x2="48936" y2="6965"/>
                        <a14:foregroundMark x1="48936" y1="6965" x2="56915" y2="12635"/>
                        <a14:foregroundMark x1="56915" y1="12635" x2="57340" y2="15011"/>
                        <a14:foregroundMark x1="58936" y1="5292" x2="46064" y2="2538"/>
                        <a14:foregroundMark x1="46064" y1="2538" x2="45638" y2="2538"/>
                        <a14:foregroundMark x1="17234" y1="30454" x2="9149" y2="36609"/>
                        <a14:foregroundMark x1="9149" y1="36609" x2="12234" y2="96004"/>
                        <a14:foregroundMark x1="12234" y1="96004" x2="27553" y2="94762"/>
                        <a14:foregroundMark x1="27553" y1="94762" x2="52021" y2="66091"/>
                        <a14:foregroundMark x1="52021" y1="66091" x2="62021" y2="73596"/>
                        <a14:foregroundMark x1="62021" y1="73596" x2="70000" y2="90335"/>
                        <a14:foregroundMark x1="70000" y1="90335" x2="78085" y2="96274"/>
                        <a14:foregroundMark x1="78085" y1="96274" x2="86915" y2="90281"/>
                        <a14:foregroundMark x1="86915" y1="90281" x2="91170" y2="60043"/>
                        <a14:foregroundMark x1="91170" y1="60043" x2="90213" y2="31317"/>
                        <a14:foregroundMark x1="10638" y1="90605" x2="21489" y2="94816"/>
                        <a14:foregroundMark x1="21489" y1="94816" x2="67447" y2="95464"/>
                        <a14:foregroundMark x1="67447" y1="95464" x2="81915" y2="95086"/>
                        <a14:foregroundMark x1="81915" y1="95086" x2="89468" y2="89309"/>
                        <a14:foregroundMark x1="49787" y1="32181" x2="50638" y2="35745"/>
                        <a14:foregroundMark x1="56489" y1="98434" x2="84787" y2="98434"/>
                        <a14:foregroundMark x1="84787" y1="98434" x2="93191" y2="92225"/>
                        <a14:foregroundMark x1="93191" y1="92225" x2="93191" y2="92495"/>
                        <a14:foregroundMark x1="80213" y1="97786" x2="92766" y2="94168"/>
                        <a14:foregroundMark x1="92766" y1="94168" x2="92766" y2="9314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7194" y="35903"/>
            <a:ext cx="3312368" cy="6526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59237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05842" y="746349"/>
            <a:ext cx="8389440" cy="1530523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Изображения «петух» и «конь» является символами солнца, пожеланиями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счастья.Изображения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«петуха» и «курочки» символизирует семейное благополучие</a:t>
            </a:r>
          </a:p>
        </p:txBody>
      </p:sp>
      <p:pic>
        <p:nvPicPr>
          <p:cNvPr id="7170" name="Picture 2" descr="Городецкая роспис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07964" y="2276872"/>
            <a:ext cx="3730194" cy="414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 descr="Городецкая роспись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5842" y="2276872"/>
            <a:ext cx="3994150" cy="429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306050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23528" y="1893271"/>
            <a:ext cx="4027683" cy="4736175"/>
          </a:xfrm>
        </p:spPr>
        <p:txBody>
          <a:bodyPr>
            <a:normAutofit fontScale="92500"/>
          </a:bodyPr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3200" dirty="0">
                <a:cs typeface="Times New Roman" panose="02020603050405020304" pitchFamily="18" charset="0"/>
              </a:rPr>
              <a:t>  </a:t>
            </a:r>
            <a:r>
              <a:rPr lang="ru-RU" altLang="ru-RU" sz="3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Основными элементами городецкой росписи являются дуга, капелька, спиралька, штриховка, точка и скобочка.</a:t>
            </a:r>
          </a:p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1800" b="1" dirty="0"/>
              <a:t>     </a:t>
            </a:r>
            <a:endParaRPr lang="ru-RU" altLang="ru-RU" sz="1800" dirty="0">
              <a:cs typeface="Times New Roman" panose="02020603050405020304" pitchFamily="18" charset="0"/>
            </a:endParaRPr>
          </a:p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1800" dirty="0">
                <a:cs typeface="Times New Roman" panose="02020603050405020304" pitchFamily="18" charset="0"/>
              </a:rPr>
              <a:t>     </a:t>
            </a:r>
            <a:endParaRPr lang="ru-RU" altLang="ru-RU" sz="1800" dirty="0"/>
          </a:p>
        </p:txBody>
      </p:sp>
      <p:pic>
        <p:nvPicPr>
          <p:cNvPr id="18438" name="Picture 6" descr="D:\выпуск1\Городец\иллюстрации\01.JPG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>
            <a:lum bright="-24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43963" y="1404983"/>
            <a:ext cx="4027683" cy="5313045"/>
          </a:xfrm>
          <a:noFill/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1826299-786F-44C2-9848-3933C84F60C7}"/>
              </a:ext>
            </a:extLst>
          </p:cNvPr>
          <p:cNvSpPr txBox="1"/>
          <p:nvPr/>
        </p:nvSpPr>
        <p:spPr>
          <a:xfrm>
            <a:off x="2483768" y="188640"/>
            <a:ext cx="46805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элементы росписи</a:t>
            </a:r>
          </a:p>
        </p:txBody>
      </p:sp>
    </p:spTree>
    <p:extLst>
      <p:ext uri="{BB962C8B-B14F-4D97-AF65-F5344CB8AC3E}">
        <p14:creationId xmlns:p14="http://schemas.microsoft.com/office/powerpoint/2010/main" val="3189491078"/>
      </p:ext>
    </p:extLst>
  </p:cSld>
  <p:clrMapOvr>
    <a:masterClrMapping/>
  </p:clrMapOvr>
  <p:transition spd="med"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596" y="2143116"/>
            <a:ext cx="1109169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480" y="2786058"/>
            <a:ext cx="1000132" cy="1083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8926" y="2285992"/>
            <a:ext cx="1016870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4" descr="розан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3372" y="2000240"/>
            <a:ext cx="4714908" cy="20231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1" name="Прямоугольник 20"/>
          <p:cNvSpPr/>
          <p:nvPr/>
        </p:nvSpPr>
        <p:spPr>
          <a:xfrm>
            <a:off x="285720" y="4000504"/>
            <a:ext cx="857256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Несколькими движениями кистью мастер определяет силуэт цветка в форме круга. Круги для розана побольше, для купавки – поменьше. Этот первоначальный этап работы над композицией росписи мастера называется 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замалевок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 Одна краска яркого цвета (красный, оранжевый, синий и т.д.), другая – белила. Цветной силуэт венчика получают, смешав белила с одной из ярких красок.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E333560-2994-4997-AC85-F2303058373A}"/>
              </a:ext>
            </a:extLst>
          </p:cNvPr>
          <p:cNvSpPr txBox="1"/>
          <p:nvPr/>
        </p:nvSpPr>
        <p:spPr>
          <a:xfrm>
            <a:off x="2483768" y="179840"/>
            <a:ext cx="4572000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элементы росписи</a:t>
            </a:r>
            <a:b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«Розан»</a:t>
            </a:r>
          </a:p>
        </p:txBody>
      </p:sp>
    </p:spTree>
    <p:extLst>
      <p:ext uri="{BB962C8B-B14F-4D97-AF65-F5344CB8AC3E}">
        <p14:creationId xmlns:p14="http://schemas.microsoft.com/office/powerpoint/2010/main" val="6402531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10" name="Picture 6" descr="D:\выпуск1\Городец\иллюстрации\07.JPG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>
            <a:lum bright="-24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02891" y="1785938"/>
            <a:ext cx="6738218" cy="4828510"/>
          </a:xfrm>
          <a:noFill/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72187C0-C86B-4EE8-AD5B-B3921B482983}"/>
              </a:ext>
            </a:extLst>
          </p:cNvPr>
          <p:cNvSpPr txBox="1"/>
          <p:nvPr/>
        </p:nvSpPr>
        <p:spPr>
          <a:xfrm>
            <a:off x="2159732" y="585609"/>
            <a:ext cx="48245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Поэтапное рисование розана</a:t>
            </a:r>
          </a:p>
        </p:txBody>
      </p:sp>
    </p:spTree>
    <p:extLst>
      <p:ext uri="{BB962C8B-B14F-4D97-AF65-F5344CB8AC3E}">
        <p14:creationId xmlns:p14="http://schemas.microsoft.com/office/powerpoint/2010/main" val="1712187407"/>
      </p:ext>
    </p:extLst>
  </p:cSld>
  <p:clrMapOvr>
    <a:masterClrMapping/>
  </p:clrMapOvr>
  <p:transition spd="med"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156</TotalTime>
  <Words>375</Words>
  <Application>Microsoft Office PowerPoint</Application>
  <PresentationFormat>Экран (4:3)</PresentationFormat>
  <Paragraphs>17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Georgia</vt:lpstr>
      <vt:lpstr>Times New Roman</vt:lpstr>
      <vt:lpstr>Trebuchet MS</vt:lpstr>
      <vt:lpstr>Wingdings</vt:lpstr>
      <vt:lpstr>Воздушный поток</vt:lpstr>
      <vt:lpstr>Презентация PowerPoint</vt:lpstr>
      <vt:lpstr>Городецкая роспись - русский народный художественный промысел. Существует с середины XIX века в районе города Городец. Городец - город на берегу Волги в 60 км от Н. Новгорода. Как поселение был основан в 1152 году Юрием Долгоруким и носил название Малый Китеж.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Городецкая роспись</dc:title>
  <dc:creator>диана</dc:creator>
  <cp:lastModifiedBy>127 СОШ</cp:lastModifiedBy>
  <cp:revision>30</cp:revision>
  <dcterms:created xsi:type="dcterms:W3CDTF">2015-12-03T13:15:16Z</dcterms:created>
  <dcterms:modified xsi:type="dcterms:W3CDTF">2023-05-26T07:48:27Z</dcterms:modified>
</cp:coreProperties>
</file>