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80" r:id="rId10"/>
    <p:sldId id="293" r:id="rId11"/>
    <p:sldId id="296" r:id="rId12"/>
    <p:sldId id="294" r:id="rId13"/>
    <p:sldId id="295" r:id="rId14"/>
    <p:sldId id="297" r:id="rId15"/>
    <p:sldId id="298" r:id="rId16"/>
    <p:sldId id="268" r:id="rId17"/>
    <p:sldId id="276" r:id="rId18"/>
    <p:sldId id="265" r:id="rId19"/>
    <p:sldId id="267" r:id="rId20"/>
    <p:sldId id="288" r:id="rId21"/>
    <p:sldId id="289" r:id="rId22"/>
    <p:sldId id="284" r:id="rId23"/>
    <p:sldId id="279" r:id="rId24"/>
    <p:sldId id="277" r:id="rId25"/>
    <p:sldId id="286" r:id="rId26"/>
    <p:sldId id="278" r:id="rId27"/>
    <p:sldId id="292" r:id="rId28"/>
    <p:sldId id="287" r:id="rId29"/>
    <p:sldId id="270" r:id="rId30"/>
    <p:sldId id="273" r:id="rId31"/>
    <p:sldId id="274" r:id="rId32"/>
    <p:sldId id="269" r:id="rId33"/>
    <p:sldId id="271" r:id="rId34"/>
    <p:sldId id="272" r:id="rId35"/>
    <p:sldId id="283" r:id="rId3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8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Презентация опыта работы</a:t>
            </a:r>
            <a:b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ПЕДАГОГИЧЕСКАЯ практика "Говорящая среда" как способ формирования читательской грамотности дошкольников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sz="2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Старший воспитатель Брежнева С.А.</a:t>
            </a:r>
            <a:endParaRPr lang="ru-RU" sz="2000" dirty="0">
              <a:solidFill>
                <a:schemeClr val="tx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логотип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34"/>
            <a:ext cx="1714512" cy="116953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57422" y="357172"/>
            <a:ext cx="56436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Times New Roman" pitchFamily="18" charset="0"/>
                <a:cs typeface="Amatic SC" pitchFamily="2" charset="-79"/>
              </a:rPr>
              <a:t>Частное дошкольное образовательное учреждение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matic SC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Times New Roman" pitchFamily="18" charset="0"/>
                <a:cs typeface="Amatic SC" pitchFamily="2" charset="-79"/>
              </a:rPr>
              <a:t>Детский сад №20 «Кристаллик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074" name="Picture 2" descr="C:\Users\D9\Desktop\голос ребенка\РППС 3 гр 2022\IMG_39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714626"/>
            <a:ext cx="2066768" cy="1313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50"/>
            <a:ext cx="8191528" cy="6143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Правила </a:t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(разрабатываются совместно с детьми)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050" name="Picture 2" descr="C:\Users\D9\Downloads\tO-eIxWhRv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14348" y="1214428"/>
            <a:ext cx="2857520" cy="3810027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5257800" y="1314450"/>
            <a:ext cx="45719" cy="479425"/>
          </a:xfrm>
        </p:spPr>
        <p:txBody>
          <a:bodyPr>
            <a:normAutofit/>
          </a:bodyPr>
          <a:lstStyle/>
          <a:p>
            <a:pPr lvl="8"/>
            <a:endParaRPr lang="ru-RU" dirty="0"/>
          </a:p>
        </p:txBody>
      </p:sp>
      <p:pic>
        <p:nvPicPr>
          <p:cNvPr id="8" name="Рисунок 7" descr="логотип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72462" y="214296"/>
            <a:ext cx="857256" cy="642942"/>
          </a:xfrm>
          <a:prstGeom prst="rect">
            <a:avLst/>
          </a:prstGeom>
          <a:noFill/>
        </p:spPr>
      </p:pic>
      <p:pic>
        <p:nvPicPr>
          <p:cNvPr id="3074" name="Picture 2" descr="C:\Users\D9\Downloads\IMG_347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809994" y="1690682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50"/>
            <a:ext cx="8191528" cy="6143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Правила </a:t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(разрабатываются совместно с детьми)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857224" y="4572014"/>
            <a:ext cx="5143536" cy="428628"/>
          </a:xfrm>
        </p:spPr>
        <p:txBody>
          <a:bodyPr>
            <a:normAutofit fontScale="70000" lnSpcReduction="20000"/>
          </a:bodyPr>
          <a:lstStyle/>
          <a:p>
            <a:pPr lvl="8">
              <a:buNone/>
            </a:pPr>
            <a:r>
              <a:rPr lang="ru-RU" dirty="0" smtClean="0"/>
              <a:t>*Примеры </a:t>
            </a:r>
            <a:r>
              <a:rPr lang="ru-RU" smtClean="0"/>
              <a:t>правил взяты </a:t>
            </a:r>
            <a:r>
              <a:rPr lang="ru-RU" dirty="0" smtClean="0"/>
              <a:t>из интернета</a:t>
            </a:r>
            <a:endParaRPr lang="ru-RU" dirty="0"/>
          </a:p>
        </p:txBody>
      </p:sp>
      <p:pic>
        <p:nvPicPr>
          <p:cNvPr id="8" name="Рисунок 7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72462" y="214296"/>
            <a:ext cx="857256" cy="642942"/>
          </a:xfrm>
          <a:prstGeom prst="rect">
            <a:avLst/>
          </a:prstGeom>
          <a:noFill/>
        </p:spPr>
      </p:pic>
      <p:pic>
        <p:nvPicPr>
          <p:cNvPr id="4098" name="Picture 2" descr="C:\Users\D9\Downloads\IMG_3476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526422"/>
            <a:ext cx="5715040" cy="2974153"/>
          </a:xfrm>
          <a:prstGeom prst="rect">
            <a:avLst/>
          </a:prstGeom>
          <a:noFill/>
        </p:spPr>
      </p:pic>
      <p:pic>
        <p:nvPicPr>
          <p:cNvPr id="4099" name="Picture 3" descr="C:\Users\D9\Downloads\IMG_3477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357304"/>
            <a:ext cx="2818209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Навигация по саду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D9\Downloads\Голос ребенка 2022-2023\IMG_346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756199" y="1601205"/>
            <a:ext cx="3800502" cy="3026948"/>
          </a:xfrm>
          <a:prstGeom prst="rect">
            <a:avLst/>
          </a:prstGeom>
          <a:noFill/>
        </p:spPr>
      </p:pic>
      <p:pic>
        <p:nvPicPr>
          <p:cNvPr id="1027" name="Picture 3" descr="C:\Users\D9\Downloads\Голос ребенка 2022-2023\IMG_34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457367" y="1686251"/>
            <a:ext cx="3774580" cy="2830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Кабинки в подготовительной </a:t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группе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D9\Downloads\Голос ребенка 2022-2023\IMG_34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09" y="1500180"/>
            <a:ext cx="4552955" cy="3414716"/>
          </a:xfrm>
          <a:prstGeom prst="rect">
            <a:avLst/>
          </a:prstGeom>
          <a:noFill/>
        </p:spPr>
      </p:pic>
      <p:pic>
        <p:nvPicPr>
          <p:cNvPr id="2051" name="Picture 3" descr="C:\Users\D9\Downloads\Голос ребенка 2022-2023\IMG_347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777384" y="794730"/>
            <a:ext cx="4643470" cy="3482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Азбука темы или проекта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D9\Downloads\IMG_25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02634" y="1604900"/>
            <a:ext cx="3612125" cy="297405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86314" y="1785932"/>
            <a:ext cx="3886200" cy="30289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Заполняется в конце темы или проекта</a:t>
            </a:r>
          </a:p>
          <a:p>
            <a:r>
              <a:rPr lang="ru-RU" sz="2400" dirty="0" smtClean="0"/>
              <a:t>Под диктовку детей воспитателем</a:t>
            </a:r>
          </a:p>
          <a:p>
            <a:r>
              <a:rPr lang="ru-RU" sz="2400" dirty="0" smtClean="0"/>
              <a:t>Самими детьми и родителями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857752" y="4286262"/>
            <a:ext cx="3886200" cy="50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Опросы и голосования для родителей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D9\Downloads\IMG_25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85763" y="1485889"/>
            <a:ext cx="3886200" cy="2914650"/>
          </a:xfrm>
          <a:prstGeom prst="rect">
            <a:avLst/>
          </a:prstGeom>
          <a:noFill/>
        </p:spPr>
      </p:pic>
      <p:pic>
        <p:nvPicPr>
          <p:cNvPr id="6147" name="Picture 3" descr="C:\Users\D9\Downloads\Голос ребенка 2022-2023\IMG_196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433491" y="1495813"/>
            <a:ext cx="3965591" cy="2974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71450"/>
            <a:ext cx="8623204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Говорящая среда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742"/>
            <a:ext cx="8153400" cy="3371850"/>
          </a:xfrm>
        </p:spPr>
        <p:txBody>
          <a:bodyPr/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3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2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1</a:t>
            </a:r>
          </a:p>
        </p:txBody>
      </p:sp>
      <p:sp>
        <p:nvSpPr>
          <p:cNvPr id="4" name="Куб 3"/>
          <p:cNvSpPr/>
          <p:nvPr/>
        </p:nvSpPr>
        <p:spPr>
          <a:xfrm>
            <a:off x="2214546" y="3357568"/>
            <a:ext cx="4286280" cy="150190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Знакомство с новой информацией, опытом</a:t>
            </a:r>
          </a:p>
          <a:p>
            <a:pPr algn="ctr"/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3500430" y="2357436"/>
            <a:ext cx="2990872" cy="13590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Фиксация  полученной информации, опыта</a:t>
            </a:r>
          </a:p>
          <a:p>
            <a:pPr algn="ctr"/>
            <a:endParaRPr lang="ru-RU" dirty="0"/>
          </a:p>
        </p:txBody>
      </p:sp>
      <p:sp>
        <p:nvSpPr>
          <p:cNvPr id="6" name="Куб 5"/>
          <p:cNvSpPr/>
          <p:nvPr/>
        </p:nvSpPr>
        <p:spPr>
          <a:xfrm>
            <a:off x="4786314" y="1357304"/>
            <a:ext cx="1714512" cy="1359028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Трансляция (применение) полученных знаний </a:t>
            </a:r>
          </a:p>
          <a:p>
            <a:pPr algn="ctr"/>
            <a:endParaRPr lang="ru-RU" dirty="0"/>
          </a:p>
        </p:txBody>
      </p:sp>
      <p:sp>
        <p:nvSpPr>
          <p:cNvPr id="8" name="Стрелка углом 7"/>
          <p:cNvSpPr/>
          <p:nvPr/>
        </p:nvSpPr>
        <p:spPr>
          <a:xfrm>
            <a:off x="2643174" y="2214560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>
            <a:off x="3929058" y="1357304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6715140" y="1357304"/>
            <a:ext cx="484632" cy="3500462"/>
          </a:xfrm>
          <a:prstGeom prst="up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СУБЪЕКТНЫЙ ПОДХОД</a:t>
            </a:r>
            <a:endParaRPr lang="ru-RU" dirty="0"/>
          </a:p>
        </p:txBody>
      </p:sp>
      <p:pic>
        <p:nvPicPr>
          <p:cNvPr id="13" name="Рисунок 12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50"/>
            <a:ext cx="8337452" cy="7429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Различные способы фиксирования информации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E:\Новая папка (3)\u3A1Qp9jFnw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304"/>
            <a:ext cx="5707113" cy="3214710"/>
          </a:xfrm>
          <a:prstGeom prst="rect">
            <a:avLst/>
          </a:prstGeom>
          <a:noFill/>
        </p:spPr>
      </p:pic>
      <p:pic>
        <p:nvPicPr>
          <p:cNvPr id="5123" name="Picture 3" descr="C:\Users\User\Downloads\IMG_329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1357304"/>
            <a:ext cx="2428892" cy="3238522"/>
          </a:xfrm>
          <a:prstGeom prst="rect">
            <a:avLst/>
          </a:prstGeom>
          <a:noFill/>
        </p:spPr>
      </p:pic>
      <p:pic>
        <p:nvPicPr>
          <p:cNvPr id="6" name="Рисунок 5" descr="логотип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43900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Учимся фиксировать информацию:</a:t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 от простого к сложному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434" name="Picture 2" descr="E:\Голос ребенка 2022-2023\ZEiAtUk9TA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00562" y="1785932"/>
            <a:ext cx="3000895" cy="2248593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786314" y="4143386"/>
            <a:ext cx="2428892" cy="571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9001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Условные знаки</a:t>
            </a:r>
          </a:p>
          <a:p>
            <a:r>
              <a:rPr lang="ru-RU" dirty="0" smtClean="0"/>
              <a:t>1 мл. группа (рисует воспитатель на глазах у детей)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800600" y="1000114"/>
            <a:ext cx="3886200" cy="7943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Условные знаки + слова </a:t>
            </a:r>
          </a:p>
          <a:p>
            <a:r>
              <a:rPr lang="ru-RU" dirty="0" smtClean="0"/>
              <a:t>Средняя, старшая группа (воспитатель на глазах у детей)</a:t>
            </a:r>
            <a:endParaRPr lang="ru-RU" dirty="0"/>
          </a:p>
        </p:txBody>
      </p:sp>
      <p:pic>
        <p:nvPicPr>
          <p:cNvPr id="18435" name="Picture 3" descr="E:\Голос ребенка 2022-2023\IMG_2826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00312"/>
            <a:ext cx="4765968" cy="2404274"/>
          </a:xfrm>
          <a:prstGeom prst="rect">
            <a:avLst/>
          </a:prstGeom>
          <a:noFill/>
        </p:spPr>
      </p:pic>
      <p:pic>
        <p:nvPicPr>
          <p:cNvPr id="7" name="Picture 2" descr="E:\Голос ребенка 2022-2023\NMg8rYG8wE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33366" y="2500294"/>
            <a:ext cx="2710634" cy="26432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Picture 4" descr="E:\Голос ребенка 2022-2023\IMG_088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 rot="5400000">
            <a:off x="374869" y="1553907"/>
            <a:ext cx="3893668" cy="3071834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>
          <a:xfrm>
            <a:off x="609600" y="214296"/>
            <a:ext cx="3886200" cy="6429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Старшая группа, списано детьми с образца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800600" y="214296"/>
            <a:ext cx="3886200" cy="64294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Подготовительная группа, написано детьми под </a:t>
            </a:r>
            <a:r>
              <a:rPr lang="ru-RU" dirty="0" err="1" smtClean="0"/>
              <a:t>самодиктовку</a:t>
            </a:r>
            <a:endParaRPr lang="ru-RU" dirty="0"/>
          </a:p>
        </p:txBody>
      </p:sp>
      <p:pic>
        <p:nvPicPr>
          <p:cNvPr id="19458" name="Picture 2" descr="C:\Users\User\Downloads\IMG_33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619493" y="2309811"/>
            <a:ext cx="3048022" cy="2286016"/>
          </a:xfrm>
          <a:prstGeom prst="rect">
            <a:avLst/>
          </a:prstGeom>
          <a:noFill/>
        </p:spPr>
      </p:pic>
      <p:pic>
        <p:nvPicPr>
          <p:cNvPr id="1028" name="Picture 4" descr="C:\Users\D9\Downloads\IMG_335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071552"/>
            <a:ext cx="307180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50"/>
            <a:ext cx="8266014" cy="7429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Читательская грамотность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6710" y="142858"/>
            <a:ext cx="1214478" cy="812341"/>
          </a:xfrm>
          <a:prstGeom prst="rect">
            <a:avLst/>
          </a:prstGeom>
          <a:noFill/>
        </p:spPr>
      </p:pic>
      <p:pic>
        <p:nvPicPr>
          <p:cNvPr id="3074" name="Picture 2" descr="C:\Users\D9\Downloads\IMG_336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80" y="1285866"/>
            <a:ext cx="4569894" cy="3571900"/>
          </a:xfrm>
          <a:prstGeom prst="rect">
            <a:avLst/>
          </a:prstGeom>
          <a:noFill/>
        </p:spPr>
      </p:pic>
      <p:pic>
        <p:nvPicPr>
          <p:cNvPr id="3075" name="Picture 3" descr="C:\Users\D9\Downloads\kW-VAW44Ey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1285866"/>
            <a:ext cx="2643206" cy="352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214296"/>
            <a:ext cx="3886200" cy="642942"/>
          </a:xfrm>
        </p:spPr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072066" y="214296"/>
            <a:ext cx="3886200" cy="6429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Подписано рукой детей с образца взрослого</a:t>
            </a:r>
            <a:endParaRPr lang="ru-RU" dirty="0"/>
          </a:p>
        </p:txBody>
      </p:sp>
      <p:pic>
        <p:nvPicPr>
          <p:cNvPr id="1026" name="Picture 2" descr="C:\Users\D9\Downloads\IMG_097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42"/>
            <a:ext cx="4381530" cy="3286148"/>
          </a:xfrm>
          <a:prstGeom prst="rect">
            <a:avLst/>
          </a:prstGeom>
          <a:noFill/>
        </p:spPr>
      </p:pic>
      <p:pic>
        <p:nvPicPr>
          <p:cNvPr id="1027" name="Picture 3" descr="C:\Users\D9\Downloads\IMG_098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469607" y="2531267"/>
            <a:ext cx="2533651" cy="190023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532258" y="897244"/>
            <a:ext cx="20088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3286130"/>
            <a:ext cx="1643074" cy="148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214296"/>
            <a:ext cx="3886200" cy="642942"/>
          </a:xfrm>
        </p:spPr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214296"/>
            <a:ext cx="3886200" cy="6429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Самостоятельная письменная речь</a:t>
            </a:r>
            <a:endParaRPr lang="ru-RU" dirty="0"/>
          </a:p>
        </p:txBody>
      </p:sp>
      <p:pic>
        <p:nvPicPr>
          <p:cNvPr id="2050" name="Picture 2" descr="C:\Users\D9\Downloads\IMG_34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42"/>
            <a:ext cx="4286280" cy="3214710"/>
          </a:xfrm>
          <a:prstGeom prst="rect">
            <a:avLst/>
          </a:prstGeom>
          <a:noFill/>
        </p:spPr>
      </p:pic>
      <p:pic>
        <p:nvPicPr>
          <p:cNvPr id="2051" name="Picture 3" descr="C:\Users\D9\Downloads\IMG_342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1" y="1500180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Учимся фиксировать информацию:</a:t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 от значка к слову</a:t>
            </a:r>
            <a:endParaRPr lang="ru-RU" sz="3200" dirty="0"/>
          </a:p>
        </p:txBody>
      </p:sp>
      <p:pic>
        <p:nvPicPr>
          <p:cNvPr id="31745" name="Picture 1" descr="E:\Голос ребенка 2022-2023\LeHhUrrn1S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14348" y="1928808"/>
            <a:ext cx="3771928" cy="281465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Средняя группа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31746" name="Picture 2" descr="E:\Голос ребенка 2022-2023\nh5WUcPtHe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5331030" y="1455532"/>
            <a:ext cx="2839661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71450"/>
            <a:ext cx="7623072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Пушкинская карта «Кристаллика»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D9\Desktop\Проект Пушкинская карта\Пушкинская карт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285866"/>
            <a:ext cx="6418208" cy="3429000"/>
          </a:xfrm>
          <a:prstGeom prst="rect">
            <a:avLst/>
          </a:prstGeom>
          <a:noFill/>
        </p:spPr>
      </p:pic>
      <p:pic>
        <p:nvPicPr>
          <p:cNvPr id="5" name="Рисунок 4" descr="логотип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7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71450"/>
            <a:ext cx="7694510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Пушкинская карта «Кристаллика»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4" descr="E:\Новая папка (3)\2023-03-24 13.19.3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708753" y="-982661"/>
            <a:ext cx="3231499" cy="8020728"/>
          </a:xfrm>
          <a:prstGeom prst="rect">
            <a:avLst/>
          </a:prstGeom>
          <a:noFill/>
        </p:spPr>
      </p:pic>
      <p:pic>
        <p:nvPicPr>
          <p:cNvPr id="5" name="Рисунок 4" descr="логотип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7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ownloads\IMG_32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5624550" y="1804952"/>
            <a:ext cx="2109743" cy="39290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71450"/>
            <a:ext cx="7694510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Пушкинская карта «Кристаллика»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194" name="Picture 2" descr="C:\Users\User\Downloads\IMG_32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2727714" y="-1013252"/>
            <a:ext cx="1948923" cy="6404283"/>
          </a:xfrm>
          <a:prstGeom prst="rect">
            <a:avLst/>
          </a:prstGeom>
          <a:noFill/>
        </p:spPr>
      </p:pic>
      <p:pic>
        <p:nvPicPr>
          <p:cNvPr id="5" name="Рисунок 4" descr="логотип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7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71450"/>
            <a:ext cx="8623204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Говорящая среда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742"/>
            <a:ext cx="8153400" cy="3371850"/>
          </a:xfrm>
        </p:spPr>
        <p:txBody>
          <a:bodyPr/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3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2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1</a:t>
            </a:r>
          </a:p>
        </p:txBody>
      </p:sp>
      <p:sp>
        <p:nvSpPr>
          <p:cNvPr id="4" name="Куб 3"/>
          <p:cNvSpPr/>
          <p:nvPr/>
        </p:nvSpPr>
        <p:spPr>
          <a:xfrm>
            <a:off x="2214546" y="3357568"/>
            <a:ext cx="4286280" cy="150190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Знакомство с новой информацией, опытом</a:t>
            </a:r>
          </a:p>
          <a:p>
            <a:pPr algn="ctr"/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3500430" y="2357436"/>
            <a:ext cx="2990872" cy="13590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Фиксация  полученной информации, опыта</a:t>
            </a:r>
          </a:p>
          <a:p>
            <a:pPr algn="ctr"/>
            <a:endParaRPr lang="ru-RU" dirty="0"/>
          </a:p>
        </p:txBody>
      </p:sp>
      <p:sp>
        <p:nvSpPr>
          <p:cNvPr id="6" name="Куб 5"/>
          <p:cNvSpPr/>
          <p:nvPr/>
        </p:nvSpPr>
        <p:spPr>
          <a:xfrm>
            <a:off x="4786314" y="1357304"/>
            <a:ext cx="1714512" cy="1359028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Трансляция (применение) полученных знаний </a:t>
            </a:r>
          </a:p>
          <a:p>
            <a:pPr algn="ctr"/>
            <a:endParaRPr lang="ru-RU" dirty="0"/>
          </a:p>
        </p:txBody>
      </p:sp>
      <p:sp>
        <p:nvSpPr>
          <p:cNvPr id="8" name="Стрелка углом 7"/>
          <p:cNvSpPr/>
          <p:nvPr/>
        </p:nvSpPr>
        <p:spPr>
          <a:xfrm>
            <a:off x="2643174" y="2214560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>
            <a:off x="3929058" y="1357304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6715140" y="1357304"/>
            <a:ext cx="484632" cy="3500462"/>
          </a:xfrm>
          <a:prstGeom prst="up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СУБЪЕКТНЫЙ ПОДХОД</a:t>
            </a:r>
            <a:endParaRPr lang="ru-RU" dirty="0"/>
          </a:p>
        </p:txBody>
      </p:sp>
      <p:pic>
        <p:nvPicPr>
          <p:cNvPr id="13" name="Рисунок 12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«Умные» экраны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D9\Downloads\IMG_33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80"/>
            <a:ext cx="4495800" cy="3371850"/>
          </a:xfrm>
          <a:prstGeom prst="rect">
            <a:avLst/>
          </a:prstGeom>
          <a:noFill/>
        </p:spPr>
      </p:pic>
      <p:pic>
        <p:nvPicPr>
          <p:cNvPr id="4" name="Picture 3" descr="C:\Users\D9\Downloads\IMG_33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7219" y="1500180"/>
            <a:ext cx="4476781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«Умные» экраны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D9\Downloads\IMG_342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2141" y="1625196"/>
            <a:ext cx="3857652" cy="2893239"/>
          </a:xfrm>
          <a:prstGeom prst="rect">
            <a:avLst/>
          </a:prstGeom>
          <a:noFill/>
        </p:spPr>
      </p:pic>
      <p:pic>
        <p:nvPicPr>
          <p:cNvPr id="3075" name="Picture 3" descr="C:\Users\D9\Downloads\IMG_3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214428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9\Desktop\Аттестация 2022\Письмо\живые письма\PHOTO-2023-02-03-20-26-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90"/>
            <a:ext cx="4262511" cy="19881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8"/>
            <a:ext cx="7429552" cy="857256"/>
          </a:xfrm>
        </p:spPr>
        <p:txBody>
          <a:bodyPr lIns="68580" tIns="34290" rIns="68580" bIns="34290"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началась переписка «Кристаллика» в проекте Живые письма дошкольников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8813" y="1287195"/>
            <a:ext cx="369277" cy="453683"/>
          </a:xfrm>
        </p:spPr>
        <p:txBody>
          <a:bodyPr lIns="68580" tIns="34290" rIns="68580" bIns="34290"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1</a:t>
            </a:r>
            <a:endParaRPr lang="ru-RU" b="1" dirty="0"/>
          </a:p>
        </p:txBody>
      </p:sp>
      <p:pic>
        <p:nvPicPr>
          <p:cNvPr id="1026" name="Picture 2" descr="C:\Users\D9\Desktop\Аттестация 2022\Письмо\живые письма\IMG_07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428742"/>
            <a:ext cx="4000530" cy="3000396"/>
          </a:xfrm>
          <a:prstGeom prst="rect">
            <a:avLst/>
          </a:prstGeom>
          <a:noFill/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5786446" y="1000114"/>
            <a:ext cx="369277" cy="45368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100" b="1" dirty="0" smtClean="0"/>
              <a:t>2</a:t>
            </a:r>
            <a:endParaRPr lang="ru-RU" sz="2100" b="1" dirty="0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2507566" y="3562643"/>
            <a:ext cx="369277" cy="45368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2100" b="1" dirty="0" smtClean="0"/>
              <a:t>3</a:t>
            </a:r>
            <a:endParaRPr lang="ru-RU" sz="2100" b="1" dirty="0"/>
          </a:p>
        </p:txBody>
      </p:sp>
      <p:pic>
        <p:nvPicPr>
          <p:cNvPr id="10" name="Рисунок 9" descr="логотип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71450"/>
            <a:ext cx="8623204" cy="742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Говорящая среда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742"/>
            <a:ext cx="8153400" cy="3371850"/>
          </a:xfrm>
        </p:spPr>
        <p:txBody>
          <a:bodyPr/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3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2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Шаг 1</a:t>
            </a:r>
          </a:p>
        </p:txBody>
      </p:sp>
      <p:sp>
        <p:nvSpPr>
          <p:cNvPr id="4" name="Куб 3"/>
          <p:cNvSpPr/>
          <p:nvPr/>
        </p:nvSpPr>
        <p:spPr>
          <a:xfrm>
            <a:off x="2214546" y="3357568"/>
            <a:ext cx="4286280" cy="150190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Знакомство с новой информацией, опытом</a:t>
            </a:r>
          </a:p>
          <a:p>
            <a:pPr algn="ctr"/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3500430" y="2357436"/>
            <a:ext cx="2990872" cy="13590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Фиксация  полученной информации, опыта</a:t>
            </a:r>
          </a:p>
          <a:p>
            <a:pPr algn="ctr"/>
            <a:endParaRPr lang="ru-RU" dirty="0"/>
          </a:p>
        </p:txBody>
      </p:sp>
      <p:sp>
        <p:nvSpPr>
          <p:cNvPr id="6" name="Куб 5"/>
          <p:cNvSpPr/>
          <p:nvPr/>
        </p:nvSpPr>
        <p:spPr>
          <a:xfrm>
            <a:off x="4786314" y="1357304"/>
            <a:ext cx="1714512" cy="1359028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Трансляция (применение) полученных знаний </a:t>
            </a:r>
          </a:p>
          <a:p>
            <a:pPr algn="ctr"/>
            <a:endParaRPr lang="ru-RU" dirty="0"/>
          </a:p>
        </p:txBody>
      </p:sp>
      <p:sp>
        <p:nvSpPr>
          <p:cNvPr id="8" name="Стрелка углом 7"/>
          <p:cNvSpPr/>
          <p:nvPr/>
        </p:nvSpPr>
        <p:spPr>
          <a:xfrm>
            <a:off x="2643174" y="2214560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>
            <a:off x="3929058" y="1357304"/>
            <a:ext cx="813816" cy="86868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6715140" y="1357304"/>
            <a:ext cx="484632" cy="3500462"/>
          </a:xfrm>
          <a:prstGeom prst="up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СУБЪЕКТНЫЙ ПОДХОД</a:t>
            </a:r>
            <a:endParaRPr lang="ru-RU" dirty="0"/>
          </a:p>
        </p:txBody>
      </p:sp>
      <p:pic>
        <p:nvPicPr>
          <p:cNvPr id="13" name="Рисунок 12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3844"/>
            <a:ext cx="7500990" cy="511956"/>
          </a:xfrm>
        </p:spPr>
        <p:txBody>
          <a:bodyPr lIns="68580" tIns="34290" rIns="68580" bIns="34290"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Пишем и рисуем ответ</a:t>
            </a:r>
            <a:endParaRPr lang="ru-RU" dirty="0"/>
          </a:p>
        </p:txBody>
      </p:sp>
      <p:pic>
        <p:nvPicPr>
          <p:cNvPr id="3074" name="Picture 2" descr="C:\Users\D9\Desktop\Аттестация 2022\Письмо\живые письма\IMG_18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69992" y="1533095"/>
            <a:ext cx="3886200" cy="2914650"/>
          </a:xfrm>
          <a:prstGeom prst="rect">
            <a:avLst/>
          </a:prstGeom>
          <a:noFill/>
        </p:spPr>
      </p:pic>
      <p:pic>
        <p:nvPicPr>
          <p:cNvPr id="3075" name="Picture 3" descr="C:\Users\D9\Desktop\Аттестация 2022\Письмо\живые письма\IMG_18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568168" y="1522544"/>
            <a:ext cx="3886200" cy="2914650"/>
          </a:xfrm>
          <a:prstGeom prst="rect">
            <a:avLst/>
          </a:prstGeom>
          <a:noFill/>
        </p:spPr>
      </p:pic>
      <p:pic>
        <p:nvPicPr>
          <p:cNvPr id="8" name="Picture 2" descr="C:\Users\D9\Desktop\Аттестация 2022\Письмо\живые письма\IMG_18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341142" y="1557274"/>
            <a:ext cx="3742006" cy="2806505"/>
          </a:xfrm>
          <a:prstGeom prst="rect">
            <a:avLst/>
          </a:prstGeom>
          <a:noFill/>
        </p:spPr>
      </p:pic>
      <p:pic>
        <p:nvPicPr>
          <p:cNvPr id="6" name="Рисунок 5" descr="логотип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5214974" cy="785800"/>
          </a:xfrm>
        </p:spPr>
        <p:txBody>
          <a:bodyPr lIns="68580" tIns="34290" rIns="68580" bIns="34290"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что у нас получилось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9\Desktop\Аттестация 2022\Письмо\живые письма\IMG_18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271" y="1406486"/>
            <a:ext cx="3886200" cy="2914650"/>
          </a:xfrm>
          <a:prstGeom prst="rect">
            <a:avLst/>
          </a:prstGeom>
          <a:noFill/>
        </p:spPr>
      </p:pic>
      <p:pic>
        <p:nvPicPr>
          <p:cNvPr id="4099" name="Picture 3" descr="C:\Users\D9\Desktop\Аттестация 2022\Письмо\живые письма\IMG_18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16276" y="2658794"/>
            <a:ext cx="2912012" cy="2184009"/>
          </a:xfrm>
          <a:prstGeom prst="rect">
            <a:avLst/>
          </a:prstGeom>
          <a:noFill/>
        </p:spPr>
      </p:pic>
      <p:pic>
        <p:nvPicPr>
          <p:cNvPr id="4100" name="Picture 4" descr="C:\Users\D9\Desktop\Аттестация 2022\Письмо\живые письма\175c490d-3f3f-4e80-9335-19b8f1ae3da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6985" y="100228"/>
            <a:ext cx="2158122" cy="4789175"/>
          </a:xfrm>
          <a:prstGeom prst="rect">
            <a:avLst/>
          </a:prstGeom>
          <a:noFill/>
        </p:spPr>
      </p:pic>
      <p:pic>
        <p:nvPicPr>
          <p:cNvPr id="4101" name="Picture 5" descr="C:\Users\D9\Desktop\Аттестация 2022\Письмо\живые письма эмблем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785800"/>
            <a:ext cx="2271713" cy="1793081"/>
          </a:xfrm>
          <a:prstGeom prst="rect">
            <a:avLst/>
          </a:prstGeom>
          <a:noFill/>
        </p:spPr>
      </p:pic>
      <p:pic>
        <p:nvPicPr>
          <p:cNvPr id="7" name="Рисунок 6" descr="логотип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Круги героя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User\Downloads\IMG_32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8"/>
            <a:ext cx="2316784" cy="3511550"/>
          </a:xfrm>
          <a:prstGeom prst="rect">
            <a:avLst/>
          </a:prstGeom>
          <a:noFill/>
        </p:spPr>
      </p:pic>
      <p:pic>
        <p:nvPicPr>
          <p:cNvPr id="6147" name="Picture 3" descr="C:\Users\User\Downloads\IMG_329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1285866"/>
            <a:ext cx="2143140" cy="3500462"/>
          </a:xfrm>
          <a:prstGeom prst="rect">
            <a:avLst/>
          </a:prstGeom>
          <a:noFill/>
        </p:spPr>
      </p:pic>
      <p:pic>
        <p:nvPicPr>
          <p:cNvPr id="6148" name="Picture 4" descr="C:\Users\User\Downloads\IMG_330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1285866"/>
            <a:ext cx="2214578" cy="3449512"/>
          </a:xfrm>
          <a:prstGeom prst="rect">
            <a:avLst/>
          </a:prstGeom>
          <a:noFill/>
        </p:spPr>
      </p:pic>
      <p:pic>
        <p:nvPicPr>
          <p:cNvPr id="6" name="Рисунок 5" descr="логотип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8148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Работа с педагогами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48" y="214296"/>
            <a:ext cx="857256" cy="642942"/>
          </a:xfrm>
          <a:prstGeom prst="rect">
            <a:avLst/>
          </a:prstGeom>
          <a:noFill/>
        </p:spPr>
      </p:pic>
      <p:pic>
        <p:nvPicPr>
          <p:cNvPr id="6146" name="Picture 2" descr="C:\Users\D9\Downloads\pByNc6YZXc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8"/>
            <a:ext cx="2857520" cy="3810027"/>
          </a:xfrm>
          <a:prstGeom prst="rect">
            <a:avLst/>
          </a:prstGeom>
          <a:noFill/>
        </p:spPr>
      </p:pic>
      <p:pic>
        <p:nvPicPr>
          <p:cNvPr id="6147" name="Picture 3" descr="C:\Users\D9\Downloads\8NDYfX0IDz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1214428"/>
            <a:ext cx="2839661" cy="3786214"/>
          </a:xfrm>
          <a:prstGeom prst="rect">
            <a:avLst/>
          </a:prstGeom>
          <a:noFill/>
        </p:spPr>
      </p:pic>
      <p:pic>
        <p:nvPicPr>
          <p:cNvPr id="6148" name="Picture 4" descr="C:\Users\D9\Downloads\IMG_338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667388" y="1690676"/>
            <a:ext cx="3809984" cy="285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Работа с педагогами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  <p:pic>
        <p:nvPicPr>
          <p:cNvPr id="7170" name="Picture 2" descr="C:\Users\D9\Downloads\IMG_3360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28564" y="1600208"/>
            <a:ext cx="3600466" cy="2914650"/>
          </a:xfrm>
          <a:prstGeom prst="rect">
            <a:avLst/>
          </a:prstGeom>
          <a:noFill/>
        </p:spPr>
      </p:pic>
      <p:pic>
        <p:nvPicPr>
          <p:cNvPr id="7171" name="Picture 3" descr="C:\Users\D9\Downloads\IMG_336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19" y="1285866"/>
            <a:ext cx="466728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171450"/>
            <a:ext cx="4765552" cy="6857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Результаты и планы на будущее</a:t>
            </a:r>
            <a:endParaRPr lang="ru-RU" dirty="0"/>
          </a:p>
        </p:txBody>
      </p:sp>
      <p:pic>
        <p:nvPicPr>
          <p:cNvPr id="5" name="Рисунок 4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44" y="571486"/>
            <a:ext cx="1214446" cy="857238"/>
          </a:xfrm>
          <a:prstGeom prst="rect">
            <a:avLst/>
          </a:prstGeom>
          <a:noFill/>
        </p:spPr>
      </p:pic>
      <p:pic>
        <p:nvPicPr>
          <p:cNvPr id="9219" name="Picture 3" descr="C:\Users\D9\Downloads\IMG_328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0" cy="5143493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286248" y="1500180"/>
            <a:ext cx="4479800" cy="27146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Учим читать с 5 лет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Позволяем ребенку оставлять «следы» своего творчества в образовательном пространстве.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Заставляем стены, шкафы и двери говорить.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3714758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/>
                </a:solidFill>
              </a:rPr>
              <a:t>«Дети, которые читают, станут взрослыми, которые думают!»</a:t>
            </a:r>
            <a:endParaRPr lang="ru-RU" sz="24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50"/>
            <a:ext cx="8266014" cy="742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«Говорящая среда» как «третий педагог»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5363" name="Picture 3" descr="E:\Голос ребенка 2022-2023\IMG_26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1428742"/>
            <a:ext cx="4572033" cy="3429024"/>
          </a:xfrm>
          <a:prstGeom prst="rect">
            <a:avLst/>
          </a:prstGeom>
          <a:noFill/>
        </p:spPr>
      </p:pic>
      <p:pic>
        <p:nvPicPr>
          <p:cNvPr id="7" name="Рисунок 6" descr="логотип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  <p:pic>
        <p:nvPicPr>
          <p:cNvPr id="8194" name="Picture 2" descr="F:\Голос ребенка 2022-2023\IMG_2147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90469" y="1738306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50"/>
            <a:ext cx="8266014" cy="7429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Технологии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субъектно-деятельностного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подхода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Технология «Образовательное событие» (авт. Л.Л. Логинова)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Технология  «Детский совет» (авт. Свирская Л.М.)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Технология ОТСМ-ТРИЗ (авт. </a:t>
            </a:r>
            <a:r>
              <a:rPr lang="ru-RU" dirty="0" err="1" smtClean="0">
                <a:solidFill>
                  <a:srgbClr val="002060"/>
                </a:solidFill>
              </a:rPr>
              <a:t>Сидорчук</a:t>
            </a:r>
            <a:r>
              <a:rPr lang="ru-RU" dirty="0" smtClean="0">
                <a:solidFill>
                  <a:srgbClr val="002060"/>
                </a:solidFill>
              </a:rPr>
              <a:t> Т.А.)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Технология «Говорящая среда» (по </a:t>
            </a:r>
            <a:r>
              <a:rPr lang="ru-RU" dirty="0" err="1" smtClean="0">
                <a:solidFill>
                  <a:srgbClr val="002060"/>
                </a:solidFill>
              </a:rPr>
              <a:t>Илюхиной</a:t>
            </a:r>
            <a:r>
              <a:rPr lang="ru-RU" dirty="0" smtClean="0">
                <a:solidFill>
                  <a:srgbClr val="002060"/>
                </a:solidFill>
              </a:rPr>
              <a:t> Ю.В.)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Технология проектной деятельности (авт. </a:t>
            </a:r>
            <a:r>
              <a:rPr lang="ru-RU" dirty="0" err="1" smtClean="0">
                <a:solidFill>
                  <a:srgbClr val="002060"/>
                </a:solidFill>
              </a:rPr>
              <a:t>Сидорчук</a:t>
            </a:r>
            <a:r>
              <a:rPr lang="ru-RU" dirty="0" smtClean="0">
                <a:solidFill>
                  <a:srgbClr val="002060"/>
                </a:solidFill>
              </a:rPr>
              <a:t> Т.А.)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Технология «Интеллект-карта» (авт.В. М. Акименко)</a:t>
            </a:r>
          </a:p>
        </p:txBody>
      </p:sp>
      <p:pic>
        <p:nvPicPr>
          <p:cNvPr id="4" name="Рисунок 3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43900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50"/>
            <a:ext cx="8266014" cy="7429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Как и о чём разговаривает </a:t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«Говорящая среда»?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500180"/>
            <a:ext cx="8153400" cy="307182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ТЫ ЗДЕСЬ ОЧЕНЬ ВАЖЕН!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ТВОЁ МНЕНИЕ МНОГО ЗНАЧИТ!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МЫ ГОРДИМСЯ ТВОИМИ ДОСТИЖЕНИЯМИ!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ТВОЙ ТРУД ЦЕНЕН!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ТЫ ТОЧНО СПРАВИШЬСЯ!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логотип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171450"/>
            <a:ext cx="4694114" cy="742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Опросы, голосования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386" name="Picture 2" descr="E:\Голос ребенка 2022-2023\IMG_09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61941" y="847709"/>
            <a:ext cx="4495800" cy="3371850"/>
          </a:xfrm>
          <a:prstGeom prst="rect">
            <a:avLst/>
          </a:prstGeom>
          <a:noFill/>
        </p:spPr>
      </p:pic>
      <p:pic>
        <p:nvPicPr>
          <p:cNvPr id="16387" name="Picture 3" descr="E:\Голос ребенка 2022-2023\L49t_6SUFu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500180"/>
            <a:ext cx="461966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Алгоритмы, помощники</a:t>
            </a:r>
            <a:r>
              <a:rPr lang="ru-RU" dirty="0" smtClean="0"/>
              <a:t>, </a:t>
            </a:r>
            <a:endParaRPr lang="ru-RU" dirty="0"/>
          </a:p>
        </p:txBody>
      </p:sp>
      <p:pic>
        <p:nvPicPr>
          <p:cNvPr id="17411" name="Picture 3" descr="E:\Голос ребенка 2022-2023\nrARUU3o5F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357304"/>
            <a:ext cx="4667284" cy="350046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85866"/>
            <a:ext cx="1857388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логотип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01024" y="214296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50"/>
            <a:ext cx="8266014" cy="7429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Подсказки, маркеры пространства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D9\Desktop\голос ребенка\среда\5гр\7xT_wg7bL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214428"/>
            <a:ext cx="2286016" cy="1714512"/>
          </a:xfrm>
          <a:prstGeom prst="rect">
            <a:avLst/>
          </a:prstGeom>
          <a:noFill/>
        </p:spPr>
      </p:pic>
      <p:pic>
        <p:nvPicPr>
          <p:cNvPr id="1028" name="Picture 4" descr="C:\Users\D9\Desktop\голос ребенка\среда\5гр\D1YqEB0Er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8"/>
            <a:ext cx="4495800" cy="3371850"/>
          </a:xfrm>
          <a:prstGeom prst="rect">
            <a:avLst/>
          </a:prstGeom>
          <a:noFill/>
        </p:spPr>
      </p:pic>
      <p:pic>
        <p:nvPicPr>
          <p:cNvPr id="1029" name="Picture 5" descr="C:\Users\D9\Desktop\голос ребенка\среда\5гр\cwE0jFanI-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3" y="3143254"/>
            <a:ext cx="2381267" cy="1785950"/>
          </a:xfrm>
          <a:prstGeom prst="rect">
            <a:avLst/>
          </a:prstGeom>
          <a:noFill/>
        </p:spPr>
      </p:pic>
      <p:pic>
        <p:nvPicPr>
          <p:cNvPr id="1030" name="Picture 6" descr="C:\Users\D9\Desktop\голос ребенка\среда\5гр\GngIEYgEknQ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3143254"/>
            <a:ext cx="2381267" cy="1785950"/>
          </a:xfrm>
          <a:prstGeom prst="rect">
            <a:avLst/>
          </a:prstGeom>
          <a:noFill/>
        </p:spPr>
      </p:pic>
      <p:pic>
        <p:nvPicPr>
          <p:cNvPr id="7" name="Рисунок 6" descr="логотип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8148" y="1571618"/>
            <a:ext cx="857256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1">
      <a:dk1>
        <a:sysClr val="windowText" lastClr="000000"/>
      </a:dk1>
      <a:lt1>
        <a:sysClr val="window" lastClr="FFFFFF"/>
      </a:lt1>
      <a:dk2>
        <a:srgbClr val="E5F5D7"/>
      </a:dk2>
      <a:lt2>
        <a:srgbClr val="D6ECFF"/>
      </a:lt2>
      <a:accent1>
        <a:srgbClr val="7FD13B"/>
      </a:accent1>
      <a:accent2>
        <a:srgbClr val="EA157A"/>
      </a:accent2>
      <a:accent3>
        <a:srgbClr val="FF0000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618</TotalTime>
  <Words>423</Words>
  <PresentationFormat>Экран (16:9)</PresentationFormat>
  <Paragraphs>102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Обычная</vt:lpstr>
      <vt:lpstr>Презентация опыта работы ПЕДАГОГИЧЕСКАЯ практика "Говорящая среда" как способ формирования читательской грамотности дошкольников </vt:lpstr>
      <vt:lpstr>Читательская грамотность</vt:lpstr>
      <vt:lpstr>   Говорящая среда</vt:lpstr>
      <vt:lpstr>«Говорящая среда» как «третий педагог»</vt:lpstr>
      <vt:lpstr>Технологии субъектно-деятельностного подхода</vt:lpstr>
      <vt:lpstr>Как и о чём разговаривает  «Говорящая среда»?</vt:lpstr>
      <vt:lpstr>Опросы, голосования</vt:lpstr>
      <vt:lpstr>Алгоритмы, помощники, </vt:lpstr>
      <vt:lpstr>Подсказки, маркеры пространства</vt:lpstr>
      <vt:lpstr>Правила  (разрабатываются совместно с детьми) </vt:lpstr>
      <vt:lpstr>Правила  (разрабатываются совместно с детьми) </vt:lpstr>
      <vt:lpstr>Навигация по саду</vt:lpstr>
      <vt:lpstr>Кабинки в подготовительной  группе</vt:lpstr>
      <vt:lpstr>Азбука темы или проекта</vt:lpstr>
      <vt:lpstr>Опросы и голосования для родителей</vt:lpstr>
      <vt:lpstr>   Говорящая среда</vt:lpstr>
      <vt:lpstr> Различные способы фиксирования информации</vt:lpstr>
      <vt:lpstr>Учимся фиксировать информацию:  от простого к сложному</vt:lpstr>
      <vt:lpstr>Слайд 19</vt:lpstr>
      <vt:lpstr>Слайд 20</vt:lpstr>
      <vt:lpstr>Слайд 21</vt:lpstr>
      <vt:lpstr>Учимся фиксировать информацию:  от значка к слову</vt:lpstr>
      <vt:lpstr>Пушкинская карта «Кристаллика»</vt:lpstr>
      <vt:lpstr>Пушкинская карта «Кристаллика»</vt:lpstr>
      <vt:lpstr>Пушкинская карта «Кристаллика»</vt:lpstr>
      <vt:lpstr>   Говорящая среда</vt:lpstr>
      <vt:lpstr>«Умные» экраны</vt:lpstr>
      <vt:lpstr>«Умные» экраны</vt:lpstr>
      <vt:lpstr>Как началась переписка «Кристаллика» в проекте Живые письма дошкольников</vt:lpstr>
      <vt:lpstr>Пишем и рисуем ответ</vt:lpstr>
      <vt:lpstr>Вот что у нас получилось</vt:lpstr>
      <vt:lpstr>Круги героя</vt:lpstr>
      <vt:lpstr>Работа с педагогами</vt:lpstr>
      <vt:lpstr>Работа с педагогами</vt:lpstr>
      <vt:lpstr>Результаты и планы на будущее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D9</dc:creator>
  <cp:lastModifiedBy>D9</cp:lastModifiedBy>
  <cp:revision>71</cp:revision>
  <dcterms:created xsi:type="dcterms:W3CDTF">2023-05-16T09:07:13Z</dcterms:created>
  <dcterms:modified xsi:type="dcterms:W3CDTF">2023-05-26T04:21:31Z</dcterms:modified>
</cp:coreProperties>
</file>