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71" r:id="rId2"/>
    <p:sldId id="265" r:id="rId3"/>
    <p:sldId id="258" r:id="rId4"/>
    <p:sldId id="257" r:id="rId5"/>
    <p:sldId id="264" r:id="rId6"/>
    <p:sldId id="273" r:id="rId7"/>
    <p:sldId id="259" r:id="rId8"/>
    <p:sldId id="266" r:id="rId9"/>
    <p:sldId id="267" r:id="rId10"/>
    <p:sldId id="268" r:id="rId11"/>
    <p:sldId id="269" r:id="rId12"/>
    <p:sldId id="260" r:id="rId13"/>
    <p:sldId id="261" r:id="rId14"/>
    <p:sldId id="277" r:id="rId15"/>
    <p:sldId id="276" r:id="rId16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A3A-FDB0-43CA-A127-6D9A1AB88709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A3A-FDB0-43CA-A127-6D9A1AB88709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A3A-FDB0-43CA-A127-6D9A1AB88709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A3A-FDB0-43CA-A127-6D9A1AB88709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A3A-FDB0-43CA-A127-6D9A1AB88709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A3A-FDB0-43CA-A127-6D9A1AB88709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A3A-FDB0-43CA-A127-6D9A1AB88709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A3A-FDB0-43CA-A127-6D9A1AB88709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A3A-FDB0-43CA-A127-6D9A1AB88709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A3A-FDB0-43CA-A127-6D9A1AB88709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A3A-FDB0-43CA-A127-6D9A1AB88709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AB30A3A-FDB0-43CA-A127-6D9A1AB88709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z3.foto.rambler.ru/public/didenko-julja/_photos/1234675749_30a36f3bdeacryerryirjos/1234675749_30a36f3bdeac-ryerryirjos-web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71480"/>
            <a:ext cx="749808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«Одаренный ребенок»-кто он?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flipH="1">
            <a:off x="1428728" y="3500438"/>
            <a:ext cx="142876" cy="1357322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2" descr="MPj0430493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357297"/>
            <a:ext cx="5286412" cy="393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86000" y="5072074"/>
            <a:ext cx="64294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 fontAlgn="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МБДОУ детский сад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№10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Дюймовочка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t"/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Кочетова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Н.В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786742" cy="1285884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Типы характеров одаренных детей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785926"/>
            <a:ext cx="7572428" cy="4857784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1-й тип </a:t>
            </a: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подвижный, веселый, коммуникабельный, открытый, с хорошим речевым развитием, лидер, фантазер.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2-й тип </a:t>
            </a:r>
          </a:p>
          <a:p>
            <a:pPr>
              <a:lnSpc>
                <a:spcPct val="90000"/>
              </a:lnSpc>
              <a:buNone/>
            </a:pP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замкнутый, тихий,</a:t>
            </a:r>
          </a:p>
          <a:p>
            <a:pPr>
              <a:lnSpc>
                <a:spcPct val="90000"/>
              </a:lnSpc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размышляющий, </a:t>
            </a:r>
          </a:p>
          <a:p>
            <a:pPr>
              <a:lnSpc>
                <a:spcPct val="90000"/>
              </a:lnSpc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застенчивый пугливый.</a:t>
            </a:r>
          </a:p>
          <a:p>
            <a:endParaRPr lang="ru-RU" dirty="0"/>
          </a:p>
        </p:txBody>
      </p:sp>
      <p:pic>
        <p:nvPicPr>
          <p:cNvPr id="6" name="Picture 15" descr="MPj043097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4286256"/>
            <a:ext cx="2714644" cy="2364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719274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Причины уязвимости </a:t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одаренных детей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571612"/>
            <a:ext cx="7719274" cy="5072098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Стремление к совершенству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Ощущение неуязвимости</a:t>
            </a:r>
          </a:p>
          <a:p>
            <a:pPr eaLnBrk="0" hangingPunct="0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Нереалистические цели.</a:t>
            </a:r>
          </a:p>
          <a:p>
            <a:pPr eaLnBrk="0" hangingPunct="0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Сверхчувствительность. </a:t>
            </a:r>
          </a:p>
          <a:p>
            <a:pPr eaLnBrk="0" hangingPunct="0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Потребность во внимании взрослых.</a:t>
            </a:r>
          </a:p>
          <a:p>
            <a:pPr eaLnBrk="0" hangingPunct="0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Нетерпимость.</a:t>
            </a:r>
          </a:p>
          <a:p>
            <a:endParaRPr lang="ru-RU" dirty="0"/>
          </a:p>
        </p:txBody>
      </p:sp>
      <p:pic>
        <p:nvPicPr>
          <p:cNvPr id="5" name="Picture 36" descr="j030341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1785926"/>
            <a:ext cx="1371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MCj0398155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4429132"/>
            <a:ext cx="1828800" cy="2066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01122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Диагностика индивидуальных </a:t>
            </a:r>
            <a:br>
              <a:rPr lang="ru-RU" sz="4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особенностей обучающихся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571612"/>
            <a:ext cx="7647836" cy="5000660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57620" y="3643314"/>
            <a:ext cx="2571768" cy="107157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Работа с </a:t>
            </a:r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воспитанниками</a:t>
            </a:r>
            <a:endParaRPr lang="ru-RU" sz="24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00166" y="5143512"/>
            <a:ext cx="2857520" cy="114300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Работа с педагогами</a:t>
            </a:r>
            <a:endParaRPr lang="ru-RU" sz="24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00760" y="5143512"/>
            <a:ext cx="2714644" cy="114300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24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 flipH="1">
            <a:off x="3143240" y="1714488"/>
            <a:ext cx="3786214" cy="128588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Воспитатель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Соединительная линия уступом 14"/>
          <p:cNvCxnSpPr>
            <a:stCxn id="11" idx="2"/>
          </p:cNvCxnSpPr>
          <p:nvPr/>
        </p:nvCxnSpPr>
        <p:spPr>
          <a:xfrm>
            <a:off x="6929454" y="2357430"/>
            <a:ext cx="928694" cy="2786082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hape 17"/>
          <p:cNvCxnSpPr>
            <a:stCxn id="11" idx="6"/>
          </p:cNvCxnSpPr>
          <p:nvPr/>
        </p:nvCxnSpPr>
        <p:spPr>
          <a:xfrm rot="10800000" flipV="1">
            <a:off x="2357422" y="2357430"/>
            <a:ext cx="785818" cy="2786082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5" idx="0"/>
          </p:cNvCxnSpPr>
          <p:nvPr/>
        </p:nvCxnSpPr>
        <p:spPr>
          <a:xfrm rot="5400000">
            <a:off x="4822035" y="3321843"/>
            <a:ext cx="642940" cy="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7836" cy="101122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Рекомендации родителям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285852" y="1357298"/>
            <a:ext cx="7647836" cy="5214974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Помните, что одарённые дети очень самолюбивы, ранимы, с обостренной чувствительностью - и не очень удачная шутка может их надолго выбить из колеи.</a:t>
            </a:r>
          </a:p>
          <a:p>
            <a:pPr algn="just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Постарайтесь создать благоприятную атмосферу общения с ребенком.</a:t>
            </a:r>
          </a:p>
          <a:p>
            <a:pPr algn="just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Будьте доброжелательными, не критикуйте. Одаренные дети наиболее восприимчивы.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AR04-62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8170" y="4714884"/>
            <a:ext cx="2852986" cy="186258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6164" y="332656"/>
            <a:ext cx="7647836" cy="101122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Рекомендации родителям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285852" y="1428736"/>
            <a:ext cx="7647836" cy="5143536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Прислушивайтесь к вопросам ребёнка, отмечайте, чем ребёнок предпочитает заниматься, наблюдайте за его естественными интересами и изучайте их.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Выявлять такие интересы, которые у Вас с ребёнком могут совпадать, для  успешного их развития.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Необходимо организовать дополнительные занятия по развитию той или иной сферы интересов , в которой ребенок проявляет себя в большей степени.</a:t>
            </a:r>
          </a:p>
          <a:p>
            <a:endParaRPr lang="ru-RU" sz="2400" dirty="0"/>
          </a:p>
        </p:txBody>
      </p:sp>
      <p:pic>
        <p:nvPicPr>
          <p:cNvPr id="4" name="Рисунок 3" descr="AR04-62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1071546"/>
            <a:ext cx="2500330" cy="163235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286256"/>
            <a:ext cx="7498080" cy="214314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Желаю удачи Вам и Вашим детям!!!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-main-pic" descr="Картинка 26 из 196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500042"/>
            <a:ext cx="492922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320"/>
            <a:ext cx="7719274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«Одаренный ребенок»-кто он?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4414" y="1524000"/>
            <a:ext cx="7715304" cy="4905396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Какой он- «одаренный ребенок»?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Одарен, или нет?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Как определить  «одаренность»?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Что за ней скрывается?</a:t>
            </a:r>
          </a:p>
          <a:p>
            <a:pPr>
              <a:buFont typeface="Wingdings" pitchFamily="2" charset="2"/>
              <a:buChar char="q"/>
            </a:pP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0023" y="4214818"/>
            <a:ext cx="3989695" cy="2304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783832" cy="107157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Одаренность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512447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системное, развивающееся в течение жизни качество психики, которое определяет возможность достижения человеком более высоких (необычных, незаурядных) результатов в одном или нескольких видах деятельности по сравнению с 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другими людьми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суммарное, общее личностное 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свойство человека.</a:t>
            </a:r>
            <a:endParaRPr lang="ru-RU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4286256"/>
            <a:ext cx="200026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01122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Интеллект +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Одаренность?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571612"/>
            <a:ext cx="7719274" cy="5053034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способность придумывать нечто новое представляющее определенную ценность, способность преодолевать традиционные представления и стереотипы и создавать продукты и идеи, опережающие свое время.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Picture 7" descr="MPj043100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3789296"/>
            <a:ext cx="3790952" cy="280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719274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Интеллект +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Одаренность?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43050"/>
            <a:ext cx="7719274" cy="4857784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4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Интеллект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общий термин для обозначения способностей, необходимых для выполнения широкого спектра заданий; способность извлекать пользу из своего прошлого опыта; способность усваивать новую информацию и приспосабливаться к новым ситуациям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3831008"/>
            <a:ext cx="3357572" cy="267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719274" cy="101122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одаренности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512447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виду деятельности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Интеллектуальная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Коммуникативная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Художественно- эстетическая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Духовно-ценностная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Практическая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форме проявления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Явная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Скрытая 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ь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2000240"/>
            <a:ext cx="2143140" cy="2143140"/>
          </a:xfrm>
          <a:prstGeom prst="rect">
            <a:avLst/>
          </a:prstGeom>
        </p:spPr>
      </p:pic>
      <p:pic>
        <p:nvPicPr>
          <p:cNvPr id="5" name="Picture 4" descr="MCj0397490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5143512"/>
            <a:ext cx="2206625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868346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Одаренные дети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519591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lvl="0" algn="just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Интеллектуальные способности выше среднего уровня;</a:t>
            </a:r>
          </a:p>
          <a:p>
            <a:pPr lvl="0" algn="just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Творческие способности;</a:t>
            </a:r>
          </a:p>
          <a:p>
            <a:pPr lvl="0" algn="just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Способность к быстрому усвоению и отличная память;</a:t>
            </a:r>
          </a:p>
          <a:p>
            <a:pPr lvl="0" algn="just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Любопытство и любознательность;</a:t>
            </a:r>
          </a:p>
          <a:p>
            <a:pPr lvl="0" algn="just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Стремление к знаниям;</a:t>
            </a:r>
          </a:p>
          <a:p>
            <a:pPr lvl="0" algn="just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Высокая личностная ответственность;</a:t>
            </a:r>
          </a:p>
          <a:p>
            <a:pPr lvl="0" algn="just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Самостоятельность суждений;</a:t>
            </a:r>
          </a:p>
          <a:p>
            <a:pPr lvl="0" algn="just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Позитивная 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Я-концепция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4" name="Picture 35" descr="j023648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4572008"/>
            <a:ext cx="2071702" cy="1955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Условия развития одаренности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447800"/>
            <a:ext cx="7647836" cy="512447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Интеллектуальное развитие к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5,5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годам имеет положительное ускорение, которое сменяется отрицательным, а к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годам в основном завершается.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годам достигается 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90%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развития интеллекта;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результатам диагностики интеллект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-летних подростков и уч-ся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-х классов    существенно не 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отличаются.</a:t>
            </a:r>
          </a:p>
          <a:p>
            <a:endParaRPr lang="ru-RU" dirty="0"/>
          </a:p>
        </p:txBody>
      </p:sp>
      <p:pic>
        <p:nvPicPr>
          <p:cNvPr id="6" name="Picture 8" descr="MPj043178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357694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647836" cy="1225536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Степень одаренности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43050"/>
            <a:ext cx="7647836" cy="492922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Первая</a:t>
            </a:r>
            <a:r>
              <a:rPr lang="ru-RU" sz="2400" dirty="0" smtClean="0">
                <a:solidFill>
                  <a:srgbClr val="0070C0"/>
                </a:solidFill>
              </a:rPr>
              <a:t> —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сверходаренные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дети, таких называют гениями. Это самая малочисленная группа, к которой относят не более одного человека на десять тысяч. </a:t>
            </a: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Вторая </a:t>
            </a:r>
            <a:r>
              <a:rPr lang="ru-RU" sz="2400" dirty="0" smtClean="0">
                <a:solidFill>
                  <a:srgbClr val="0070C0"/>
                </a:solidFill>
              </a:rPr>
              <a:t>—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высокоодаренные, или талантливые, примерно 2‑3 %. </a:t>
            </a: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Третья </a:t>
            </a:r>
            <a:r>
              <a:rPr lang="ru-RU" sz="2400" dirty="0" smtClean="0">
                <a:solidFill>
                  <a:srgbClr val="0070C0"/>
                </a:solidFill>
              </a:rPr>
              <a:t>—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собственно одаренные (15‑25 %). </a:t>
            </a:r>
          </a:p>
          <a:p>
            <a:pPr algn="just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Остальные дети входят в пределы нормы (70 %) </a:t>
            </a:r>
          </a:p>
          <a:p>
            <a:endParaRPr lang="ru-RU" dirty="0"/>
          </a:p>
        </p:txBody>
      </p:sp>
      <p:pic>
        <p:nvPicPr>
          <p:cNvPr id="4" name="Рисунок 3" descr="а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62699" y="4786322"/>
            <a:ext cx="2667019" cy="178595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281</TotalTime>
  <Words>473</Words>
  <Application>Microsoft Office PowerPoint</Application>
  <PresentationFormat>Экран (4:3)</PresentationFormat>
  <Paragraphs>78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Corbel</vt:lpstr>
      <vt:lpstr>Gill Sans MT</vt:lpstr>
      <vt:lpstr>Times New Roman</vt:lpstr>
      <vt:lpstr>Verdana</vt:lpstr>
      <vt:lpstr>Wingdings</vt:lpstr>
      <vt:lpstr>Wingdings 2</vt:lpstr>
      <vt:lpstr>Солнцестояние</vt:lpstr>
      <vt:lpstr>«Одаренный ребенок»-кто он? </vt:lpstr>
      <vt:lpstr>«Одаренный ребенок»-кто он?</vt:lpstr>
      <vt:lpstr>Одаренность</vt:lpstr>
      <vt:lpstr>Интеллект + Креативность = Одаренность?</vt:lpstr>
      <vt:lpstr>Интеллект + Креативность = Одаренность?</vt:lpstr>
      <vt:lpstr>Виды одаренности</vt:lpstr>
      <vt:lpstr>Одаренные дети</vt:lpstr>
      <vt:lpstr>Условия развития одаренности</vt:lpstr>
      <vt:lpstr>Степень одаренности</vt:lpstr>
      <vt:lpstr>Типы характеров одаренных детей</vt:lpstr>
      <vt:lpstr>Причины уязвимости  одаренных детей</vt:lpstr>
      <vt:lpstr>Диагностика индивидуальных  особенностей обучающихся</vt:lpstr>
      <vt:lpstr>Рекомендации родителям</vt:lpstr>
      <vt:lpstr>Рекомендации родителям</vt:lpstr>
      <vt:lpstr>Желаю удачи Вам и Вашим детям!!!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 + Креативность = одаренность?</dc:title>
  <dc:creator>User</dc:creator>
  <cp:lastModifiedBy>123</cp:lastModifiedBy>
  <cp:revision>32</cp:revision>
  <dcterms:created xsi:type="dcterms:W3CDTF">2010-10-30T18:10:59Z</dcterms:created>
  <dcterms:modified xsi:type="dcterms:W3CDTF">2023-05-22T12:34:19Z</dcterms:modified>
</cp:coreProperties>
</file>