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434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embeddedFontLst>
    <p:embeddedFont>
      <p:font typeface="Wingdings 3" panose="05040102010807070707" pitchFamily="18" charset="2"/>
      <p:regular r:id="rId11"/>
    </p:embeddedFont>
    <p:embeddedFont>
      <p:font typeface="Arial Black" panose="020B0A04020102020204" pitchFamily="34" charset="0"/>
      <p:bold r:id="rId12"/>
    </p:embeddedFont>
    <p:embeddedFont>
      <p:font typeface="Century Gothic" panose="020B0502020202020204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6432141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1840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9710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25413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1363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3693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30572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14470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99575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85086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25774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66145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357284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7428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752728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58494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35006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97490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 and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147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■"/>
              <a:defRPr/>
            </a:lvl1pPr>
            <a:lvl2pPr marL="914400" lvl="1" indent="-31432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marL="1371600" lvl="2" indent="-29146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990"/>
              <a:buChar char="■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dt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6229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on left, text on right" type="twoColTx">
  <p:cSld name="Title, text on left, text on righ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4538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36439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33795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68456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1424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4583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82596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19933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9265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7975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50" r:id="rId1"/>
    <p:sldLayoutId id="2147484351" r:id="rId2"/>
    <p:sldLayoutId id="2147484352" r:id="rId3"/>
    <p:sldLayoutId id="2147484353" r:id="rId4"/>
    <p:sldLayoutId id="2147484354" r:id="rId5"/>
    <p:sldLayoutId id="2147484355" r:id="rId6"/>
    <p:sldLayoutId id="2147484356" r:id="rId7"/>
    <p:sldLayoutId id="2147484357" r:id="rId8"/>
    <p:sldLayoutId id="2147484358" r:id="rId9"/>
    <p:sldLayoutId id="2147484359" r:id="rId10"/>
    <p:sldLayoutId id="2147484360" r:id="rId11"/>
    <p:sldLayoutId id="2147484361" r:id="rId12"/>
    <p:sldLayoutId id="2147484362" r:id="rId13"/>
    <p:sldLayoutId id="2147484363" r:id="rId14"/>
    <p:sldLayoutId id="2147484364" r:id="rId15"/>
    <p:sldLayoutId id="2147484365" r:id="rId16"/>
    <p:sldLayoutId id="2147484366" r:id="rId17"/>
    <p:sldLayoutId id="2147484367" r:id="rId18"/>
    <p:sldLayoutId id="2147484368" r:id="rId19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 Black"/>
              <a:buNone/>
            </a:pPr>
            <a:r>
              <a:rPr lang="en-US" sz="4800" b="1" i="0" u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PASSIVE VOICE</a:t>
            </a:r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914400" y="1447800"/>
            <a:ext cx="77724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US" sz="3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Английский глагол имеет два залога:</a:t>
            </a: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Char char="■"/>
            </a:pPr>
            <a:r>
              <a:rPr lang="en-US" sz="3200" b="1" i="0" u="none" strike="noStrike" cap="none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The Active Voice</a:t>
            </a: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Активный</a:t>
            </a: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(действительный) </a:t>
            </a: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залог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None/>
            </a:pPr>
            <a:endParaRPr sz="32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Char char="■"/>
            </a:pPr>
            <a:r>
              <a:rPr lang="en-US" sz="3200" b="0" i="0" u="none" strike="noStrike" cap="none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The Passive Voice</a:t>
            </a: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Пассивный </a:t>
            </a: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(Страдательный) </a:t>
            </a: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залог</a:t>
            </a: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 Black"/>
              <a:buNone/>
            </a:pPr>
            <a:r>
              <a:rPr lang="en-US" sz="4800" b="1" i="0" u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PASSIVE VOICE</a:t>
            </a: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Конструкция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Passive Voice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употребляется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когда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действие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выраженное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сказуемым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происходит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sng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над</a:t>
            </a:r>
            <a:r>
              <a:rPr lang="en-US" sz="3200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sng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подлежащим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342900" marR="0" lvl="0" indent="-342900" algn="ctr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само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sng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подлежащее</a:t>
            </a:r>
            <a:r>
              <a:rPr lang="en-US" sz="3200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sng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бездействует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.)</a:t>
            </a:r>
            <a:endParaRPr dirty="0"/>
          </a:p>
          <a:p>
            <a:pPr marL="342900" marR="0" lvl="0" indent="-342900" algn="ctr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None/>
            </a:pPr>
            <a:endParaRPr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folHlink"/>
              </a:buClr>
              <a:buSzPts val="3240"/>
              <a:buFont typeface="Noto Sans Symbols"/>
              <a:buChar char="■"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en-US" sz="3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read the book.</a:t>
            </a:r>
            <a:r>
              <a:rPr lang="en-US" sz="3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en-US" sz="36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Active Voice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folHlink"/>
              </a:buClr>
              <a:buSzPts val="3240"/>
              <a:buFont typeface="Noto Sans Symbols"/>
              <a:buChar char="■"/>
            </a:pPr>
            <a:r>
              <a:rPr lang="en-US" sz="3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book was read by 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</a:t>
            </a:r>
            <a:r>
              <a:rPr lang="en-US" sz="3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– </a:t>
            </a:r>
            <a:r>
              <a:rPr lang="en-US" sz="36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Passive Voice</a:t>
            </a:r>
            <a:endParaRPr dirty="0"/>
          </a:p>
          <a:p>
            <a:pPr marL="342900" marR="0" lvl="0" indent="-137159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folHlink"/>
              </a:buClr>
              <a:buSzPts val="3240"/>
              <a:buFont typeface="Noto Sans Symbols"/>
              <a:buNone/>
            </a:pPr>
            <a:endParaRPr sz="3600" b="1" i="0" u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 Black"/>
              <a:buNone/>
            </a:pPr>
            <a:r>
              <a:rPr lang="en-US" sz="4800" b="1" i="0" u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PASSIVE VOICE</a:t>
            </a:r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060"/>
              <a:buFont typeface="Noto Sans Symbols"/>
              <a:buChar char="■"/>
            </a:pPr>
            <a:r>
              <a:rPr lang="en-US" sz="34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Конструкция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400" b="1" i="0" u="none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Passive Voice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4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употребляется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4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когда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400" b="0" i="0" u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объект</a:t>
            </a:r>
            <a:r>
              <a:rPr lang="en-US" sz="3400" b="0" i="0" u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400" b="0" i="0" u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действия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4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более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4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важен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4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4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говорящего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4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чем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4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исполнитель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34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субъект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en-US" sz="34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действия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342900" marR="0" lvl="0" indent="-342900" algn="l" rtl="0">
              <a:lnSpc>
                <a:spcPct val="90000"/>
              </a:lnSpc>
              <a:spcBef>
                <a:spcPts val="680"/>
              </a:spcBef>
              <a:spcAft>
                <a:spcPts val="0"/>
              </a:spcAft>
              <a:buClr>
                <a:schemeClr val="folHlink"/>
              </a:buClr>
              <a:buSzPts val="3060"/>
              <a:buFont typeface="Noto Sans Symbols"/>
              <a:buNone/>
            </a:pPr>
            <a:endParaRPr sz="3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80"/>
              </a:spcBef>
              <a:spcAft>
                <a:spcPts val="0"/>
              </a:spcAft>
              <a:buClr>
                <a:schemeClr val="folHlink"/>
              </a:buClr>
              <a:buSzPts val="3060"/>
              <a:buFont typeface="Noto Sans Symbols"/>
              <a:buChar char="■"/>
            </a:pPr>
            <a:r>
              <a:rPr lang="en-US" sz="3400" b="0" i="0" u="none" dirty="0" smtClean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The building was built.</a:t>
            </a:r>
            <a:r>
              <a:rPr lang="en-US" sz="34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ru-RU" sz="34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Здание было построено</a:t>
            </a:r>
            <a:r>
              <a:rPr lang="en-US" sz="34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  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 Black"/>
              <a:buNone/>
            </a:pPr>
            <a:r>
              <a:rPr lang="en-US" sz="4800" b="1" i="0" u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PASSIVE VOICE</a:t>
            </a:r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>
            <a:off x="914400" y="1524000"/>
            <a:ext cx="7772400" cy="4606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lang="en-US" sz="60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to be  +  V-III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(в нужной форме)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</a:t>
            </a:r>
            <a:r>
              <a:rPr lang="en-US" sz="28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V+(ed)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en-US" sz="28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3 колонка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(</a:t>
            </a:r>
            <a:r>
              <a:rPr lang="en-US" sz="2800" b="0" i="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прав. гл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.)   (</a:t>
            </a:r>
            <a:r>
              <a:rPr lang="en-US" sz="2800" b="0" i="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неправ. гл.)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342900" marR="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" name="Google Shape;51;p7"/>
          <p:cNvCxnSpPr/>
          <p:nvPr/>
        </p:nvCxnSpPr>
        <p:spPr>
          <a:xfrm flipH="1">
            <a:off x="5562600" y="3048000"/>
            <a:ext cx="381000" cy="685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52" name="Google Shape;52;p7"/>
          <p:cNvCxnSpPr/>
          <p:nvPr/>
        </p:nvCxnSpPr>
        <p:spPr>
          <a:xfrm>
            <a:off x="6477000" y="3048000"/>
            <a:ext cx="457200" cy="685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 Black"/>
              <a:buNone/>
            </a:pPr>
            <a:r>
              <a:rPr lang="en-US" sz="4800" b="1" i="0" u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PASSIVE VOICE</a:t>
            </a:r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1"/>
          </p:nvPr>
        </p:nvSpPr>
        <p:spPr>
          <a:xfrm>
            <a:off x="914400" y="1447800"/>
            <a:ext cx="7772400" cy="50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None/>
            </a:pP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3200" b="0" i="0" u="none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to build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строить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):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folHlink"/>
              </a:buClr>
              <a:buSzPts val="3600"/>
              <a:buFont typeface="Noto Sans Symbols"/>
              <a:buChar char="■"/>
            </a:pPr>
            <a:r>
              <a:rPr lang="en-US" sz="4000" dirty="0" smtClean="0">
                <a:solidFill>
                  <a:schemeClr val="dk1"/>
                </a:solidFill>
                <a:latin typeface="Arial"/>
                <a:ea typeface="Arial Black"/>
                <a:cs typeface="Arial"/>
                <a:sym typeface="Arial"/>
              </a:rPr>
              <a:t>The flower </a:t>
            </a:r>
            <a:r>
              <a:rPr lang="en-US" sz="4000" b="0" i="0" u="sng" dirty="0" smtClean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was planted</a:t>
            </a:r>
            <a:r>
              <a:rPr lang="en-US" sz="40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 the garden. </a:t>
            </a:r>
            <a:r>
              <a:rPr lang="en-US" sz="4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ru-RU" sz="36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Цветок</a:t>
            </a:r>
            <a:r>
              <a:rPr lang="en-US" sz="36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i="0" u="sng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был посажен</a:t>
            </a:r>
            <a:r>
              <a:rPr lang="en-US" sz="36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саду</a:t>
            </a:r>
            <a:r>
              <a:rPr lang="en-US" sz="36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folHlink"/>
              </a:buClr>
              <a:buSzPts val="3240"/>
              <a:buFont typeface="Noto Sans Symbols"/>
              <a:buNone/>
            </a:pPr>
            <a:endParaRPr sz="3600" b="1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None/>
            </a:pP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3200" b="0" i="0" u="none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to ask</a:t>
            </a:r>
            <a:r>
              <a:rPr lang="en-US" sz="3200" b="0" i="0" u="none" dirty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–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просить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):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folHlink"/>
              </a:buClr>
              <a:buSzPts val="3600"/>
              <a:buFont typeface="Noto Sans Symbols"/>
              <a:buChar char="■"/>
            </a:pPr>
            <a:r>
              <a:rPr lang="en-US" sz="4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en-US" sz="4000" b="0" i="0" u="sng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was asked</a:t>
            </a:r>
            <a:r>
              <a:rPr lang="en-US" sz="4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 help him.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36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Меня</a:t>
            </a:r>
            <a:r>
              <a:rPr lang="en-US" sz="36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sng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попросили</a:t>
            </a:r>
            <a:r>
              <a:rPr lang="en-US" sz="36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помочь</a:t>
            </a:r>
            <a:r>
              <a:rPr lang="en-US" sz="36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ему</a:t>
            </a:r>
            <a:r>
              <a:rPr lang="en-US" sz="36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 Black"/>
              <a:buNone/>
            </a:pPr>
            <a:r>
              <a:rPr lang="en-US" sz="4800" b="1" i="0" u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PASSIVE VOICE</a:t>
            </a:r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1"/>
          </p:nvPr>
        </p:nvSpPr>
        <p:spPr>
          <a:xfrm>
            <a:off x="914400" y="1524000"/>
            <a:ext cx="777240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40"/>
              <a:buFont typeface="Noto Sans Symbols"/>
              <a:buChar char="■"/>
            </a:pPr>
            <a:r>
              <a:rPr lang="en-US" sz="3600" b="1" dirty="0">
                <a:solidFill>
                  <a:schemeClr val="dk1"/>
                </a:solidFill>
                <a:latin typeface="Arial"/>
                <a:ea typeface="Arial Black"/>
                <a:cs typeface="Arial"/>
                <a:sym typeface="Arial Black"/>
              </a:rPr>
              <a:t>The chair was done </a:t>
            </a:r>
            <a:r>
              <a:rPr lang="en-US" sz="3600" b="1" i="1" u="sng" dirty="0" smtClean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by </a:t>
            </a:r>
            <a:r>
              <a:rPr lang="en-US" sz="3600" b="1" i="1" u="sng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me</a:t>
            </a:r>
            <a:r>
              <a:rPr lang="en-US" sz="32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– </a:t>
            </a:r>
            <a:r>
              <a:rPr lang="ru-RU" sz="32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Стул был сделан </a:t>
            </a:r>
            <a:r>
              <a:rPr lang="en-US" sz="3200" b="1" i="1" u="sng" dirty="0" err="1" smtClean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мной</a:t>
            </a:r>
            <a:r>
              <a:rPr lang="en-US" sz="32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1800"/>
              <a:buFont typeface="Noto Sans Symbols"/>
              <a:buNone/>
            </a:pP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800" b="1" i="1" u="sng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(by him; by her; by us; by you; by them; by it)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1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1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folHlink"/>
              </a:buClr>
              <a:buSzPts val="3240"/>
              <a:buFont typeface="Noto Sans Symbols"/>
              <a:buChar char="■"/>
            </a:pPr>
            <a:r>
              <a:rPr lang="en-US" sz="3600" b="1" dirty="0" smtClean="0">
                <a:solidFill>
                  <a:schemeClr val="dk1"/>
                </a:solidFill>
                <a:latin typeface="Arial"/>
                <a:ea typeface="Arial Black"/>
                <a:cs typeface="Arial"/>
                <a:sym typeface="Arial"/>
              </a:rPr>
              <a:t>The chair was done with</a:t>
            </a:r>
            <a:r>
              <a:rPr lang="en-US" sz="3600" b="1" i="1" u="sng" dirty="0" smtClean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3600" b="1" i="1" u="sng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a </a:t>
            </a:r>
            <a:r>
              <a:rPr lang="en-US" sz="3600" b="1" i="1" u="sng" dirty="0" smtClean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hammer and nails</a:t>
            </a:r>
            <a:r>
              <a:rPr lang="en-US" sz="36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32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ru-RU" sz="32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Стул был сделан</a:t>
            </a:r>
            <a:r>
              <a:rPr lang="en-US" sz="32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200" b="1" i="1" u="sng" dirty="0" smtClean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с помощью молотка и гвоздей</a:t>
            </a:r>
            <a:r>
              <a:rPr lang="en-US" sz="32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r>
              <a:rPr lang="en-US" sz="28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>
            <a:spLocks noGrp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 Black"/>
              <a:buNone/>
            </a:pPr>
            <a:r>
              <a:rPr lang="en-US" sz="4800" b="1" i="0" u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PASSIVE VOICE</a:t>
            </a:r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body" idx="4294967295"/>
          </p:nvPr>
        </p:nvSpPr>
        <p:spPr>
          <a:xfrm>
            <a:off x="0" y="1600200"/>
            <a:ext cx="38100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None/>
            </a:pPr>
            <a:r>
              <a:rPr lang="en-US" sz="2400" b="0" i="0" u="none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ACTIVE VOICE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None/>
            </a:pPr>
            <a:endParaRPr sz="2400" b="0" i="0" u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folHlink"/>
              </a:buClr>
              <a:buSzPts val="2340"/>
              <a:buFont typeface="Noto Sans Symbols"/>
              <a:buChar char="■"/>
            </a:pPr>
            <a:r>
              <a:rPr lang="en-US" sz="26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We </a:t>
            </a:r>
            <a:r>
              <a:rPr lang="en-US" sz="2600" b="1" i="1" u="sng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keep</a:t>
            </a:r>
            <a:r>
              <a:rPr lang="en-US" sz="26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all the documents in perfect order. –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folHlink"/>
              </a:buClr>
              <a:buSzPts val="2340"/>
              <a:buFont typeface="Noto Sans Symbols"/>
              <a:buNone/>
            </a:pPr>
            <a:endParaRPr sz="2600" b="0" i="0" u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folHlink"/>
              </a:buClr>
              <a:buSzPts val="2340"/>
              <a:buFont typeface="Noto Sans Symbols"/>
              <a:buChar char="■"/>
            </a:pPr>
            <a:r>
              <a:rPr lang="en-US" sz="26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Мы </a:t>
            </a:r>
            <a:r>
              <a:rPr lang="en-US" sz="2600" b="1" i="1" u="sng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содержим</a:t>
            </a:r>
            <a:r>
              <a:rPr lang="en-US" sz="26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все документы в образцовом порядке.</a:t>
            </a:r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body" idx="4294967295"/>
          </p:nvPr>
        </p:nvSpPr>
        <p:spPr>
          <a:xfrm>
            <a:off x="5105400" y="1600200"/>
            <a:ext cx="4038600" cy="50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None/>
            </a:pPr>
            <a:r>
              <a:rPr lang="en-US" sz="2400" b="0" i="0" u="none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PASSIVE VOICE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None/>
            </a:pPr>
            <a:endParaRPr sz="2400" b="0" i="0" u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folHlink"/>
              </a:buClr>
              <a:buSzPts val="2340"/>
              <a:buFont typeface="Noto Sans Symbols"/>
              <a:buChar char="■"/>
            </a:pPr>
            <a:r>
              <a:rPr lang="en-US" sz="26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All the documents </a:t>
            </a:r>
            <a:r>
              <a:rPr lang="en-US" sz="2600" b="1" i="1" u="sng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are kept</a:t>
            </a:r>
            <a:r>
              <a:rPr lang="en-US" sz="26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in perfect order. –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folHlink"/>
              </a:buClr>
              <a:buSzPts val="2340"/>
              <a:buFont typeface="Noto Sans Symbols"/>
              <a:buNone/>
            </a:pPr>
            <a:endParaRPr sz="2600" b="0" i="0" u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folHlink"/>
              </a:buClr>
              <a:buSzPts val="2340"/>
              <a:buFont typeface="Noto Sans Symbols"/>
              <a:buChar char="■"/>
            </a:pPr>
            <a:r>
              <a:rPr lang="en-US" sz="26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Все документы </a:t>
            </a:r>
            <a:r>
              <a:rPr lang="en-US" sz="2600" b="1" i="1" u="sng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содержатся</a:t>
            </a:r>
            <a:r>
              <a:rPr lang="en-US" sz="2600" b="0" i="0" u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в образцовом порядке.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 Black"/>
              <a:buNone/>
            </a:pPr>
            <a:r>
              <a:rPr lang="en-US" sz="4800" b="1" i="0" u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PASSIVE VOICE</a:t>
            </a:r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685800" y="1371600"/>
            <a:ext cx="8153400" cy="50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700"/>
              <a:buFont typeface="Noto Sans Symbols"/>
              <a:buNone/>
            </a:pPr>
            <a:r>
              <a:rPr lang="en-US" sz="3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Пассивный</a:t>
            </a:r>
            <a:r>
              <a:rPr lang="en-US" sz="3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залог</a:t>
            </a:r>
            <a:r>
              <a:rPr lang="en-US" sz="3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с </a:t>
            </a:r>
            <a:r>
              <a:rPr lang="en-US" sz="3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модальными</a:t>
            </a:r>
            <a:r>
              <a:rPr lang="en-US" sz="3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глаголами</a:t>
            </a:r>
            <a:r>
              <a:rPr lang="en-US" sz="3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dirty="0"/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None/>
            </a:pPr>
            <a:endParaRPr sz="3200" b="0" i="0" u="none" dirty="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folHlink"/>
              </a:buClr>
              <a:buSzPts val="3240"/>
              <a:buFont typeface="Noto Sans Symbols"/>
              <a:buNone/>
            </a:pPr>
            <a:r>
              <a:rPr lang="en-US" sz="3600" b="0" i="0" u="none" dirty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must be + V-III</a:t>
            </a:r>
            <a:endParaRPr dirty="0"/>
          </a:p>
          <a:p>
            <a:pPr marL="342900" marR="0" lvl="0" indent="-342900" algn="ctr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folHlink"/>
              </a:buClr>
              <a:buSzPts val="3240"/>
              <a:buFont typeface="Noto Sans Symbols"/>
              <a:buNone/>
            </a:pPr>
            <a:r>
              <a:rPr lang="en-US" sz="3600" b="0" i="0" u="none" dirty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can be + V-III</a:t>
            </a:r>
            <a:endParaRPr dirty="0"/>
          </a:p>
          <a:p>
            <a:pPr marL="342900" marR="0" lvl="0" indent="-342900" algn="ctr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folHlink"/>
              </a:buClr>
              <a:buSzPts val="3240"/>
              <a:buFont typeface="Noto Sans Symbols"/>
              <a:buNone/>
            </a:pPr>
            <a:r>
              <a:rPr lang="en-US" sz="3600" b="0" i="0" u="none" dirty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may be + V-III</a:t>
            </a:r>
            <a:endParaRPr dirty="0"/>
          </a:p>
          <a:p>
            <a:pPr marL="342900" marR="0" lvl="0" indent="-342900" algn="ctr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folHlink"/>
              </a:buClr>
              <a:buSzPts val="3240"/>
              <a:buFont typeface="Noto Sans Symbols"/>
              <a:buNone/>
            </a:pPr>
            <a:endParaRPr sz="36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None/>
            </a:pPr>
            <a:r>
              <a:rPr lang="en-US" sz="3200" b="0" i="0" u="none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It </a:t>
            </a:r>
            <a:r>
              <a:rPr lang="en-US" sz="3200" b="0" i="0" u="sng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must be done</a:t>
            </a:r>
            <a:r>
              <a:rPr lang="en-US" sz="3200" b="0" i="0" u="none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Это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нужно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сделать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2880"/>
              <a:buFont typeface="Noto Sans Symbols"/>
              <a:buNone/>
            </a:pPr>
            <a:r>
              <a:rPr lang="en-US" sz="3200" b="0" i="0" u="none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It </a:t>
            </a:r>
            <a:r>
              <a:rPr lang="en-US" sz="3200" b="0" i="0" u="sng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can be done</a:t>
            </a:r>
            <a:r>
              <a:rPr lang="en-US" sz="3200" b="0" i="0" u="none" dirty="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Это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можно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сделать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282</Words>
  <Application>Microsoft Office PowerPoint</Application>
  <PresentationFormat>Экран (4:3)</PresentationFormat>
  <Paragraphs>56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Noto Sans Symbols</vt:lpstr>
      <vt:lpstr>Wingdings 3</vt:lpstr>
      <vt:lpstr>Arial Black</vt:lpstr>
      <vt:lpstr>Century Gothic</vt:lpstr>
      <vt:lpstr>Arial</vt:lpstr>
      <vt:lpstr>Сектор</vt:lpstr>
      <vt:lpstr>PASSIVE VOICE</vt:lpstr>
      <vt:lpstr>PASSIVE VOICE</vt:lpstr>
      <vt:lpstr>PASSIVE VOICE</vt:lpstr>
      <vt:lpstr>PASSIVE VOICE</vt:lpstr>
      <vt:lpstr>PASSIVE VOICE</vt:lpstr>
      <vt:lpstr>PASSIVE VOICE</vt:lpstr>
      <vt:lpstr>PASSIVE VOICE</vt:lpstr>
      <vt:lpstr>PASSIVE VOICE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PASSIVE VOICE</dc:title>
  <cp:lastModifiedBy>Преподаватель</cp:lastModifiedBy>
  <cp:revision>1</cp:revision>
  <dcterms:modified xsi:type="dcterms:W3CDTF">2023-05-26T09:10:28Z</dcterms:modified>
</cp:coreProperties>
</file>