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4" r:id="rId4"/>
    <p:sldId id="275" r:id="rId5"/>
    <p:sldId id="276" r:id="rId6"/>
    <p:sldId id="291" r:id="rId7"/>
    <p:sldId id="292" r:id="rId8"/>
    <p:sldId id="269" r:id="rId9"/>
    <p:sldId id="272" r:id="rId10"/>
    <p:sldId id="287" r:id="rId11"/>
    <p:sldId id="273" r:id="rId12"/>
    <p:sldId id="271" r:id="rId13"/>
    <p:sldId id="283" r:id="rId14"/>
    <p:sldId id="270" r:id="rId15"/>
    <p:sldId id="284" r:id="rId16"/>
    <p:sldId id="268" r:id="rId17"/>
    <p:sldId id="277" r:id="rId18"/>
    <p:sldId id="259" r:id="rId19"/>
    <p:sldId id="279" r:id="rId20"/>
    <p:sldId id="260" r:id="rId21"/>
    <p:sldId id="262" r:id="rId22"/>
    <p:sldId id="281" r:id="rId23"/>
    <p:sldId id="263" r:id="rId24"/>
    <p:sldId id="265" r:id="rId25"/>
    <p:sldId id="290" r:id="rId26"/>
    <p:sldId id="288" r:id="rId27"/>
    <p:sldId id="266" r:id="rId28"/>
    <p:sldId id="285" r:id="rId29"/>
    <p:sldId id="286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653AC-72F0-4286-82D7-67F1BFACBCE8}" type="datetimeFigureOut">
              <a:rPr lang="ru-RU" smtClean="0"/>
              <a:t>05.21.2023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57E72-B211-4659-9B67-9AE47917D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91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653AC-72F0-4286-82D7-67F1BFACBCE8}" type="datetimeFigureOut">
              <a:rPr lang="ru-RU" smtClean="0"/>
              <a:t>05.21.2023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57E72-B211-4659-9B67-9AE47917D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962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653AC-72F0-4286-82D7-67F1BFACBCE8}" type="datetimeFigureOut">
              <a:rPr lang="ru-RU" smtClean="0"/>
              <a:t>05.21.2023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57E72-B211-4659-9B67-9AE47917D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100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653AC-72F0-4286-82D7-67F1BFACBCE8}" type="datetimeFigureOut">
              <a:rPr lang="ru-RU" smtClean="0"/>
              <a:t>05.21.2023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57E72-B211-4659-9B67-9AE47917D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569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653AC-72F0-4286-82D7-67F1BFACBCE8}" type="datetimeFigureOut">
              <a:rPr lang="ru-RU" smtClean="0"/>
              <a:t>05.21.2023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57E72-B211-4659-9B67-9AE47917D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1161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653AC-72F0-4286-82D7-67F1BFACBCE8}" type="datetimeFigureOut">
              <a:rPr lang="ru-RU" smtClean="0"/>
              <a:t>05.21.2023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57E72-B211-4659-9B67-9AE47917D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13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653AC-72F0-4286-82D7-67F1BFACBCE8}" type="datetimeFigureOut">
              <a:rPr lang="ru-RU" smtClean="0"/>
              <a:t>05.21.2023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57E72-B211-4659-9B67-9AE47917D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101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653AC-72F0-4286-82D7-67F1BFACBCE8}" type="datetimeFigureOut">
              <a:rPr lang="ru-RU" smtClean="0"/>
              <a:t>05.21.2023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57E72-B211-4659-9B67-9AE47917D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881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653AC-72F0-4286-82D7-67F1BFACBCE8}" type="datetimeFigureOut">
              <a:rPr lang="ru-RU" smtClean="0"/>
              <a:t>05.21.2023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57E72-B211-4659-9B67-9AE47917D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706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653AC-72F0-4286-82D7-67F1BFACBCE8}" type="datetimeFigureOut">
              <a:rPr lang="ru-RU" smtClean="0"/>
              <a:t>05.21.2023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57E72-B211-4659-9B67-9AE47917D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0324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653AC-72F0-4286-82D7-67F1BFACBCE8}" type="datetimeFigureOut">
              <a:rPr lang="ru-RU" smtClean="0"/>
              <a:t>05.21.2023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57E72-B211-4659-9B67-9AE47917D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003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73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653AC-72F0-4286-82D7-67F1BFACBCE8}" type="datetimeFigureOut">
              <a:rPr lang="ru-RU" smtClean="0"/>
              <a:t>05.21.2023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A57E72-B211-4659-9B67-9AE47917D4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011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67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89071" y="0"/>
            <a:ext cx="9144000" cy="2387600"/>
          </a:xfrm>
        </p:spPr>
        <p:txBody>
          <a:bodyPr>
            <a:noAutofit/>
          </a:bodyPr>
          <a:lstStyle/>
          <a:p>
            <a:r>
              <a:rPr lang="ru-RU" sz="8800" b="1" i="1" dirty="0" smtClean="0">
                <a:solidFill>
                  <a:schemeClr val="tx2"/>
                </a:solidFill>
                <a:latin typeface="Monotype Corsiva" panose="03010101010201010101" pitchFamily="66" charset="0"/>
              </a:rPr>
              <a:t>Почитай мне сказку, мама</a:t>
            </a:r>
            <a:endParaRPr lang="ru-RU" sz="8800" b="1" i="1" dirty="0">
              <a:solidFill>
                <a:schemeClr val="tx2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29345" y="4869729"/>
            <a:ext cx="9144000" cy="1655762"/>
          </a:xfrm>
        </p:spPr>
        <p:txBody>
          <a:bodyPr>
            <a:noAutofit/>
          </a:bodyPr>
          <a:lstStyle/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проект воспитатели</a:t>
            </a:r>
          </a:p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группы «Теремок»: Волкова О.Б., Федорова Н.Б.;</a:t>
            </a:r>
          </a:p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«Лукоморье»: Кобозева М.В., Емельянова А.Г.;</a:t>
            </a:r>
          </a:p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Музыкальный руководитель: Иванова В.Б.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29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Monotype Corsiva" panose="03010101010201010101" pitchFamily="66" charset="0"/>
              </a:rPr>
              <a:t>Сказка «</a:t>
            </a:r>
            <a:r>
              <a:rPr lang="ru-RU" b="1" dirty="0" err="1" smtClean="0">
                <a:latin typeface="Monotype Corsiva" panose="03010101010201010101" pitchFamily="66" charset="0"/>
              </a:rPr>
              <a:t>Заюшкина</a:t>
            </a:r>
            <a:r>
              <a:rPr lang="ru-RU" b="1" dirty="0" smtClean="0">
                <a:latin typeface="Monotype Corsiva" panose="03010101010201010101" pitchFamily="66" charset="0"/>
              </a:rPr>
              <a:t> избушка»</a:t>
            </a:r>
            <a:endParaRPr lang="ru-RU" b="1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51552"/>
            <a:ext cx="3263503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2851" y="1464324"/>
            <a:ext cx="4045257" cy="53936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7456" y="1027906"/>
            <a:ext cx="3538105" cy="4717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08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Monotype Corsiva" panose="03010101010201010101" pitchFamily="66" charset="0"/>
              </a:rPr>
              <a:t>Группа «Лукоморье»: </a:t>
            </a:r>
            <a:r>
              <a:rPr lang="ru-RU" b="1" i="1" dirty="0" err="1" smtClean="0">
                <a:latin typeface="Monotype Corsiva" panose="03010101010201010101" pitchFamily="66" charset="0"/>
              </a:rPr>
              <a:t>Заюшкина</a:t>
            </a:r>
            <a:r>
              <a:rPr lang="ru-RU" b="1" i="1" dirty="0" smtClean="0">
                <a:latin typeface="Monotype Corsiva" panose="03010101010201010101" pitchFamily="66" charset="0"/>
              </a:rPr>
              <a:t> избушка</a:t>
            </a:r>
            <a:endParaRPr lang="ru-RU" b="1" i="1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4540" y="1309255"/>
            <a:ext cx="4079587" cy="305969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873" y="1493116"/>
            <a:ext cx="4856018" cy="36420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692" y="4067608"/>
            <a:ext cx="3318164" cy="24886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1710" y="3958936"/>
            <a:ext cx="3865418" cy="2899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242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latin typeface="Monotype Corsiva" panose="03010101010201010101" pitchFamily="66" charset="0"/>
              </a:rPr>
              <a:t>Зимовье зверей</a:t>
            </a:r>
            <a:endParaRPr lang="ru-RU" sz="5400" b="1" i="1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2242" y="1690688"/>
            <a:ext cx="3263503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7345" y="522648"/>
            <a:ext cx="2786495" cy="37153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356" y="1690688"/>
            <a:ext cx="2649682" cy="35329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8824" y="2779135"/>
            <a:ext cx="2665268" cy="355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22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latin typeface="Monotype Corsiva" panose="03010101010201010101" pitchFamily="66" charset="0"/>
              </a:rPr>
              <a:t>Книжная ярмарка</a:t>
            </a:r>
            <a:endParaRPr lang="ru-RU" sz="5400" b="1" i="1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8497" y="0"/>
            <a:ext cx="3263503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163" y="1537855"/>
            <a:ext cx="3740727" cy="49876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8927" y="1462809"/>
            <a:ext cx="3853295" cy="5137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86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194" y="0"/>
            <a:ext cx="3263503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7166" y="365125"/>
            <a:ext cx="3601640" cy="48021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8309" y="1448341"/>
            <a:ext cx="4057245" cy="5409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51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Monotype Corsiva" panose="03010101010201010101" pitchFamily="66" charset="0"/>
              </a:rPr>
              <a:t>Встреча с писателями</a:t>
            </a:r>
            <a:endParaRPr lang="ru-RU" b="1" i="1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199" y="1690688"/>
            <a:ext cx="4253345" cy="494874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2691" y="1291214"/>
            <a:ext cx="4211781" cy="5276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5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latin typeface="Monotype Corsiva" panose="03010101010201010101" pitchFamily="66" charset="0"/>
              </a:rPr>
              <a:t>Сказки рядом с нами</a:t>
            </a:r>
            <a:endParaRPr lang="ru-RU" sz="4800" b="1" i="1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632" y="1690688"/>
            <a:ext cx="3263503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3500" y="238487"/>
            <a:ext cx="2720903" cy="36278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135" y="2212110"/>
            <a:ext cx="3188277" cy="42510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5665" y="2784764"/>
            <a:ext cx="2945821" cy="392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997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576" y="365125"/>
            <a:ext cx="3263503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4212" y="207818"/>
            <a:ext cx="3740727" cy="49876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3940" y="1027906"/>
            <a:ext cx="3875484" cy="516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22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latin typeface="Monotype Corsiva" panose="03010101010201010101" pitchFamily="66" charset="0"/>
              </a:rPr>
              <a:t>Придумаем сказку сами</a:t>
            </a:r>
            <a:endParaRPr lang="ru-RU" sz="4800" b="1" i="1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3848" y="2022258"/>
            <a:ext cx="3263503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0581" y="1891145"/>
            <a:ext cx="6151419" cy="461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071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latin typeface="Monotype Corsiva" panose="03010101010201010101" pitchFamily="66" charset="0"/>
              </a:rPr>
              <a:t>Читательский уголок</a:t>
            </a:r>
            <a:endParaRPr lang="ru-RU" sz="4800" b="1" i="1" dirty="0">
              <a:latin typeface="Monotype Corsiva" panose="03010101010201010101" pitchFamily="66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757" y="1326862"/>
            <a:ext cx="3263503" cy="435133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9911" y="189345"/>
            <a:ext cx="2897332" cy="38631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8260" y="1803690"/>
            <a:ext cx="3179618" cy="423949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7878" y="2680855"/>
            <a:ext cx="3132859" cy="417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014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89709"/>
            <a:ext cx="10515600" cy="538725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"Если у ребёнка слёзы и 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капризы</a:t>
            </a:r>
          </a:p>
          <a:p>
            <a:pPr marL="0" indent="0" algn="ctr">
              <a:buNone/>
            </a:pP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берите, мамы, в помощь 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телевизор</a:t>
            </a: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Малыш не разберётся, что там на экране, </a:t>
            </a:r>
            <a:endParaRPr lang="ru-RU" sz="4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добрей, и лучше от него не станет. </a:t>
            </a:r>
            <a:endParaRPr lang="ru-RU" sz="4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упустите в этой жизни мига: Покажите детям, что такое книга" </a:t>
            </a:r>
          </a:p>
        </p:txBody>
      </p:sp>
    </p:spTree>
    <p:extLst>
      <p:ext uri="{BB962C8B-B14F-4D97-AF65-F5344CB8AC3E}">
        <p14:creationId xmlns:p14="http://schemas.microsoft.com/office/powerpoint/2010/main" val="13930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«Репка», «Теремок»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650" y="1342959"/>
            <a:ext cx="3263503" cy="4351338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668" y="1490482"/>
            <a:ext cx="3583132" cy="477750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8753" y="1962511"/>
            <a:ext cx="3479223" cy="4638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726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Monotype Corsiva" panose="03010101010201010101" pitchFamily="66" charset="0"/>
              </a:rPr>
              <a:t>Музыкальные занятия</a:t>
            </a:r>
            <a:endParaRPr lang="ru-RU" b="1" i="1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575" y="1472334"/>
            <a:ext cx="3263503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3563" y="1992744"/>
            <a:ext cx="3306041" cy="44080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37089" y="831272"/>
            <a:ext cx="3023755" cy="403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07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i="1" dirty="0" smtClean="0">
                <a:latin typeface="Monotype Corsiva" panose="03010101010201010101" pitchFamily="66" charset="0"/>
              </a:rPr>
              <a:t>Работа с родителями</a:t>
            </a:r>
            <a:br>
              <a:rPr lang="ru-RU" sz="4800" b="1" i="1" dirty="0" smtClean="0">
                <a:latin typeface="Monotype Corsiva" panose="03010101010201010101" pitchFamily="66" charset="0"/>
              </a:rPr>
            </a:br>
            <a:r>
              <a:rPr lang="ru-RU" sz="4800" b="1" i="1" dirty="0" smtClean="0">
                <a:latin typeface="Monotype Corsiva" panose="03010101010201010101" pitchFamily="66" charset="0"/>
              </a:rPr>
              <a:t>   группа «Теремок»</a:t>
            </a:r>
            <a:endParaRPr lang="ru-RU" sz="4800" b="1" i="1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4038" y="3016722"/>
            <a:ext cx="4336473" cy="330971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323" y="1845464"/>
            <a:ext cx="3666259" cy="48883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0511" y="0"/>
            <a:ext cx="3229841" cy="4306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5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latin typeface="Monotype Corsiva" panose="03010101010201010101" pitchFamily="66" charset="0"/>
              </a:rPr>
              <a:t>Семейные чтения</a:t>
            </a:r>
            <a:endParaRPr lang="ru-RU" sz="5400" b="1" i="1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711" y="1690688"/>
            <a:ext cx="4747053" cy="257824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0711" y="225464"/>
            <a:ext cx="5391289" cy="40434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0891" y="3366655"/>
            <a:ext cx="4655127" cy="3491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94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166" y="365125"/>
            <a:ext cx="4886507" cy="324876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2388" y="169037"/>
            <a:ext cx="5181446" cy="34448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24" y="3809977"/>
            <a:ext cx="4354039" cy="28947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6755" y="3809977"/>
            <a:ext cx="4250977" cy="2826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33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Monotype Corsiva" panose="03010101010201010101" pitchFamily="66" charset="0"/>
              </a:rPr>
              <a:t>В гостях у Оле-</a:t>
            </a:r>
            <a:r>
              <a:rPr lang="ru-RU" b="1" dirty="0" err="1" smtClean="0">
                <a:latin typeface="Monotype Corsiva" panose="03010101010201010101" pitchFamily="66" charset="0"/>
              </a:rPr>
              <a:t>Лукойе</a:t>
            </a:r>
            <a:endParaRPr lang="ru-RU" b="1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757" y="1389207"/>
            <a:ext cx="3263503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2295" y="166254"/>
            <a:ext cx="4909705" cy="654627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1950" y="1690688"/>
            <a:ext cx="3366655" cy="4488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92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539" y="204643"/>
            <a:ext cx="3263503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8500" y="0"/>
            <a:ext cx="51435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3377" y="1690688"/>
            <a:ext cx="3755123" cy="5006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80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Monotype Corsiva" panose="03010101010201010101" pitchFamily="66" charset="0"/>
              </a:rPr>
              <a:t>Досуг «Пробуждение медведя»</a:t>
            </a:r>
            <a:endParaRPr lang="ru-RU" b="1" i="1" dirty="0">
              <a:latin typeface="Monotype Corsiva" panose="03010101010201010101" pitchFamily="66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9093" y="9958"/>
            <a:ext cx="4481945" cy="33614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962" y="1387187"/>
            <a:ext cx="3397826" cy="453043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6715" y="1899444"/>
            <a:ext cx="4398819" cy="3299114"/>
          </a:xfrm>
          <a:prstGeom prst="rect">
            <a:avLst/>
          </a:prstGeom>
        </p:spPr>
      </p:pic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5534" y="3726584"/>
            <a:ext cx="3899092" cy="2924319"/>
          </a:xfrm>
        </p:spPr>
      </p:pic>
    </p:spTree>
    <p:extLst>
      <p:ext uri="{BB962C8B-B14F-4D97-AF65-F5344CB8AC3E}">
        <p14:creationId xmlns:p14="http://schemas.microsoft.com/office/powerpoint/2010/main" val="138997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Monotype Corsiva" panose="03010101010201010101" pitchFamily="66" charset="0"/>
              </a:rPr>
              <a:t>                    Праздник </a:t>
            </a:r>
            <a:br>
              <a:rPr lang="ru-RU" b="1" i="1" dirty="0" smtClean="0">
                <a:latin typeface="Monotype Corsiva" panose="03010101010201010101" pitchFamily="66" charset="0"/>
              </a:rPr>
            </a:br>
            <a:r>
              <a:rPr lang="ru-RU" b="1" i="1" dirty="0" smtClean="0">
                <a:latin typeface="Monotype Corsiva" panose="03010101010201010101" pitchFamily="66" charset="0"/>
              </a:rPr>
              <a:t>                     «День Книги»</a:t>
            </a:r>
            <a:endParaRPr lang="ru-RU" b="1" i="1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68426"/>
            <a:ext cx="3263503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9564" y="0"/>
            <a:ext cx="5292436" cy="39693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1522" y="2055813"/>
            <a:ext cx="2994314" cy="39924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4402" y="2773218"/>
            <a:ext cx="3063586" cy="4084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693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>
            <a:normAutofit/>
            <a:scene3d>
              <a:camera prst="perspectiveContrastingRightFacing"/>
              <a:lightRig rig="threePt" dir="t"/>
            </a:scene3d>
          </a:bodyPr>
          <a:lstStyle/>
          <a:p>
            <a:pPr marL="0" indent="0" algn="ctr">
              <a:buNone/>
            </a:pPr>
            <a:r>
              <a:rPr lang="ru-RU" sz="8800" b="1" dirty="0" smtClean="0">
                <a:latin typeface="Monotype Corsiva" panose="03010101010201010101" pitchFamily="66" charset="0"/>
              </a:rPr>
              <a:t>     </a:t>
            </a:r>
            <a:r>
              <a:rPr lang="ru-RU" sz="8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Monotype Corsiva" panose="03010101010201010101" pitchFamily="66" charset="0"/>
              </a:rPr>
              <a:t>ЧИТАЙТЕ     С  </a:t>
            </a:r>
          </a:p>
          <a:p>
            <a:pPr marL="0" indent="0" algn="ctr">
              <a:buNone/>
            </a:pPr>
            <a:r>
              <a:rPr lang="ru-RU" sz="8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Monotype Corsiva" panose="03010101010201010101" pitchFamily="66" charset="0"/>
              </a:rPr>
              <a:t> </a:t>
            </a:r>
          </a:p>
          <a:p>
            <a:pPr marL="0" indent="0" algn="ctr">
              <a:buNone/>
            </a:pPr>
            <a:r>
              <a:rPr lang="ru-RU" sz="88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Monotype Corsiva" panose="03010101010201010101" pitchFamily="66" charset="0"/>
              </a:rPr>
              <a:t>  УДОВОЛЬСТВИЕМ</a:t>
            </a:r>
            <a:endParaRPr lang="ru-RU" sz="88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387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81696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творческий,  краткосрочный с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марта по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марта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года.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средней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ТЕРЕМОК и дети средней группы ЛУКОМОРЬЕ,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детей, воспитатели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 и музыкальный руководитель.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69126"/>
            <a:ext cx="10515600" cy="4488873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Семейное чтение – это не просто способ получить информацию, это важнейший и лучший способ общения и ненавязчивого воспитания, которое и есть самое действенное. Возрождая традицию семейных чтений, мы тем самым  работаем над созданием семьи читающей и думающей. Родители через семейное чтение помогают привить интерес к чтению у детей. Слушая чтение взрослого, рассматривая вместе с ним книжные иллюстрации, ребёнок активно думает, переживает за героев, предвосхищает события, устанавливает связи своего опыта с опытом других.  Совместное чтение сближает взрослых и детей, стимулирует и наполняет содержанием редкие и радостные минуты духовного общения, воспитывает в ребёнке доброе и любящее сердце. </a:t>
            </a:r>
          </a:p>
        </p:txBody>
      </p:sp>
    </p:spTree>
    <p:extLst>
      <p:ext uri="{BB962C8B-B14F-4D97-AF65-F5344CB8AC3E}">
        <p14:creationId xmlns:p14="http://schemas.microsoft.com/office/powerpoint/2010/main" val="513005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45473"/>
            <a:ext cx="10515600" cy="4384963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созданию традиции семейного чтения.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возрождение традиции семейных чтений;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повышение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 чтения в семье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детей и родителей к регулярному </a:t>
            </a: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чтению сказок ;</a:t>
            </a:r>
            <a:b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повысить </a:t>
            </a:r>
            <a:r>
              <a:rPr 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книги в досуге семьи.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51218" y="5631873"/>
            <a:ext cx="6802582" cy="54509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5653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проекта: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58302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Подбор программно-методического, материально-технического, познавательного материала по теме проекта; подобрать наглядно-дидактический материал, художественную литературу (соответствующие теме проекта); Вызвать интерес детей и родителей к теме проекта.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детей со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сказками;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 «Роль сказки в воспитании детей»; организация совместной деятельности с детьми над проектом;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инсценировки сказок, просмотр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мультфильмов; дидактические игры; беседы; просмотр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презентаций, разыгрывание ситуации «посещение ярмарки».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Подвести итоги проекта; выставка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 творчества; проведение праздника «День Книги».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243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Monotype Corsiva" panose="03010101010201010101" pitchFamily="66" charset="0"/>
              </a:rPr>
              <a:t>Беседа и просмотр презентаций</a:t>
            </a:r>
            <a:endParaRPr lang="ru-RU" b="1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216" y="1430770"/>
            <a:ext cx="5801784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7926" y="1690688"/>
            <a:ext cx="3795874" cy="5061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241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794" y="572943"/>
            <a:ext cx="4339719" cy="578629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618" y="302634"/>
            <a:ext cx="4745182" cy="6326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537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Monotype Corsiva" panose="03010101010201010101" pitchFamily="66" charset="0"/>
              </a:rPr>
              <a:t>Группа «Теремок»: сказка «Колобок»</a:t>
            </a:r>
            <a:endParaRPr lang="ru-RU" b="1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248" y="1701872"/>
            <a:ext cx="3263503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759" y="1436254"/>
            <a:ext cx="3894859" cy="51931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1050" y="1632744"/>
            <a:ext cx="3790950" cy="505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24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Monotype Corsiva" panose="03010101010201010101" pitchFamily="66" charset="0"/>
              </a:rPr>
              <a:t>Сказка «Репка»</a:t>
            </a:r>
            <a:endParaRPr lang="ru-RU" b="1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364" y="1690688"/>
            <a:ext cx="3263503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5177" y="365125"/>
            <a:ext cx="2980459" cy="39739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5355" y="1055254"/>
            <a:ext cx="3977986" cy="5303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702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316</Words>
  <Application>Microsoft Office PowerPoint</Application>
  <PresentationFormat>Широкоэкранный</PresentationFormat>
  <Paragraphs>37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5" baseType="lpstr">
      <vt:lpstr>Arial</vt:lpstr>
      <vt:lpstr>Calibri</vt:lpstr>
      <vt:lpstr>Calibri Light</vt:lpstr>
      <vt:lpstr>Monotype Corsiva</vt:lpstr>
      <vt:lpstr>Times New Roman</vt:lpstr>
      <vt:lpstr>Тема Office</vt:lpstr>
      <vt:lpstr>Почитай мне сказку, мама</vt:lpstr>
      <vt:lpstr>Презентация PowerPoint</vt:lpstr>
      <vt:lpstr>Вид проекта: познавательно - творческий,  краткосрочный с 15 марта по 31 марта 2023 года.  Участники проекта: дети средней группы ТЕРЕМОК и дети средней группы ЛУКОМОРЬЕ, родители детей, воспитатели групп и музыкальный руководитель. </vt:lpstr>
      <vt:lpstr>Цель: Способствовать созданию традиции семейного чтения. Задачи:  возрождение традиции семейных чтений;   повышение культуры чтения в семье;  приобщение детей и родителей к регулярному чтению сказок ;  повысить роль книги в досуге семьи. </vt:lpstr>
      <vt:lpstr>Этапы реализации проекта:</vt:lpstr>
      <vt:lpstr>Беседа и просмотр презентаций</vt:lpstr>
      <vt:lpstr>Презентация PowerPoint</vt:lpstr>
      <vt:lpstr>Группа «Теремок»: сказка «Колобок»</vt:lpstr>
      <vt:lpstr>Сказка «Репка»</vt:lpstr>
      <vt:lpstr>Сказка «Заюшкина избушка»</vt:lpstr>
      <vt:lpstr>Группа «Лукоморье»: Заюшкина избушка</vt:lpstr>
      <vt:lpstr>Зимовье зверей</vt:lpstr>
      <vt:lpstr>Книжная ярмарка</vt:lpstr>
      <vt:lpstr>Презентация PowerPoint</vt:lpstr>
      <vt:lpstr>Встреча с писателями</vt:lpstr>
      <vt:lpstr>Сказки рядом с нами</vt:lpstr>
      <vt:lpstr>Презентация PowerPoint</vt:lpstr>
      <vt:lpstr>Придумаем сказку сами</vt:lpstr>
      <vt:lpstr>Читательский уголок</vt:lpstr>
      <vt:lpstr>Аппликация «Репка», «Теремок»</vt:lpstr>
      <vt:lpstr>Музыкальные занятия</vt:lpstr>
      <vt:lpstr>Работа с родителями    группа «Теремок»</vt:lpstr>
      <vt:lpstr>Семейные чтения</vt:lpstr>
      <vt:lpstr>Презентация PowerPoint</vt:lpstr>
      <vt:lpstr>В гостях у Оле-Лукойе</vt:lpstr>
      <vt:lpstr>Презентация PowerPoint</vt:lpstr>
      <vt:lpstr>Досуг «Пробуждение медведя»</vt:lpstr>
      <vt:lpstr>                    Праздник                       «День Книги»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Почитай мне сказку, мама</dc:title>
  <dc:creator>Артем Семенов</dc:creator>
  <cp:lastModifiedBy>Артем Семенов</cp:lastModifiedBy>
  <cp:revision>30</cp:revision>
  <dcterms:created xsi:type="dcterms:W3CDTF">2023-04-18T05:02:18Z</dcterms:created>
  <dcterms:modified xsi:type="dcterms:W3CDTF">2023-05-21T15:00:50Z</dcterms:modified>
</cp:coreProperties>
</file>