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4" r:id="rId5"/>
    <p:sldId id="259" r:id="rId6"/>
    <p:sldId id="260" r:id="rId7"/>
    <p:sldId id="261" r:id="rId8"/>
    <p:sldId id="262" r:id="rId9"/>
    <p:sldId id="267" r:id="rId10"/>
    <p:sldId id="265" r:id="rId11"/>
    <p:sldId id="266" r:id="rId12"/>
    <p:sldId id="268" r:id="rId13"/>
    <p:sldId id="269" r:id="rId14"/>
    <p:sldId id="270" r:id="rId15"/>
    <p:sldId id="271" r:id="rId16"/>
    <p:sldId id="272" r:id="rId17"/>
    <p:sldId id="275" r:id="rId18"/>
    <p:sldId id="27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402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="1" cap="none" spc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9534E-597A-4A7A-9BBF-DF6E61300A43}" type="datetimeFigureOut">
              <a:rPr lang="ru-RU" smtClean="0"/>
              <a:pPr/>
              <a:t>20.04.2023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90089-B7E7-4401-857D-FD8DF415AD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9534E-597A-4A7A-9BBF-DF6E61300A43}" type="datetimeFigureOut">
              <a:rPr lang="ru-RU" smtClean="0"/>
              <a:pPr/>
              <a:t>20.04.2023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90089-B7E7-4401-857D-FD8DF415AD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9534E-597A-4A7A-9BBF-DF6E61300A43}" type="datetimeFigureOut">
              <a:rPr lang="ru-RU" smtClean="0"/>
              <a:pPr/>
              <a:t>20.04.2023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90089-B7E7-4401-857D-FD8DF415AD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9534E-597A-4A7A-9BBF-DF6E61300A43}" type="datetimeFigureOut">
              <a:rPr lang="ru-RU" smtClean="0"/>
              <a:pPr/>
              <a:t>20.04.2023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90089-B7E7-4401-857D-FD8DF415AD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b="1" cap="none" spc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9534E-597A-4A7A-9BBF-DF6E61300A43}" type="datetimeFigureOut">
              <a:rPr lang="ru-RU" smtClean="0"/>
              <a:pPr/>
              <a:t>20.04.2023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90089-B7E7-4401-857D-FD8DF415AD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9534E-597A-4A7A-9BBF-DF6E61300A43}" type="datetimeFigureOut">
              <a:rPr lang="ru-RU" smtClean="0"/>
              <a:pPr/>
              <a:t>20.04.2023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90089-B7E7-4401-857D-FD8DF415AD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9534E-597A-4A7A-9BBF-DF6E61300A43}" type="datetimeFigureOut">
              <a:rPr lang="ru-RU" smtClean="0"/>
              <a:pPr/>
              <a:t>20.04.2023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90089-B7E7-4401-857D-FD8DF415AD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9534E-597A-4A7A-9BBF-DF6E61300A43}" type="datetimeFigureOut">
              <a:rPr lang="ru-RU" smtClean="0"/>
              <a:pPr/>
              <a:t>20.04.2023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90089-B7E7-4401-857D-FD8DF415AD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9534E-597A-4A7A-9BBF-DF6E61300A43}" type="datetimeFigureOut">
              <a:rPr lang="ru-RU" smtClean="0"/>
              <a:pPr/>
              <a:t>20.04.2023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90089-B7E7-4401-857D-FD8DF415AD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9534E-597A-4A7A-9BBF-DF6E61300A43}" type="datetimeFigureOut">
              <a:rPr lang="ru-RU" smtClean="0"/>
              <a:pPr/>
              <a:t>20.04.2023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90089-B7E7-4401-857D-FD8DF415AD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9534E-597A-4A7A-9BBF-DF6E61300A43}" type="datetimeFigureOut">
              <a:rPr lang="ru-RU" smtClean="0"/>
              <a:pPr/>
              <a:t>20.04.2023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90089-B7E7-4401-857D-FD8DF415AD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0232" y="274638"/>
            <a:ext cx="668656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99534E-597A-4A7A-9BBF-DF6E61300A43}" type="datetimeFigureOut">
              <a:rPr lang="ru-RU" smtClean="0"/>
              <a:pPr/>
              <a:t>20.04.2023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890089-B7E7-4401-857D-FD8DF415ADE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 cap="none" spc="50">
          <a:ln w="11430"/>
          <a:gradFill>
            <a:gsLst>
              <a:gs pos="25000">
                <a:schemeClr val="accent2">
                  <a:satMod val="155000"/>
                </a:schemeClr>
              </a:gs>
              <a:gs pos="100000">
                <a:schemeClr val="accent2">
                  <a:shade val="45000"/>
                  <a:satMod val="165000"/>
                </a:schemeClr>
              </a:gs>
            </a:gsLst>
            <a:lin ang="5400000"/>
          </a:gradFill>
          <a:effectLst>
            <a:outerShdw blurRad="76200" dist="50800" dir="5400000" algn="tl" rotWithShape="0">
              <a:srgbClr val="000000">
                <a:alpha val="65000"/>
              </a:srgbClr>
            </a:outerShdw>
          </a:effectLst>
          <a:latin typeface="Constantia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14"/>
        </a:buBlip>
        <a:defRPr sz="3200" kern="1200">
          <a:solidFill>
            <a:srgbClr val="002060"/>
          </a:solidFill>
          <a:latin typeface="Constantia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Tx/>
        <a:buBlip>
          <a:blip r:embed="rId14"/>
        </a:buBlip>
        <a:defRPr sz="2800" kern="1200">
          <a:solidFill>
            <a:srgbClr val="002060"/>
          </a:solidFill>
          <a:latin typeface="Constantia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sz="2400" kern="1200">
          <a:solidFill>
            <a:srgbClr val="002060"/>
          </a:solidFill>
          <a:latin typeface="Constantia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sz="2000" kern="1200">
          <a:solidFill>
            <a:srgbClr val="002060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sz="2000" kern="1200">
          <a:solidFill>
            <a:srgbClr val="00206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900igr.net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Психологическая готовность ребенка к школе. Что это такое.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55976" y="4293096"/>
            <a:ext cx="3416424" cy="1752600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1800" dirty="0" smtClean="0">
                <a:solidFill>
                  <a:schemeClr val="tx1"/>
                </a:solidFill>
              </a:rPr>
              <a:t>Подготовила:</a:t>
            </a:r>
          </a:p>
          <a:p>
            <a:pPr algn="just"/>
            <a:r>
              <a:rPr lang="ru-RU" sz="1800" dirty="0" smtClean="0">
                <a:solidFill>
                  <a:schemeClr val="tx1"/>
                </a:solidFill>
              </a:rPr>
              <a:t>Воспитатель детского сада № 43 Калининского района </a:t>
            </a:r>
          </a:p>
          <a:p>
            <a:pPr algn="just"/>
            <a:r>
              <a:rPr lang="ru-RU" sz="1800" dirty="0" err="1" smtClean="0">
                <a:solidFill>
                  <a:schemeClr val="tx1"/>
                </a:solidFill>
              </a:rPr>
              <a:t>Г.Санкт</a:t>
            </a:r>
            <a:r>
              <a:rPr lang="ru-RU" sz="1800" dirty="0" smtClean="0">
                <a:solidFill>
                  <a:schemeClr val="tx1"/>
                </a:solidFill>
              </a:rPr>
              <a:t>-Петербург</a:t>
            </a:r>
            <a:endParaRPr lang="ru-RU" sz="1800" dirty="0">
              <a:solidFill>
                <a:schemeClr val="tx1"/>
              </a:solidFill>
            </a:endParaRPr>
          </a:p>
          <a:p>
            <a:r>
              <a:rPr lang="ru-RU" sz="1800" dirty="0" smtClean="0">
                <a:solidFill>
                  <a:schemeClr val="tx1"/>
                </a:solidFill>
              </a:rPr>
              <a:t>Смирнова Татьяна Николаевна</a:t>
            </a:r>
            <a:endParaRPr lang="ru-RU" sz="1800" dirty="0">
              <a:solidFill>
                <a:schemeClr val="tx1"/>
              </a:solidFill>
            </a:endParaRPr>
          </a:p>
        </p:txBody>
      </p:sp>
      <p:sp>
        <p:nvSpPr>
          <p:cNvPr id="4" name="Скругленный прямоугольник 3">
            <a:hlinkClick r:id="rId2" tooltip=" Каталог презентаций "/>
          </p:cNvPr>
          <p:cNvSpPr/>
          <p:nvPr/>
        </p:nvSpPr>
        <p:spPr>
          <a:xfrm>
            <a:off x="3898900" y="6477000"/>
            <a:ext cx="1346200" cy="355600"/>
          </a:xfrm>
          <a:prstGeom prst="roundRect">
            <a:avLst/>
          </a:prstGeom>
          <a:gradFill flip="none" rotWithShape="1">
            <a:gsLst>
              <a:gs pos="0">
                <a:srgbClr val="FFFFFF"/>
              </a:gs>
              <a:gs pos="100000">
                <a:srgbClr val="FFFFFF">
                  <a:shade val="88000"/>
                </a:srgbClr>
              </a:gs>
            </a:gsLst>
            <a:lin ang="5400000" scaled="1"/>
            <a:tileRect/>
          </a:gradFill>
          <a:ln w="12700">
            <a:solidFill>
              <a:srgbClr val="33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8900" tIns="25400" rIns="88900" bIns="50800" rtlCol="0" anchor="ctr"/>
          <a:lstStyle/>
          <a:p>
            <a:pPr algn="ctr"/>
            <a:r>
              <a:rPr lang="ru-RU" sz="2000" u="sng" dirty="0" smtClean="0">
                <a:solidFill>
                  <a:srgbClr val="3333CC"/>
                </a:solidFill>
                <a:latin typeface="Arial"/>
              </a:rPr>
              <a:t>2023г.</a:t>
            </a:r>
            <a:endParaRPr lang="ru-RU" sz="2000" u="sng" dirty="0">
              <a:solidFill>
                <a:srgbClr val="3333CC"/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548680"/>
            <a:ext cx="6686568" cy="1143000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Психологически подготовленный к школе ребенок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835696" y="2060848"/>
            <a:ext cx="2808312" cy="132343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Готов к общению и взаимодействию как со взрослыми, так и со сверстниками</a:t>
            </a:r>
            <a:endParaRPr lang="ru-RU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5868144" y="2348880"/>
            <a:ext cx="2664296" cy="101566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Желание идти в школу, вызванное учебными мотивами</a:t>
            </a:r>
            <a:endParaRPr lang="ru-RU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2051720" y="4077072"/>
            <a:ext cx="5832648" cy="70788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Имеет широкий кругозор, запас конкретных знаний, понимает основные закономерности</a:t>
            </a:r>
            <a:endParaRPr lang="ru-RU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3059832" y="5229200"/>
            <a:ext cx="4824536" cy="70788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Умеет контролировать эмоции и поведение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945214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Психологически не готовый к школе ребенок</a:t>
            </a:r>
            <a:endParaRPr lang="ru-RU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1547664" y="1988840"/>
            <a:ext cx="3168352" cy="1015663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Не может сосредоточиться на уроке, часто отвлекается</a:t>
            </a:r>
            <a:endParaRPr lang="ru-RU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6156176" y="1988840"/>
            <a:ext cx="2592288" cy="1323439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Тяготеет к шаблонным действиям и решениям</a:t>
            </a:r>
            <a:endParaRPr lang="ru-RU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1763688" y="3573016"/>
            <a:ext cx="2808312" cy="1631216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Испытывает затруднения в общении со взрослыми и сверстниками по поводу учебных задач</a:t>
            </a:r>
            <a:endParaRPr lang="ru-RU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5940152" y="3717032"/>
            <a:ext cx="2592288" cy="1323439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Не может включиться в общий режим работы группы (класса)</a:t>
            </a:r>
            <a:endParaRPr lang="ru-RU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3563888" y="5784833"/>
            <a:ext cx="3384376" cy="400110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Проявляет мало инициативы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085666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23728" y="476672"/>
            <a:ext cx="60486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Тест для определения</a:t>
            </a:r>
          </a:p>
          <a:p>
            <a:pPr algn="ctr"/>
            <a:r>
              <a:rPr lang="ru-RU" sz="2400" dirty="0" smtClean="0"/>
              <a:t> готовности ребенка к школе для родителей</a:t>
            </a:r>
            <a:endParaRPr lang="ru-RU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683568" y="1484784"/>
            <a:ext cx="824440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1. Хочет ли Ваш ребенок идти в школу?</a:t>
            </a:r>
          </a:p>
          <a:p>
            <a:r>
              <a:rPr lang="ru-RU" dirty="0"/>
              <a:t>2. Привлекает ли Вашего ребенка в школе то, что в ней будет интересно </a:t>
            </a:r>
            <a:endParaRPr lang="ru-RU" dirty="0" smtClean="0"/>
          </a:p>
          <a:p>
            <a:r>
              <a:rPr lang="ru-RU" dirty="0" smtClean="0"/>
              <a:t>учиться </a:t>
            </a:r>
            <a:r>
              <a:rPr lang="ru-RU" dirty="0"/>
              <a:t>и он много узнает?</a:t>
            </a:r>
          </a:p>
          <a:p>
            <a:r>
              <a:rPr lang="ru-RU" dirty="0"/>
              <a:t>3.Может ли Ваш ребенок заниматься самостоятельно каким-либо делом, </a:t>
            </a:r>
            <a:endParaRPr lang="ru-RU" dirty="0" smtClean="0"/>
          </a:p>
          <a:p>
            <a:r>
              <a:rPr lang="ru-RU" dirty="0" smtClean="0"/>
              <a:t>требующим сосредоточенности </a:t>
            </a:r>
            <a:r>
              <a:rPr lang="ru-RU" dirty="0"/>
              <a:t>в течение 30 минут (например, собирать конструктор)?</a:t>
            </a:r>
          </a:p>
          <a:p>
            <a:r>
              <a:rPr lang="ru-RU" dirty="0"/>
              <a:t>4. Верно ли, что Ваш ребенок в присутствии незнакомых нисколько не стесняется?</a:t>
            </a:r>
          </a:p>
          <a:p>
            <a:r>
              <a:rPr lang="ru-RU" dirty="0"/>
              <a:t>5. Умеет ли Ваш ребенок составлять рассказы по картинке не короче чем </a:t>
            </a:r>
            <a:endParaRPr lang="ru-RU" dirty="0" smtClean="0"/>
          </a:p>
          <a:p>
            <a:r>
              <a:rPr lang="ru-RU" dirty="0" smtClean="0"/>
              <a:t>из </a:t>
            </a:r>
            <a:r>
              <a:rPr lang="ru-RU" dirty="0"/>
              <a:t>5 предложений?</a:t>
            </a:r>
          </a:p>
          <a:p>
            <a:r>
              <a:rPr lang="ru-RU" dirty="0"/>
              <a:t>6. Может ли Ваш ребенок рассказать наизусть несколько стихотворений?</a:t>
            </a:r>
          </a:p>
          <a:p>
            <a:r>
              <a:rPr lang="ru-RU" dirty="0"/>
              <a:t>7. Умеет ли он изменять существительные по числам?</a:t>
            </a:r>
          </a:p>
          <a:p>
            <a:r>
              <a:rPr lang="ru-RU" dirty="0"/>
              <a:t>8. Умеет ли Ваш ребенок читать по слогам или, что еще лучше, </a:t>
            </a:r>
            <a:endParaRPr lang="ru-RU" dirty="0" smtClean="0"/>
          </a:p>
          <a:p>
            <a:r>
              <a:rPr lang="ru-RU" dirty="0" smtClean="0"/>
              <a:t>целыми </a:t>
            </a:r>
            <a:r>
              <a:rPr lang="ru-RU" dirty="0"/>
              <a:t>словами?</a:t>
            </a:r>
          </a:p>
          <a:p>
            <a:r>
              <a:rPr lang="ru-RU" dirty="0"/>
              <a:t>9. Умеет ли Ваш ребенок считать до 10 и обратно</a:t>
            </a:r>
            <a:r>
              <a:rPr lang="ru-RU" dirty="0" smtClean="0"/>
              <a:t>?</a:t>
            </a:r>
          </a:p>
          <a:p>
            <a:r>
              <a:rPr lang="ru-RU" dirty="0"/>
              <a:t>10. Может ли он решать простые задачи на вычитание или прибавление единицы?</a:t>
            </a:r>
          </a:p>
          <a:p>
            <a:r>
              <a:rPr lang="ru-RU" dirty="0"/>
              <a:t>11. Верно ли, что Ваш ребенок имеет твердую руку</a:t>
            </a:r>
            <a:r>
              <a:rPr lang="ru-RU" dirty="0" smtClean="0"/>
              <a:t>?</a:t>
            </a:r>
          </a:p>
          <a:p>
            <a:r>
              <a:rPr lang="ru-RU" dirty="0"/>
              <a:t>12. Любит ли он рисовать и раскрашивать картинки?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126403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332657"/>
            <a:ext cx="676875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13</a:t>
            </a:r>
            <a:r>
              <a:rPr lang="ru-RU" dirty="0"/>
              <a:t>. Может ли Ваш ребенок пользоваться ножницами и клеем (например, делать аппликации</a:t>
            </a:r>
            <a:r>
              <a:rPr lang="ru-RU" dirty="0" smtClean="0"/>
              <a:t>)?</a:t>
            </a:r>
          </a:p>
          <a:p>
            <a:r>
              <a:rPr lang="ru-RU" dirty="0" smtClean="0"/>
              <a:t>14</a:t>
            </a:r>
            <a:r>
              <a:rPr lang="ru-RU" dirty="0"/>
              <a:t>. Может ли он собрать разрезанную картинку из 5 частей за 1 минуту?</a:t>
            </a:r>
          </a:p>
          <a:p>
            <a:r>
              <a:rPr lang="ru-RU" dirty="0"/>
              <a:t>15. Знает ли ребенок названия диких и домашних животных?</a:t>
            </a:r>
          </a:p>
          <a:p>
            <a:r>
              <a:rPr lang="ru-RU" dirty="0"/>
              <a:t>16. Может ли он обобщать понятия (например, назвать одним словом «Овощи» помидор, </a:t>
            </a:r>
          </a:p>
          <a:p>
            <a:r>
              <a:rPr lang="ru-RU" dirty="0"/>
              <a:t>морковь и лук)?</a:t>
            </a:r>
          </a:p>
          <a:p>
            <a:r>
              <a:rPr lang="ru-RU" dirty="0"/>
              <a:t>17. Любит ли Ваш ребенок заниматься самостоятельно – рисовать, собирать мозаику и т.д.?</a:t>
            </a:r>
          </a:p>
          <a:p>
            <a:r>
              <a:rPr lang="ru-RU" dirty="0"/>
              <a:t>18. Может ли Ваш ребенок понимать и точно выполнять словесные инструкции?</a:t>
            </a:r>
          </a:p>
          <a:p>
            <a:r>
              <a:rPr lang="ru-RU" dirty="0"/>
              <a:t>Подсчитайте количество положительных ответов на вопросы теста.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217849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95737" y="548680"/>
            <a:ext cx="6552728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ИТОГИ</a:t>
            </a:r>
          </a:p>
          <a:p>
            <a:endParaRPr lang="ru-RU" b="1" dirty="0"/>
          </a:p>
          <a:p>
            <a:r>
              <a:rPr lang="ru-RU" b="1" dirty="0" smtClean="0"/>
              <a:t>15-18 </a:t>
            </a:r>
            <a:r>
              <a:rPr lang="ru-RU" b="1" dirty="0"/>
              <a:t>баллов</a:t>
            </a:r>
            <a:r>
              <a:rPr lang="ru-RU" dirty="0"/>
              <a:t> – можно считать, что ребенок вполне готов к тому, чтобы идти в школу. </a:t>
            </a:r>
          </a:p>
          <a:p>
            <a:r>
              <a:rPr lang="ru-RU" dirty="0"/>
              <a:t>Вы не напрасно много с ним занимались, а школьные трудности, если возникнут, </a:t>
            </a:r>
            <a:r>
              <a:rPr lang="ru-RU" dirty="0" smtClean="0"/>
              <a:t>будут </a:t>
            </a:r>
            <a:r>
              <a:rPr lang="ru-RU" dirty="0" err="1"/>
              <a:t>легкопреодолимыми</a:t>
            </a:r>
            <a:r>
              <a:rPr lang="ru-RU" dirty="0"/>
              <a:t>;</a:t>
            </a:r>
          </a:p>
          <a:p>
            <a:endParaRPr lang="ru-RU" dirty="0"/>
          </a:p>
          <a:p>
            <a:endParaRPr lang="ru-RU" b="1" dirty="0" smtClean="0"/>
          </a:p>
          <a:p>
            <a:r>
              <a:rPr lang="ru-RU" b="1" dirty="0" smtClean="0"/>
              <a:t>10-14 </a:t>
            </a:r>
            <a:r>
              <a:rPr lang="ru-RU" b="1" dirty="0"/>
              <a:t>баллов</a:t>
            </a:r>
            <a:r>
              <a:rPr lang="ru-RU" dirty="0"/>
              <a:t> – Вы на правильном пути, ребенок многому научился, а содержание вопросов, </a:t>
            </a:r>
          </a:p>
          <a:p>
            <a:r>
              <a:rPr lang="ru-RU" dirty="0"/>
              <a:t>на которые Вы ответили отрицанием, подскажет Вам точки приложения дальнейших усилий;</a:t>
            </a:r>
          </a:p>
          <a:p>
            <a:r>
              <a:rPr lang="ru-RU" b="1" dirty="0"/>
              <a:t>меньше 9</a:t>
            </a:r>
            <a:r>
              <a:rPr lang="ru-RU" dirty="0"/>
              <a:t> – постарайтесь уделять больше времени на занятия с ребенком и обратите особое </a:t>
            </a:r>
          </a:p>
          <a:p>
            <a:r>
              <a:rPr lang="ru-RU" dirty="0"/>
              <a:t>внимание на то, чего он не умеет, почитайте специальную литературу.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461025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23727" y="908388"/>
            <a:ext cx="669674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Тест  Керна-</a:t>
            </a:r>
            <a:r>
              <a:rPr lang="ru-RU" sz="2800" dirty="0" err="1" smtClean="0"/>
              <a:t>Йирасека</a:t>
            </a:r>
            <a:endParaRPr lang="ru-RU" sz="2800" dirty="0" smtClean="0"/>
          </a:p>
          <a:p>
            <a:pPr algn="ctr"/>
            <a:r>
              <a:rPr lang="ru-RU" sz="2800" dirty="0" smtClean="0"/>
              <a:t>1 задание </a:t>
            </a: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691680" y="2060848"/>
            <a:ext cx="6606480" cy="3413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100"/>
              </a:lnSpc>
              <a:spcBef>
                <a:spcPts val="2550"/>
              </a:spcBef>
              <a:spcAft>
                <a:spcPts val="450"/>
              </a:spcAft>
            </a:pPr>
            <a:r>
              <a:rPr lang="ru-RU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Ты хочешь учиться в школе? Почему? Зачем тебе учиться?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2100"/>
              </a:lnSpc>
              <a:spcBef>
                <a:spcPts val="450"/>
              </a:spcBef>
              <a:spcAft>
                <a:spcPts val="1500"/>
              </a:spcAft>
            </a:pPr>
            <a:r>
              <a:rPr lang="ru-RU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Расскажи о себе. Как тебя зовут? Сколько тебе лет? Назови свой день рождения. Что любишь, умеешь, чем увлекаешься?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2100"/>
              </a:lnSpc>
              <a:spcBef>
                <a:spcPts val="450"/>
              </a:spcBef>
              <a:spcAft>
                <a:spcPts val="1500"/>
              </a:spcAft>
            </a:pPr>
            <a:r>
              <a:rPr lang="ru-RU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Расскажи о своей семье. Наводящие вопросы, если нет связного рассказа: маму зовут...Папу зовут...Мама работает... Папа работает... Кто еще живет с вами?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2100"/>
              </a:lnSpc>
              <a:spcBef>
                <a:spcPts val="450"/>
              </a:spcBef>
              <a:spcAft>
                <a:spcPts val="1500"/>
              </a:spcAft>
            </a:pPr>
            <a:r>
              <a:rPr lang="ru-RU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А где ты живешь? В какой стране? городе? Назови адрес.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2100"/>
              </a:lnSpc>
              <a:spcBef>
                <a:spcPts val="450"/>
              </a:spcBef>
              <a:spcAft>
                <a:spcPts val="1500"/>
              </a:spcAft>
            </a:pPr>
            <a:r>
              <a:rPr lang="ru-RU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 А в какое время года начинают учиться? Назови по порядку времена года. А названия месяцев?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75785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1" y="116632"/>
            <a:ext cx="6696744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 b="1" i="1" dirty="0" smtClean="0"/>
              <a:t>2 задание</a:t>
            </a:r>
          </a:p>
          <a:p>
            <a:pPr lvl="0"/>
            <a:r>
              <a:rPr lang="ru-RU" b="1" i="1" dirty="0" smtClean="0"/>
              <a:t>Нарисуй </a:t>
            </a:r>
            <a:r>
              <a:rPr lang="ru-RU" b="1" i="1" dirty="0"/>
              <a:t>человека, как можешь. (простым карандашом )</a:t>
            </a:r>
            <a:endParaRPr lang="ru-RU" dirty="0"/>
          </a:p>
          <a:p>
            <a:pPr lvl="0"/>
            <a:r>
              <a:rPr lang="ru-RU" b="1" i="1" dirty="0"/>
              <a:t>Срисуй или спиши фразу: "Он ел суп" (Фраза пишется </a:t>
            </a:r>
            <a:r>
              <a:rPr lang="ru-RU" b="1" i="1" dirty="0" smtClean="0"/>
              <a:t> взрослым на листке </a:t>
            </a:r>
            <a:r>
              <a:rPr lang="ru-RU" b="1" i="1" dirty="0"/>
              <a:t>письменными буквами безотрывно разборчиво, достаточно крупно)</a:t>
            </a:r>
            <a:endParaRPr lang="ru-RU" dirty="0"/>
          </a:p>
          <a:p>
            <a:pPr lvl="0"/>
            <a:r>
              <a:rPr lang="ru-RU" b="1" i="1" dirty="0"/>
              <a:t>Нарисуй точно такой же домик. Старайся выполнить точь -в- точь. Затем спрашиваю, все ли правильно ты нарисовал? Исправь.</a:t>
            </a:r>
            <a:endParaRPr lang="ru-RU" dirty="0"/>
          </a:p>
          <a:p>
            <a:pPr lvl="0"/>
            <a:r>
              <a:rPr lang="ru-RU" b="1" i="1" dirty="0"/>
              <a:t>Нарисуй точки как я. (На листке нарисована группа точек 9 по 3 в ряду и одна внизу под группой точек</a:t>
            </a:r>
            <a:r>
              <a:rPr lang="ru-RU" b="1" i="1" dirty="0" smtClean="0"/>
              <a:t>)</a:t>
            </a:r>
            <a:endParaRPr lang="ru-RU" dirty="0"/>
          </a:p>
        </p:txBody>
      </p:sp>
      <p:pic>
        <p:nvPicPr>
          <p:cNvPr id="5" name="Рисунок 4" descr="Как самим узнать, готов ли ваш ребенок к школе?Несколько тестов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2825552"/>
            <a:ext cx="7560840" cy="40324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9438262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815616"/>
            <a:ext cx="8136904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3 задание</a:t>
            </a:r>
            <a:endParaRPr lang="ru-RU" sz="2400" b="1" dirty="0"/>
          </a:p>
          <a:p>
            <a:endParaRPr lang="ru-RU" i="1" dirty="0" smtClean="0"/>
          </a:p>
          <a:p>
            <a:r>
              <a:rPr lang="ru-RU" i="1" dirty="0" smtClean="0"/>
              <a:t>Все </a:t>
            </a:r>
            <a:r>
              <a:rPr lang="ru-RU" i="1" dirty="0"/>
              <a:t>задания произносятся только раз. Тон тестирующего должен быть спокойным и доброжелательным, дабы исключить непонимание ребёнком задания. Исправлять, побуждать к более развёрнутому ответу и задавать уточняющие вопросы недопустимо. Все ответы фиксируются в полном объёме.</a:t>
            </a:r>
            <a:endParaRPr lang="ru-RU" dirty="0"/>
          </a:p>
          <a:p>
            <a:r>
              <a:rPr lang="ru-RU" i="1" dirty="0"/>
              <a:t>Тест состоит из простых вопросов. Допускается лишь один правильный вариант ответа, за который ребёнок не получает баллов. Неверный отмечается 5 баллами. Вопросы, где возможно уточнение, оцениваются 2 или 3 баллами.</a:t>
            </a:r>
            <a:endParaRPr lang="ru-RU" dirty="0"/>
          </a:p>
          <a:p>
            <a:r>
              <a:rPr lang="ru-RU" i="1" dirty="0"/>
              <a:t>Примеры вопросов:</a:t>
            </a:r>
            <a:endParaRPr lang="ru-RU" dirty="0"/>
          </a:p>
          <a:p>
            <a:pPr lvl="0"/>
            <a:r>
              <a:rPr lang="ru-RU" i="1" dirty="0"/>
              <a:t>Кто больше — слон или щенок? Слон — 0 баллов. Щенок — 5.</a:t>
            </a:r>
            <a:endParaRPr lang="ru-RU" dirty="0"/>
          </a:p>
          <a:p>
            <a:pPr lvl="0"/>
            <a:r>
              <a:rPr lang="ru-RU" i="1" dirty="0"/>
              <a:t>Что такое Москва, Саратов, Рим? Город — 0 баллов. Станция (или другой неверный ответ) — 5 баллов.</a:t>
            </a:r>
            <a:endParaRPr lang="ru-RU" dirty="0"/>
          </a:p>
          <a:p>
            <a:pPr lvl="0"/>
            <a:r>
              <a:rPr lang="ru-RU" i="1" dirty="0"/>
              <a:t>Сколько времени на часах? Знает время — 0 баллов. Неправильно ответил — 5 баллов.</a:t>
            </a:r>
            <a:endParaRPr lang="ru-RU" dirty="0"/>
          </a:p>
          <a:p>
            <a:pPr lvl="0"/>
            <a:r>
              <a:rPr lang="ru-RU" i="1" dirty="0"/>
              <a:t>Футбол, катание на лыжах, шахматы — это? Вид спорта — три балла, неправильный вариант — пять баллов.</a:t>
            </a:r>
            <a:endParaRPr lang="ru-RU" dirty="0"/>
          </a:p>
          <a:p>
            <a:pPr lvl="0"/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507720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55777" y="548680"/>
            <a:ext cx="5256583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 i="1" dirty="0"/>
              <a:t>Подводим итоги по баллам.</a:t>
            </a:r>
            <a:r>
              <a:rPr lang="ru-RU" sz="2400" i="1"/>
              <a:t> </a:t>
            </a:r>
            <a:endParaRPr lang="ru-RU" sz="2400" i="1" smtClean="0"/>
          </a:p>
          <a:p>
            <a:pPr lvl="0"/>
            <a:endParaRPr lang="ru-RU" sz="2400" dirty="0"/>
          </a:p>
          <a:p>
            <a:r>
              <a:rPr lang="ru-RU" i="1" dirty="0"/>
              <a:t>Тест Керна-</a:t>
            </a:r>
            <a:r>
              <a:rPr lang="ru-RU" i="1" dirty="0" err="1"/>
              <a:t>Йирасека</a:t>
            </a:r>
            <a:r>
              <a:rPr lang="ru-RU" i="1" dirty="0"/>
              <a:t> для дошкольного возраста составлен из трёх заданий. Все они оцениваются отдельно. Шкала для каждого задания состоит из 5 баллов, где лучший результат означает 1, а худший — 5. В конце экзамена баллы суммируются.</a:t>
            </a:r>
            <a:endParaRPr lang="ru-RU" dirty="0"/>
          </a:p>
          <a:p>
            <a:r>
              <a:rPr lang="ru-RU" i="1" dirty="0"/>
              <a:t>Развитие ребёнка, показавшего результат в диапазоне 3−6 баллов, оценивается как отличное, или выше среднего. Малыши с показателем от 7 до 11 получают среднюю оценку. Балл от 12 до 15 считается показателем ниже нормы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601909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23728" y="1120676"/>
            <a:ext cx="576064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>
                <a:solidFill>
                  <a:srgbClr val="000066"/>
                </a:solidFill>
              </a:rPr>
              <a:t>«Быть готовым к школе – не значит уметь читать, писать и считать. </a:t>
            </a:r>
          </a:p>
          <a:p>
            <a:r>
              <a:rPr lang="ru-RU" sz="3200" b="1" i="1" dirty="0">
                <a:solidFill>
                  <a:srgbClr val="000066"/>
                </a:solidFill>
              </a:rPr>
              <a:t>	Быть готовым к школе –  значит быть готовым всему этому научиться».</a:t>
            </a:r>
            <a:r>
              <a:rPr lang="ru-RU" sz="3200" dirty="0">
                <a:solidFill>
                  <a:srgbClr val="000066"/>
                </a:solidFill>
              </a:rPr>
              <a:t> </a:t>
            </a:r>
          </a:p>
          <a:p>
            <a:endParaRPr lang="ru-RU" sz="3200" i="1" dirty="0">
              <a:solidFill>
                <a:srgbClr val="000066"/>
              </a:solidFill>
            </a:endParaRPr>
          </a:p>
          <a:p>
            <a:pPr algn="r"/>
            <a:r>
              <a:rPr lang="ru-RU" sz="3200" b="1" i="1" dirty="0">
                <a:solidFill>
                  <a:srgbClr val="000066"/>
                </a:solidFill>
              </a:rPr>
              <a:t>доктор психологических наук, </a:t>
            </a:r>
          </a:p>
          <a:p>
            <a:pPr algn="r"/>
            <a:r>
              <a:rPr lang="ru-RU" sz="3200" b="1" i="1" dirty="0">
                <a:solidFill>
                  <a:srgbClr val="000066"/>
                </a:solidFill>
              </a:rPr>
              <a:t>Леонид Абрамович </a:t>
            </a:r>
            <a:r>
              <a:rPr lang="ru-RU" sz="3200" b="1" i="1" dirty="0" err="1">
                <a:solidFill>
                  <a:srgbClr val="000066"/>
                </a:solidFill>
              </a:rPr>
              <a:t>Венгер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921963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806070" y="147"/>
            <a:ext cx="5333172" cy="39329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Каждый ребенок идет в первый класс с надеждой, что у него все будет хорошо. Он в предвкушении знакомства со своими одноклассниками, которые будут с ним дружить, что учительница будет у него добрая и красивая, что он будет учиться только на четыре и пять.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1331640" y="4149080"/>
            <a:ext cx="7272808" cy="259228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267744" y="4660394"/>
            <a:ext cx="554461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Оправдание детских и родительских ожиданий зависят от того, как ребенок психологически подготовлен к школе.</a:t>
            </a:r>
            <a:endParaRPr lang="ru-RU" sz="2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6532" y="96262"/>
            <a:ext cx="2489538" cy="3836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6504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668" y="8709"/>
            <a:ext cx="9178668" cy="684929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83568" y="692696"/>
            <a:ext cx="7992888" cy="156966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  Психологическая готовность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это необходимый и достаточный уровень психического развития ребенка для начала освоения школьной учебной программы в условиях обучения в группе сверстников.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3568" y="2708920"/>
            <a:ext cx="3672408" cy="132343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Психологическая готовность к школе возникает у детей не сама по себе, а образуется постепенно: 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355976" y="2996952"/>
            <a:ext cx="417646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играх;</a:t>
            </a:r>
          </a:p>
          <a:p>
            <a:pPr marL="342900" indent="-342900"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труде;</a:t>
            </a:r>
          </a:p>
          <a:p>
            <a:pPr marL="342900" indent="-342900"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общении со взрослыми и сверстниками;</a:t>
            </a:r>
          </a:p>
          <a:p>
            <a:pPr marL="342900" indent="-342900"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процессе формирования традиционных школьных навыков (письма, счета, чтения)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6648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74788" y="47667"/>
            <a:ext cx="704750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Составляющие психологической готовности</a:t>
            </a:r>
            <a:endParaRPr lang="ru-RU" sz="28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762075" y="570887"/>
            <a:ext cx="47525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- Личностная готовность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3762075" y="1094107"/>
            <a:ext cx="48965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- Социально-психологическая готовность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3755357" y="2048214"/>
            <a:ext cx="46085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- Интеллектуальная готовность</a:t>
            </a:r>
            <a:endParaRPr lang="ru-RU" sz="28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2728" y="2984273"/>
            <a:ext cx="5379626" cy="3855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7773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Личностная готовность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979712" y="1336066"/>
            <a:ext cx="576064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990000"/>
              </a:buClr>
              <a:buFont typeface="Wingdings" pitchFamily="2" charset="2"/>
              <a:buChar char="v"/>
            </a:pPr>
            <a:r>
              <a:rPr lang="ru-RU" b="1" dirty="0">
                <a:solidFill>
                  <a:srgbClr val="000066"/>
                </a:solidFill>
                <a:latin typeface="Arial" charset="0"/>
              </a:rPr>
              <a:t>Умеет ли ребенок общаться с 	детьми. </a:t>
            </a:r>
          </a:p>
          <a:p>
            <a:pPr>
              <a:buClr>
                <a:srgbClr val="990000"/>
              </a:buClr>
              <a:buFont typeface="Wingdings" pitchFamily="2" charset="2"/>
              <a:buChar char="v"/>
            </a:pPr>
            <a:r>
              <a:rPr lang="ru-RU" b="1" dirty="0">
                <a:solidFill>
                  <a:srgbClr val="000066"/>
                </a:solidFill>
                <a:latin typeface="Arial" charset="0"/>
              </a:rPr>
              <a:t>Проявляет ли инициативу в 	общении или ждет, когда его 	позовут другие ребята. </a:t>
            </a:r>
          </a:p>
          <a:p>
            <a:pPr marL="342900" indent="-342900">
              <a:buClr>
                <a:srgbClr val="990000"/>
              </a:buClr>
              <a:buFont typeface="+mj-lt"/>
              <a:buAutoNum type="arabicPeriod"/>
            </a:pPr>
            <a:r>
              <a:rPr lang="ru-RU" b="1" dirty="0">
                <a:solidFill>
                  <a:srgbClr val="000066"/>
                </a:solidFill>
                <a:latin typeface="Arial" charset="0"/>
              </a:rPr>
              <a:t>Чувствует ли принятые в обществе 	нормы общения, </a:t>
            </a:r>
          </a:p>
          <a:p>
            <a:pPr>
              <a:buClr>
                <a:srgbClr val="990000"/>
              </a:buClr>
              <a:buFont typeface="Wingdings" pitchFamily="2" charset="2"/>
              <a:buChar char="v"/>
            </a:pPr>
            <a:r>
              <a:rPr lang="ru-RU" b="1" dirty="0">
                <a:solidFill>
                  <a:srgbClr val="000066"/>
                </a:solidFill>
                <a:latin typeface="Arial" charset="0"/>
              </a:rPr>
              <a:t>Готов ли учитывать интересы 	других детей или 	коллективные интересы, 	умеет ли отстаивать свое 	мнение. </a:t>
            </a:r>
          </a:p>
          <a:p>
            <a:pPr>
              <a:buClr>
                <a:srgbClr val="990000"/>
              </a:buClr>
              <a:buFont typeface="Wingdings" pitchFamily="2" charset="2"/>
              <a:buChar char="v"/>
            </a:pPr>
            <a:r>
              <a:rPr lang="ru-RU" b="1" dirty="0">
                <a:solidFill>
                  <a:srgbClr val="000066"/>
                </a:solidFill>
                <a:latin typeface="Arial" charset="0"/>
              </a:rPr>
              <a:t>Чувствует ли разницу в общении с 	детьми, учителями и другими 	взрослыми, родителями.</a:t>
            </a:r>
            <a:r>
              <a:rPr lang="ru-RU" dirty="0">
                <a:solidFill>
                  <a:srgbClr val="000066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35184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Социально-психологическая готовность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2413338"/>
            <a:ext cx="631844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0066"/>
                </a:solidFill>
              </a:rPr>
              <a:t>У малыша к моменту поступления в школу должен  быть достаточно разнообразный опыт общения с незнакомыми людьми. Необходимо дать ему возможность самому установить контакты с окружающими в поликлинике, на детской площадке, в магазине и </a:t>
            </a:r>
            <a:r>
              <a:rPr lang="ru-RU" sz="2400" b="1" dirty="0" smtClean="0">
                <a:solidFill>
                  <a:srgbClr val="000066"/>
                </a:solidFill>
              </a:rPr>
              <a:t>пр.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883624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Интеллектуальная готовность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907704" y="1556792"/>
            <a:ext cx="6552728" cy="20867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buClr>
                <a:srgbClr val="990000"/>
              </a:buClr>
              <a:buFont typeface="Wingdings" pitchFamily="2" charset="2"/>
              <a:buChar char="v"/>
            </a:pPr>
            <a:r>
              <a:rPr lang="ru-RU" b="1" dirty="0">
                <a:solidFill>
                  <a:srgbClr val="000066"/>
                </a:solidFill>
                <a:latin typeface="Arial" charset="0"/>
              </a:rPr>
              <a:t>Умение думать, анализировать, делать выводы. </a:t>
            </a:r>
          </a:p>
          <a:p>
            <a:pPr>
              <a:lnSpc>
                <a:spcPct val="80000"/>
              </a:lnSpc>
              <a:buClr>
                <a:srgbClr val="990000"/>
              </a:buClr>
              <a:buFont typeface="Wingdings" pitchFamily="2" charset="2"/>
              <a:buNone/>
            </a:pPr>
            <a:endParaRPr lang="ru-RU" b="1" dirty="0">
              <a:solidFill>
                <a:srgbClr val="000066"/>
              </a:solidFill>
              <a:latin typeface="Arial" charset="0"/>
            </a:endParaRPr>
          </a:p>
          <a:p>
            <a:pPr>
              <a:lnSpc>
                <a:spcPct val="80000"/>
              </a:lnSpc>
              <a:buClr>
                <a:srgbClr val="990000"/>
              </a:buClr>
              <a:buFont typeface="Wingdings" pitchFamily="2" charset="2"/>
              <a:buChar char="v"/>
            </a:pPr>
            <a:r>
              <a:rPr lang="ru-RU" b="1" dirty="0">
                <a:solidFill>
                  <a:srgbClr val="000066"/>
                </a:solidFill>
                <a:latin typeface="Arial" charset="0"/>
              </a:rPr>
              <a:t>Развитие речи, словарный запас и способность рассказывать что-то на доступные темы, в том числе и элементарные сведения о себе.</a:t>
            </a:r>
          </a:p>
          <a:p>
            <a:pPr>
              <a:lnSpc>
                <a:spcPct val="80000"/>
              </a:lnSpc>
              <a:buClr>
                <a:srgbClr val="990000"/>
              </a:buClr>
              <a:buFont typeface="Wingdings" pitchFamily="2" charset="2"/>
              <a:buNone/>
            </a:pPr>
            <a:endParaRPr lang="ru-RU" b="1" dirty="0">
              <a:solidFill>
                <a:srgbClr val="000066"/>
              </a:solidFill>
              <a:latin typeface="Arial" charset="0"/>
            </a:endParaRPr>
          </a:p>
          <a:p>
            <a:pPr>
              <a:lnSpc>
                <a:spcPct val="80000"/>
              </a:lnSpc>
              <a:buClr>
                <a:srgbClr val="990000"/>
              </a:buClr>
              <a:buFont typeface="Wingdings" pitchFamily="2" charset="2"/>
              <a:buChar char="v"/>
            </a:pPr>
            <a:r>
              <a:rPr lang="ru-RU" b="1" dirty="0">
                <a:solidFill>
                  <a:srgbClr val="000066"/>
                </a:solidFill>
                <a:latin typeface="Arial" charset="0"/>
              </a:rPr>
              <a:t>Способность к концентрации внимания, умение строить логические связи, развитие памяти, мелкая моторика.   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547664" y="3782671"/>
            <a:ext cx="72008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Родители могут помочь ребенку подготовиться к школе рассказами </a:t>
            </a:r>
            <a:r>
              <a:rPr lang="ru-RU" b="1" dirty="0"/>
              <a:t>о своих школьных годах, вспоминая смешные и поучительные случаи, читать вместе с ребенком книги о школе, рассказывать о школьных порядках, устроить малышу экскурсию по будущей школе, показав ему, где он будет учиться. Полезны </a:t>
            </a:r>
            <a:r>
              <a:rPr lang="ru-RU" b="1" dirty="0" smtClean="0"/>
              <a:t>занятия в дошкольных учреждениях , </a:t>
            </a:r>
            <a:r>
              <a:rPr lang="ru-RU" b="1" dirty="0"/>
              <a:t>которые развивают фантазию и воображение:  рисование, лепка, конструирование, а также самостоятельность  и упорство: занятия в кружках и секциях. </a:t>
            </a:r>
          </a:p>
        </p:txBody>
      </p:sp>
    </p:spTree>
    <p:extLst>
      <p:ext uri="{BB962C8B-B14F-4D97-AF65-F5344CB8AC3E}">
        <p14:creationId xmlns:p14="http://schemas.microsoft.com/office/powerpoint/2010/main" val="3823561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71800" y="620688"/>
            <a:ext cx="38026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Психологическая готовность к школе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339752" y="1556792"/>
            <a:ext cx="487828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Font typeface="Arial" panose="020B0604020202020204" pitchFamily="34" charset="0"/>
              <a:buAutoNum type="arabicPeriod"/>
              <a:defRPr/>
            </a:pPr>
            <a:r>
              <a:rPr lang="ru-RU" b="1" dirty="0"/>
              <a:t>Личностная и социально-психологическая готовность ребенка к школе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Личностная и социально-психологическая готовность ребенка к школе заключается в формировании у него готовности к принятию новой социальной позиции школьника - положения школьника. </a:t>
            </a:r>
          </a:p>
          <a:p>
            <a:pPr marL="514350" indent="-514350">
              <a:buFont typeface="Arial" panose="020B0604020202020204" pitchFamily="34" charset="0"/>
              <a:buAutoNum type="arabicPeriod"/>
              <a:defRPr/>
            </a:pPr>
            <a:r>
              <a:rPr lang="ru-RU" dirty="0"/>
              <a:t>Позиция школьника обязывает занять иное, по сравнению с дошкольником, положение в обществе, с новыми для него правилами. Эта личностная готовность выражается в определенном отношении ребенка к школе, к учителю и учебной деятельности, к сверстникам, родным и близким, к самому себе.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337874"/>
      </p:ext>
    </p:extLst>
  </p:cSld>
  <p:clrMapOvr>
    <a:masterClrMapping/>
  </p:clrMapOvr>
</p:sld>
</file>

<file path=ppt/theme/theme1.xml><?xml version="1.0" encoding="utf-8"?>
<a:theme xmlns:a="http://schemas.openxmlformats.org/drawingml/2006/main" name="school856785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school856785</Template>
  <TotalTime>627</TotalTime>
  <Words>1041</Words>
  <Application>Microsoft Office PowerPoint</Application>
  <PresentationFormat>Экран (4:3)</PresentationFormat>
  <Paragraphs>115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4" baseType="lpstr">
      <vt:lpstr>Arial</vt:lpstr>
      <vt:lpstr>Calibri</vt:lpstr>
      <vt:lpstr>Constantia</vt:lpstr>
      <vt:lpstr>Times New Roman</vt:lpstr>
      <vt:lpstr>Wingdings</vt:lpstr>
      <vt:lpstr>school856785</vt:lpstr>
      <vt:lpstr>Психологическая готовность ребенка к школе. Что это такое.</vt:lpstr>
      <vt:lpstr>Презентация PowerPoint</vt:lpstr>
      <vt:lpstr>Презентация PowerPoint</vt:lpstr>
      <vt:lpstr>Презентация PowerPoint</vt:lpstr>
      <vt:lpstr>Презентация PowerPoint</vt:lpstr>
      <vt:lpstr>Личностная готовность</vt:lpstr>
      <vt:lpstr>Социально-психологическая готовность</vt:lpstr>
      <vt:lpstr>Интеллектуальная готовность</vt:lpstr>
      <vt:lpstr>Презентация PowerPoint</vt:lpstr>
      <vt:lpstr>Психологически подготовленный к школе ребенок </vt:lpstr>
      <vt:lpstr>Психологически не готовый к школе ребенок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Психологическая готовность ребенка к школе</dc:title>
  <dc:creator>cab44</dc:creator>
  <cp:lastModifiedBy>User</cp:lastModifiedBy>
  <cp:revision>22</cp:revision>
  <dcterms:created xsi:type="dcterms:W3CDTF">2012-12-19T13:07:47Z</dcterms:created>
  <dcterms:modified xsi:type="dcterms:W3CDTF">2023-04-20T10:10:52Z</dcterms:modified>
</cp:coreProperties>
</file>