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56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1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25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99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55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68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6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0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9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429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0D4A2020-13CA-4D51-A6FC-0B601E1931E6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751F4A7-9A03-4638-AAAB-34C39FE9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53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C2A678-6BA0-4760-A024-4690DCBFF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" y="1752600"/>
            <a:ext cx="10782300" cy="3352800"/>
          </a:xfrm>
        </p:spPr>
        <p:txBody>
          <a:bodyPr/>
          <a:lstStyle/>
          <a:p>
            <a:pPr algn="ctr"/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Символический знак в современной жизни</a:t>
            </a:r>
          </a:p>
        </p:txBody>
      </p:sp>
    </p:spTree>
    <p:extLst>
      <p:ext uri="{BB962C8B-B14F-4D97-AF65-F5344CB8AC3E}">
        <p14:creationId xmlns:p14="http://schemas.microsoft.com/office/powerpoint/2010/main" val="97805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390A2A-8FDE-407D-AC14-958B64EE6E37}"/>
              </a:ext>
            </a:extLst>
          </p:cNvPr>
          <p:cNvSpPr txBox="1"/>
          <p:nvPr/>
        </p:nvSpPr>
        <p:spPr>
          <a:xfrm>
            <a:off x="711200" y="227763"/>
            <a:ext cx="10769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гербы имеют государства и отдельные города.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гербах отражают то характерное, что присуще данному городу: природу, историю, образы, народные сказания.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1F7A1B-E920-4E1B-9F71-AC10E29357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18" y="2032000"/>
            <a:ext cx="3231082" cy="42918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0D2E1E-CE34-4FC3-97CB-01792F3498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5828" y="2119410"/>
            <a:ext cx="3148399" cy="411700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5698C5A-AC44-4B41-BC11-981AC70DDD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056" y="2032000"/>
            <a:ext cx="4196744" cy="411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8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B5674C-3509-4ECA-9CB4-B2B5402E15A6}"/>
              </a:ext>
            </a:extLst>
          </p:cNvPr>
          <p:cNvSpPr txBox="1"/>
          <p:nvPr/>
        </p:nvSpPr>
        <p:spPr>
          <a:xfrm>
            <a:off x="425448" y="185217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Жизнь, состоит из множества знаков и символов.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символами мы встречаемся в жизни постоянно. Идя по улице, наблюдаем различные таблички, где изображены разные знаки, которые несут различную информацию. Всё это - знаки и символы.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AADC72-69EC-4881-BF1E-24BD0A1FF0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443" y="159656"/>
            <a:ext cx="3995057" cy="26633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3E1270-049D-4CAB-8ACB-2BCAD7BE77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73" y="2328750"/>
            <a:ext cx="3823154" cy="220049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AE5E85-54B9-4F08-958C-E2118D265D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8182" y="4267200"/>
            <a:ext cx="3648370" cy="24311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EEE3AAC-F3C2-4756-AA5E-B5AB1A7E929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203" y="4338133"/>
            <a:ext cx="4510690" cy="228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3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E98BD4-B30D-44F4-A9FA-34C9AF179C4C}"/>
              </a:ext>
            </a:extLst>
          </p:cNvPr>
          <p:cNvSpPr txBox="1"/>
          <p:nvPr/>
        </p:nvSpPr>
        <p:spPr>
          <a:xfrm>
            <a:off x="936171" y="540434"/>
            <a:ext cx="1031965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собственные символы могут иметь различные организации, учебные заведения, спортивные общества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4D0EB6-7C79-4377-90A8-5E0D1E6CAC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2" y="1937761"/>
            <a:ext cx="3322802" cy="29824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43F5BF9-8770-4652-93EB-671160B5C9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202" y="4073884"/>
            <a:ext cx="3603546" cy="26125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5348AB-9340-40FC-857B-117ACA31E19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231" y="1699399"/>
            <a:ext cx="4377311" cy="237448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78389E8-8FE4-40B2-A791-873A1C51E16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5893" l="3964" r="97838">
                        <a14:foregroundMark x1="55135" y1="8571" x2="34414" y2="7321"/>
                        <a14:foregroundMark x1="34414" y1="7321" x2="11171" y2="27500"/>
                        <a14:foregroundMark x1="11171" y1="27500" x2="7207" y2="35536"/>
                        <a14:foregroundMark x1="7207" y1="35536" x2="5766" y2="54643"/>
                        <a14:foregroundMark x1="5766" y1="54643" x2="9730" y2="73750"/>
                        <a14:foregroundMark x1="9730" y1="73750" x2="34054" y2="92321"/>
                        <a14:foregroundMark x1="34054" y1="92321" x2="54775" y2="94464"/>
                        <a14:foregroundMark x1="54775" y1="94464" x2="63604" y2="92321"/>
                        <a14:foregroundMark x1="63604" y1="92321" x2="84505" y2="81429"/>
                        <a14:foregroundMark x1="84505" y1="81429" x2="91712" y2="70179"/>
                        <a14:foregroundMark x1="91712" y1="70179" x2="93874" y2="50179"/>
                        <a14:foregroundMark x1="93874" y1="50179" x2="90270" y2="30000"/>
                        <a14:foregroundMark x1="90270" y1="30000" x2="83243" y2="21250"/>
                        <a14:foregroundMark x1="83243" y1="21250" x2="64505" y2="8929"/>
                        <a14:foregroundMark x1="64505" y1="8929" x2="54054" y2="7679"/>
                        <a14:foregroundMark x1="53874" y1="10179" x2="34234" y2="12679"/>
                        <a14:foregroundMark x1="34234" y1="12679" x2="25225" y2="18571"/>
                        <a14:foregroundMark x1="25225" y1="18571" x2="19640" y2="36429"/>
                        <a14:foregroundMark x1="19640" y1="36429" x2="20180" y2="46607"/>
                        <a14:foregroundMark x1="20180" y1="46607" x2="29910" y2="55179"/>
                        <a14:foregroundMark x1="29910" y1="55179" x2="61261" y2="63393"/>
                        <a14:foregroundMark x1="61261" y1="63393" x2="49910" y2="72321"/>
                        <a14:foregroundMark x1="49910" y1="72321" x2="25045" y2="71964"/>
                        <a14:foregroundMark x1="25045" y1="71964" x2="69730" y2="62500"/>
                        <a14:foregroundMark x1="69730" y1="62500" x2="74234" y2="49821"/>
                        <a14:foregroundMark x1="74234" y1="49821" x2="68468" y2="25893"/>
                        <a14:foregroundMark x1="68468" y1="25893" x2="58378" y2="18036"/>
                        <a14:foregroundMark x1="58378" y1="18036" x2="49009" y2="14821"/>
                        <a14:foregroundMark x1="49009" y1="14821" x2="47748" y2="18571"/>
                        <a14:foregroundMark x1="74414" y1="65179" x2="40360" y2="63036"/>
                        <a14:foregroundMark x1="40360" y1="63036" x2="29189" y2="67857"/>
                        <a14:foregroundMark x1="29189" y1="67857" x2="19279" y2="63750"/>
                        <a14:foregroundMark x1="19279" y1="63750" x2="25045" y2="77500"/>
                        <a14:foregroundMark x1="25045" y1="77500" x2="50631" y2="79643"/>
                        <a14:foregroundMark x1="50631" y1="79643" x2="84865" y2="73393"/>
                        <a14:foregroundMark x1="84865" y1="73393" x2="90270" y2="64821"/>
                        <a14:foregroundMark x1="90270" y1="64821" x2="76937" y2="50179"/>
                        <a14:foregroundMark x1="76937" y1="50179" x2="61441" y2="41964"/>
                        <a14:foregroundMark x1="61441" y1="41964" x2="46126" y2="38929"/>
                        <a14:foregroundMark x1="46126" y1="38929" x2="36036" y2="42143"/>
                        <a14:foregroundMark x1="36036" y1="42143" x2="30631" y2="57321"/>
                        <a14:foregroundMark x1="30631" y1="57321" x2="31351" y2="70714"/>
                        <a14:foregroundMark x1="31351" y1="70714" x2="54595" y2="70000"/>
                        <a14:foregroundMark x1="54595" y1="70000" x2="83604" y2="58036"/>
                        <a14:foregroundMark x1="83604" y1="58036" x2="88108" y2="49643"/>
                        <a14:foregroundMark x1="88108" y1="49643" x2="81982" y2="41964"/>
                        <a14:foregroundMark x1="81982" y1="41964" x2="60901" y2="33214"/>
                        <a14:foregroundMark x1="60901" y1="33214" x2="36937" y2="31250"/>
                        <a14:foregroundMark x1="36937" y1="31250" x2="27207" y2="41607"/>
                        <a14:foregroundMark x1="27207" y1="41607" x2="30631" y2="62857"/>
                        <a14:foregroundMark x1="30631" y1="62857" x2="38018" y2="73214"/>
                        <a14:foregroundMark x1="38018" y1="73214" x2="51712" y2="67321"/>
                        <a14:foregroundMark x1="51712" y1="67321" x2="64144" y2="48036"/>
                        <a14:foregroundMark x1="64144" y1="48036" x2="65045" y2="36964"/>
                        <a14:foregroundMark x1="65045" y1="36964" x2="47207" y2="31607"/>
                        <a14:foregroundMark x1="47207" y1="31607" x2="33333" y2="46250"/>
                        <a14:foregroundMark x1="33333" y1="46250" x2="30991" y2="71429"/>
                        <a14:foregroundMark x1="30991" y1="71429" x2="40180" y2="80179"/>
                        <a14:foregroundMark x1="40180" y1="80179" x2="62883" y2="69643"/>
                        <a14:foregroundMark x1="62883" y1="69643" x2="73514" y2="48214"/>
                        <a14:foregroundMark x1="73514" y1="48214" x2="68649" y2="32500"/>
                        <a14:foregroundMark x1="68649" y1="32500" x2="52252" y2="23571"/>
                        <a14:foregroundMark x1="52252" y1="23571" x2="34595" y2="25357"/>
                        <a14:foregroundMark x1="34595" y1="25357" x2="24505" y2="50714"/>
                        <a14:foregroundMark x1="24505" y1="50714" x2="28288" y2="69464"/>
                        <a14:foregroundMark x1="28288" y1="69464" x2="39279" y2="68036"/>
                        <a14:foregroundMark x1="39279" y1="68036" x2="50991" y2="55000"/>
                        <a14:foregroundMark x1="50991" y1="55000" x2="50991" y2="41786"/>
                        <a14:foregroundMark x1="50991" y1="41786" x2="38559" y2="33214"/>
                        <a14:foregroundMark x1="38559" y1="33214" x2="26306" y2="34464"/>
                        <a14:foregroundMark x1="26306" y1="34464" x2="23063" y2="52679"/>
                        <a14:foregroundMark x1="23063" y1="52679" x2="26306" y2="71607"/>
                        <a14:foregroundMark x1="26306" y1="71607" x2="47387" y2="72321"/>
                        <a14:foregroundMark x1="47387" y1="72321" x2="71171" y2="57857"/>
                        <a14:foregroundMark x1="71171" y1="57857" x2="75135" y2="48929"/>
                        <a14:foregroundMark x1="75135" y1="48929" x2="73333" y2="44821"/>
                        <a14:foregroundMark x1="39640" y1="35179" x2="40901" y2="25179"/>
                        <a14:foregroundMark x1="40901" y1="25179" x2="49369" y2="21429"/>
                        <a14:foregroundMark x1="49369" y1="21429" x2="62162" y2="22500"/>
                        <a14:foregroundMark x1="62162" y1="22500" x2="65405" y2="25179"/>
                        <a14:foregroundMark x1="31351" y1="9464" x2="22523" y2="12500"/>
                        <a14:foregroundMark x1="22523" y1="12500" x2="6847" y2="36607"/>
                        <a14:foregroundMark x1="6847" y1="36607" x2="3604" y2="55714"/>
                        <a14:foregroundMark x1="3604" y1="55714" x2="10991" y2="72321"/>
                        <a14:foregroundMark x1="10991" y1="72321" x2="22523" y2="86786"/>
                        <a14:foregroundMark x1="22523" y1="86786" x2="30631" y2="90714"/>
                        <a14:foregroundMark x1="30631" y1="90714" x2="39820" y2="92143"/>
                        <a14:foregroundMark x1="39820" y1="92143" x2="48468" y2="96071"/>
                        <a14:foregroundMark x1="48468" y1="96071" x2="68468" y2="92321"/>
                        <a14:foregroundMark x1="68468" y1="92321" x2="77477" y2="87143"/>
                        <a14:foregroundMark x1="91532" y1="69821" x2="95495" y2="60357"/>
                        <a14:foregroundMark x1="95495" y1="60357" x2="96757" y2="41786"/>
                        <a14:foregroundMark x1="96757" y1="41786" x2="82523" y2="17500"/>
                        <a14:foregroundMark x1="82523" y1="17500" x2="65405" y2="8750"/>
                        <a14:foregroundMark x1="65405" y1="8750" x2="45946" y2="5357"/>
                        <a14:foregroundMark x1="45946" y1="5357" x2="36396" y2="5357"/>
                        <a14:foregroundMark x1="36396" y1="5357" x2="33333" y2="8571"/>
                        <a14:foregroundMark x1="49730" y1="5536" x2="58739" y2="4464"/>
                        <a14:foregroundMark x1="58739" y1="4464" x2="75495" y2="12679"/>
                        <a14:foregroundMark x1="75495" y1="12679" x2="75315" y2="10536"/>
                        <a14:foregroundMark x1="92072" y1="33036" x2="95495" y2="42143"/>
                        <a14:foregroundMark x1="95495" y1="42143" x2="93333" y2="67321"/>
                        <a14:foregroundMark x1="52973" y1="52143" x2="52252" y2="42679"/>
                        <a14:foregroundMark x1="52252" y1="42679" x2="52973" y2="41250"/>
                        <a14:foregroundMark x1="7928" y1="36607" x2="4144" y2="45000"/>
                        <a14:foregroundMark x1="4144" y1="45000" x2="6667" y2="65179"/>
                        <a14:foregroundMark x1="40901" y1="95179" x2="50090" y2="96964"/>
                        <a14:foregroundMark x1="50090" y1="96964" x2="58919" y2="95893"/>
                        <a14:foregroundMark x1="58919" y1="95893" x2="60721" y2="94286"/>
                        <a14:foregroundMark x1="96757" y1="54643" x2="97838" y2="44821"/>
                        <a14:foregroundMark x1="97838" y1="44821" x2="97838" y2="44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6437" y="3138674"/>
            <a:ext cx="3322801" cy="335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05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A3F5A2-1889-4798-AF9E-12433828E7CB}"/>
              </a:ext>
            </a:extLst>
          </p:cNvPr>
          <p:cNvSpPr txBox="1"/>
          <p:nvPr/>
        </p:nvSpPr>
        <p:spPr>
          <a:xfrm>
            <a:off x="1030514" y="765462"/>
            <a:ext cx="496388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первые гербы и эмблемы появились в Западной Европе в средние века. Это были личные знаки рыцарей, которые помещали на боевых щитах и флагах. Они помогали закованным в латы воинам различать друг друга на расстоянии.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36F93C-0B7B-4619-9A68-E56D419E63C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400" y="3338868"/>
            <a:ext cx="5313730" cy="3149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025345-3CB6-4582-8632-7C4F35EFCAA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682" y="182304"/>
            <a:ext cx="3009166" cy="302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85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2BC7D2-178B-4971-92A7-B9DF4AB671CE}"/>
              </a:ext>
            </a:extLst>
          </p:cNvPr>
          <p:cNvSpPr txBox="1"/>
          <p:nvPr/>
        </p:nvSpPr>
        <p:spPr>
          <a:xfrm>
            <a:off x="478972" y="1166842"/>
            <a:ext cx="438331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знак и цвет в гербе имели определённое значение и символически рассказывали о том, кто этот человек, которому дозволено его носить. Герб был знаком чести рода.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25CE4A-9137-48FF-9C1C-986F29A005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114" y="339664"/>
            <a:ext cx="6299200" cy="617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0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178D1D-7023-4EAD-83A5-1C5D46FA31D0}"/>
              </a:ext>
            </a:extLst>
          </p:cNvPr>
          <p:cNvSpPr txBox="1"/>
          <p:nvPr/>
        </p:nvSpPr>
        <p:spPr>
          <a:xfrm>
            <a:off x="217282" y="366623"/>
            <a:ext cx="6415314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эпоху Средневековья появилось новое искусство и наука - геральдика, связанная с составлением гербов. В геральдике использовались негеральдические фигуры – это изображения человека, животных, растений, кораблей построек, предметов быта, оружия и фантастических существ (драконы, единороги, грифоны и т.д.), каждое изображение имело своё значение: животные, птицы и миф. существа – силу, могущество, трудолюбие, бытовые предметы, оружие – храбрость и знания.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E3C2BB-006C-48EE-8512-D78584F9D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657" y="366623"/>
            <a:ext cx="5211061" cy="612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78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1C20D6-9F12-442D-A363-83683FC7A72C}"/>
              </a:ext>
            </a:extLst>
          </p:cNvPr>
          <p:cNvSpPr txBox="1"/>
          <p:nvPr/>
        </p:nvSpPr>
        <p:spPr>
          <a:xfrm>
            <a:off x="145143" y="383655"/>
            <a:ext cx="4731656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тоже имел значение. Желтые и белые цвета соответствовали цвету золота и серебра, золото – символ богатства и справедливости, а серебро – символ чистоты. Использовались ещё пять цветов: темно-красный – символ любви и смелости, голубой – символ красоты и величия, зеленый – символ изобилия, пурпурный – могущество, черный – мудрость.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D3F72F-068A-4BEB-A987-99080E933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504127"/>
            <a:ext cx="7170058" cy="584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309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CB611E-9967-4DAD-A411-FF002400C3BF}"/>
              </a:ext>
            </a:extLst>
          </p:cNvPr>
          <p:cNvSpPr txBox="1"/>
          <p:nvPr/>
        </p:nvSpPr>
        <p:spPr>
          <a:xfrm>
            <a:off x="783770" y="285820"/>
            <a:ext cx="112050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Самую важную часть герба – щит – обычно поддерживают фигуры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щитодержатели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Ими могут быть люди, птицы, звери, фантастические существа, стоящие на задних лапах.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2EB43E-9910-439D-8214-E57E9E9F3A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395" y="1236978"/>
            <a:ext cx="8875777" cy="562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5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F4C716-ECBA-4EC1-9ADD-D1FA3DAA8596}"/>
              </a:ext>
            </a:extLst>
          </p:cNvPr>
          <p:cNvSpPr txBox="1"/>
          <p:nvPr/>
        </p:nvSpPr>
        <p:spPr>
          <a:xfrm>
            <a:off x="203200" y="451422"/>
            <a:ext cx="333828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Верхнюю часть герба венчает изображение короны, или шлем. Справа и слева присутствуют причудливые завитки – намёт. В нижней части герб украшает лента с девизом, указывающим жизненные ценности владельца. Иногда герб дополняет изображение мантии, которая делает его ещё более декоративным и торжественным.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6EC1CD-F158-4E4B-9540-4DBE6154DB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457" y="247947"/>
            <a:ext cx="8476343" cy="620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18270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108</TotalTime>
  <Words>376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 Light</vt:lpstr>
      <vt:lpstr>Times New Roman</vt:lpstr>
      <vt:lpstr>Метрополия</vt:lpstr>
      <vt:lpstr>Символический знак в современной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Символический знак в современной жизни</dc:title>
  <dc:creator>Елизавета Камбалова</dc:creator>
  <cp:lastModifiedBy>127 СОШ</cp:lastModifiedBy>
  <cp:revision>25</cp:revision>
  <dcterms:created xsi:type="dcterms:W3CDTF">2023-04-17T14:45:23Z</dcterms:created>
  <dcterms:modified xsi:type="dcterms:W3CDTF">2023-05-26T07:56:00Z</dcterms:modified>
</cp:coreProperties>
</file>