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57" r:id="rId6"/>
    <p:sldId id="258" r:id="rId7"/>
    <p:sldId id="259" r:id="rId8"/>
    <p:sldId id="263" r:id="rId9"/>
    <p:sldId id="264" r:id="rId10"/>
    <p:sldId id="266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4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8" d="100"/>
          <a:sy n="58" d="100"/>
        </p:scale>
        <p:origin x="-84" y="-4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5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226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2137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2711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3121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0170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0483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136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088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55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736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1759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232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28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2132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56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8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96000"/>
                <a:shade val="100000"/>
                <a:hueMod val="270000"/>
                <a:satMod val="200000"/>
                <a:lumMod val="128000"/>
              </a:schemeClr>
            </a:gs>
            <a:gs pos="84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8939F-2831-49D9-A072-FDC9558DA919}" type="datetimeFigureOut">
              <a:rPr lang="ru-RU" smtClean="0"/>
              <a:t>27.05.2023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2DF4B-5CAF-47FA-B0BB-DB40141C45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87634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rgbClr val="92D050"/>
            </a:gs>
            <a:gs pos="95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5C9FB28-9EAB-44CF-88E9-F57CF4DD6B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" y="-290"/>
            <a:ext cx="12191487" cy="685828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2558" y="1043608"/>
            <a:ext cx="9149442" cy="4770783"/>
          </a:xfrm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sz="1050" b="0" i="0" u="none" strike="noStrike" baseline="0" dirty="0">
                <a:solidFill>
                  <a:srgbClr val="000000"/>
                </a:solidFill>
                <a:latin typeface="Tahoma" panose="020B0604030504040204" pitchFamily="34" charset="0"/>
              </a:rPr>
              <a:t/>
            </a:r>
            <a:br>
              <a:rPr lang="ru-RU" sz="1050" b="0" i="0" u="none" strike="noStrike" baseline="0" dirty="0">
                <a:solidFill>
                  <a:srgbClr val="000000"/>
                </a:solidFill>
                <a:latin typeface="Tahoma" panose="020B0604030504040204" pitchFamily="34" charset="0"/>
              </a:rPr>
            </a:br>
            <a:r>
              <a:rPr lang="ru-RU" sz="1050" b="0" i="0" u="none" strike="noStrike" baseline="0" dirty="0">
                <a:latin typeface="Tahoma" panose="020B0604030504040204" pitchFamily="34" charset="0"/>
              </a:rPr>
              <a:t/>
            </a:r>
            <a:br>
              <a:rPr lang="ru-RU" sz="1050" b="0" i="0" u="none" strike="noStrike" baseline="0" dirty="0">
                <a:latin typeface="Tahoma" panose="020B0604030504040204" pitchFamily="34" charset="0"/>
              </a:rPr>
            </a:br>
            <a:r>
              <a:rPr lang="ru-RU" sz="4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ИЗУЧАЕМ</a:t>
            </a:r>
            <a:r>
              <a:rPr lang="ru-RU" sz="4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ФЕДЕРАЛЬНУЮ ОБРАЗОВАТЕЛЬНУЮ ПРОГРАММУ  </a:t>
            </a:r>
            <a:br>
              <a:rPr lang="ru-RU" sz="4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ОБРАЗОВАНИЯ</a:t>
            </a:r>
            <a:br>
              <a:rPr lang="ru-RU" sz="4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(консультация для педагогов ДОУ)</a:t>
            </a:r>
            <a:r>
              <a:rPr lang="ru-RU" sz="40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DDF2EE36-30B4-4798-8918-6457E541ED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2930229"/>
              </p:ext>
            </p:extLst>
          </p:nvPr>
        </p:nvGraphicFramePr>
        <p:xfrm>
          <a:off x="6466114" y="4532811"/>
          <a:ext cx="5725886" cy="1256874"/>
        </p:xfrm>
        <a:graphic>
          <a:graphicData uri="http://schemas.openxmlformats.org/drawingml/2006/table">
            <a:tbl>
              <a:tblPr/>
              <a:tblGrid>
                <a:gridCol w="5725886">
                  <a:extLst>
                    <a:ext uri="{9D8B030D-6E8A-4147-A177-3AD203B41FA5}">
                      <a16:colId xmlns:a16="http://schemas.microsoft.com/office/drawing/2014/main" xmlns="" val="4208623455"/>
                    </a:ext>
                  </a:extLst>
                </a:gridCol>
              </a:tblGrid>
              <a:tr h="1256874">
                <a:tc>
                  <a:txBody>
                    <a:bodyPr/>
                    <a:lstStyle/>
                    <a:p>
                      <a:r>
                        <a:rPr lang="ru-RU" sz="2400" b="1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Подготовила: </a:t>
                      </a:r>
                    </a:p>
                    <a:p>
                      <a:r>
                        <a:rPr lang="ru-RU" sz="2400" b="1" i="1" dirty="0" err="1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Шадяк</a:t>
                      </a:r>
                      <a:r>
                        <a:rPr lang="ru-RU" sz="2400" b="1" i="1" baseline="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Н.П. </a:t>
                      </a:r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старший </a:t>
                      </a:r>
                      <a:r>
                        <a:rPr lang="ru-RU" sz="2400" b="1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воспитатель </a:t>
                      </a:r>
                    </a:p>
                    <a:p>
                      <a:r>
                        <a:rPr lang="ru-RU" sz="2400" b="1" i="1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МДОУ  детский сад № 5 «Тополёк»</a:t>
                      </a:r>
                      <a:endParaRPr lang="ru-RU" sz="24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0925645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7BE69B8-B528-401C-9143-900FF44813F2}"/>
              </a:ext>
            </a:extLst>
          </p:cNvPr>
          <p:cNvSpPr txBox="1"/>
          <p:nvPr/>
        </p:nvSpPr>
        <p:spPr>
          <a:xfrm>
            <a:off x="3042558" y="6144288"/>
            <a:ext cx="610688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2023</a:t>
            </a:r>
          </a:p>
        </p:txBody>
      </p:sp>
    </p:spTree>
    <p:extLst>
      <p:ext uri="{BB962C8B-B14F-4D97-AF65-F5344CB8AC3E}">
        <p14:creationId xmlns:p14="http://schemas.microsoft.com/office/powerpoint/2010/main" val="3283378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268303F-D233-4742-9F5A-520161540D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270" y="212035"/>
            <a:ext cx="11979965" cy="654657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</a:t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              </a:t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2400" b="0" i="0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3200" b="1" i="0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содержания ФОП ДО</a:t>
            </a:r>
            <a:r>
              <a:rPr lang="ru-RU" sz="3200" b="1" i="0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положения</a:t>
            </a:r>
            <a:r>
              <a:rPr lang="ru-RU" sz="28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Опора Программы на принципы ДО, зафиксированные во ФГОС ДО; </a:t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Обязательная часть </a:t>
            </a:r>
            <a:r>
              <a:rPr lang="ru-RU" sz="20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менее 60%, должна соответствовать ФОП ДО)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часть, формируемая участниками образовательных отношений </a:t>
            </a:r>
            <a:r>
              <a:rPr lang="ru-RU" sz="20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(не более 40%); </a:t>
            </a:r>
            <a:r>
              <a:rPr lang="ru-RU" sz="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4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 включает в себя учебно-методическую документацию, в состав которой входят </a:t>
            </a:r>
            <a:r>
              <a:rPr lang="ru-RU" sz="24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федеральная рабочая программа воспитания, примерный режим и распорядок дня дошкольных групп, федеральный календарный план воспитательной работы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 др.</a:t>
            </a:r>
            <a:r>
              <a:rPr lang="ru-RU" sz="1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8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целевом разделе</a:t>
            </a:r>
            <a:r>
              <a:rPr lang="ru-RU" sz="2800" b="0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+представлены планируемые результаты освоения ФОП в младенческом, раннем и дошкольном возрасте  </a:t>
            </a:r>
            <a:r>
              <a:rPr lang="ru-RU" sz="2000" b="0" i="1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 4-м,5-ти,6-ти годам</a:t>
            </a:r>
            <a:r>
              <a:rPr lang="ru-RU" sz="20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 этапе завершения освоения ФОП ДО);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</a:t>
            </a:r>
            <a:r>
              <a:rPr kumimoji="0" lang="ru-RU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содержательном разделе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+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федеральная рабочая программа воспитания, которая раскрывает задачи и направления воспитательной работы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  <a:b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</a:t>
            </a:r>
            <a:r>
              <a:rPr lang="ru-RU" sz="2800" b="1" i="0" u="sng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организационном разделе</a:t>
            </a:r>
            <a:r>
              <a:rPr lang="ru-RU" sz="2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4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примерные перечни худ. литературы, муз. </a:t>
            </a:r>
            <a:r>
              <a:rPr lang="ru-RU" sz="2400" b="0" i="0" u="none" strike="noStrike" baseline="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произв-ний</a:t>
            </a:r>
            <a:r>
              <a:rPr lang="ru-RU" sz="24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произведений изобразительного искусства для использования в образовательной работе в разных возрастных группах, примерный перечень рекомендуемых анимационных произведений, федеральный календарный план воспитательной работы</a:t>
            </a:r>
            <a:r>
              <a:rPr lang="ru-RU" sz="1800" b="0" i="0" u="none" strike="noStrike" baseline="0" dirty="0">
                <a:solidFill>
                  <a:srgbClr val="FF0000"/>
                </a:solidFill>
                <a:latin typeface="Tahoma" panose="020B0604030504040204" pitchFamily="34" charset="0"/>
              </a:rPr>
              <a:t>.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4955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9E8D311-EEC3-4665-80A9-03210E57C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5474" y="145473"/>
            <a:ext cx="11845635" cy="654627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      ЦЕЛЕВОЙ РАЗДЕЛ: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Цель ФОП</a:t>
            </a:r>
            <a:r>
              <a:rPr kumimoji="0" lang="ru-RU" sz="2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разностороннее развитие в период дошкольного детства с учетом возрастных и индивидуальных особенностей на основе духовно-нравственных ценностей российского народа </a:t>
            </a:r>
            <a:r>
              <a:rPr kumimoji="0" lang="ru-RU" sz="18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(жизнь, достоинство, права и свободы человека, патриотизм, гражданственность, служение Отечеству, и ответственность за его судьбу, высокие нравственные идеалы, крепкая семья, созидательный труд, приоритет духовного над материальным, гуманизм, милосердие, справедливость, коллективизм, взаимопомощь и взаимоуважение, историческая память и преемственность поколений, единство народов России),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исторических и национально-культурных традиций. 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 ФОП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(НОВОЕ): 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обеспечение единых для РФ содержания и планируемых результатов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освоения образовательной программы ДО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 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приобщение детей к базовым ценностям российского народа…, создание условий для формирования ценностного отношения к окружающему миру, становления опыта действий и поступков на основе осмысления ценностей; 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• достижение детьми на этапе завершения ДО уровня развития, необходимого и достаточного для успешного освоения ими образовательных программ начального общего образования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!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58797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" y="278297"/>
            <a:ext cx="11823589" cy="634779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ЦЕЛЕВОЙ РАЗДЕЛ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*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Неправомерность требования от детей дошкольного возраста конкретных образовательных достижений, понимание планируемых результатов реализации ФОП как характеристик возможных достижений ребенка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на разных возрастных этапах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 к моменту завершения ДО;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</a:t>
            </a: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</a:t>
            </a:r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Обозначенные в ФОП возможные достижения детей «к году», «к трем годам» и т.д. имеют условный характер, что предполагает широкий возрастной диапазон для достижения ребенком планируемых результатов;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*Планируемые результаты в младенческом, раннем, дошкольном возрасте (к 4-м, к 5-ти, к 6-ти годам) и к моменту завершения освоения ФОП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представлены, дополнены и конкретизированы,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 учетом цели и задач ДО;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* Педагогическая диагностика достижения планируемых результатов ФОП ДО направлена на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изучение деятельностных умений ребенка, его интересов, предпочтений, склонностей, личностных особенностей, способов взаимодействия со взрослыми и сверстниками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3858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E0C5650-C424-4BC0-A003-1D51F51FD0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" y="278297"/>
            <a:ext cx="11823589" cy="634779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ЦЕЛЕВОЙ РАЗДЕЛ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*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Цели педагогической диагностики, а также особенности ее проведения (основные формы, методы) определяются ФГОС ДО (п.3.2.3 и п. 4.6).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*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Периодичность проведения диагностики, способ и форма фиксации результатов определяется ДОО. 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В ФОП уточнена оптимальная периодичность – дважды в год (стартовая, с учетом адаптационно периода, и заключительная на этапе освоения содержания программы возрастной группой). 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Присутствуют уточнения об основном методе (наблюдении), других </a:t>
            </a:r>
            <a:r>
              <a:rPr kumimoji="0" lang="ru-RU" sz="2800" b="0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малоформализованных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методах и методиках педагогической диагностики, а также об индикаторах оценки наблюдаемых фактов.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*Проведение психологической диагностики определяется положениями ФГОС ДО (п.3.2.3)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1562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" y="278297"/>
            <a:ext cx="11823589" cy="634779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СОДЕРЖАТЕЛЬНЫЙ РАЗДЕЛ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Представлены задачи и содержание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образовательной деятельности с детьми всех возрастных групп по всем образовательным областям.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Содержание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образовательной деятельности в каждой образовательной области 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дополнено и расширено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с учетом цели, задач, планируемых результатов.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Содержание образовательных областей дополнено задачами воспитания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, отражающими направленность на приобщение детей к ценностям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«Родина», «Природа», «Семья», «Человек»,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«Жизнь», «Милосердие», «Добро»,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«Дружба», «Сотрудничество», «Труд»,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знание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», 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«Культура», «Красота», «Здоровье».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</a:t>
            </a:r>
            <a:r>
              <a:rPr kumimoji="0" lang="ru-RU" sz="2800" b="1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Вариативность форм, способов, методов и средств реализации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ФОП ДО. Выбор зависит не только от возрастных и индивидуальных особенностей детей, учета их особых образовательных потребностей, но и от личных интересов, мотивов, ожиданий, желаний детей. Важно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признание приоритетности субъектной позиции ребенка в образовательном процессе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567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675A6A0-17F4-4BCD-B401-EFCC829ECE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" y="278297"/>
            <a:ext cx="11823589" cy="625661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СОДЕРЖАТЕЛЬНЫЙ РАЗДЕЛ</a:t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*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Могут использоваться различные образовательные технологии,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дистанционные образовательные технологии, дистанционное обучение, за исключением тех, которые могут нанести вред здоровью детей.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9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* Педагог самостоятельно определяет формы, способы, методы реализации ФОП ДО, в соответствии с задачами воспитания и обучения, возрастными и индивидуальными особенностями детей, спецификой их образовательных потребностей и интересов. При выборе форм реализации образовательного содержания, необходимо ориентироваться на виды детской деятельности, определенные во ФГОС ДО для каждого возрастного этапа (младенческий, ранний, дошкольный возраст).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*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Уточнены методы реализации задач воспитания, методы реализации задач обучения дошкольников.</a:t>
            </a:r>
            <a: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4347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5415229-E554-46F7-9258-8C59FA3C3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" y="134112"/>
            <a:ext cx="11823589" cy="659587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СОДЕРЖАТЕЛЬНЫЙ РАЗДЕЛ</a:t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Представлены варианты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совместной деятельности детей с педагогом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другими детьми, уточнены возможные варианты позиции педагога на основе его функции: обучает чему-то новому, равноправный партнер, направляет совместную деятельность детской группы, организует деятельность детей друг с другом, наблюдает самостоятельную деятельность детей.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*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Уточнено особое место и роль игры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деятельности и в развитии детей.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* Уточнены возможные формы организации образовательной деятельности по Программе в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первой половине дня, на прогулке, во второй половине дня.</a:t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*Развернуто представлена информация о занятии как организационной форме, не означающей обязательную регламентированность процесса, и предполагающей выбор педагогом содержания и педагогически обоснованных методов образовательной деятельности.</a:t>
            </a:r>
            <a:endParaRPr lang="ru-RU" sz="24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9884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F6AAAEB-196A-44A3-A75C-2C1CE34DA6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" y="377952"/>
            <a:ext cx="11204448" cy="6071616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СОДЕРЖАТЕЛЬНЫЙ РАЗДЕЛ</a:t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10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*Выделены способы, направления и условия поддержки детской инициативы на разных возрастных этапах. </a:t>
            </a:r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* Представлено направление взаимодействия педагогического коллектива с семьями воспитанников: цель, задачи, принципы, направления, возможные формы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(расширено).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5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* Представлено направление коррекционно-развивающей работы с детьми и/или инклюзивного образования: задачи, содержание, формы организации и др.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(расширено).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*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Отдельным блоком (п. 29) включена Федеральная программа воспитания.</a:t>
            </a:r>
            <a:endParaRPr lang="ru-RU" sz="28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2764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2880" y="134112"/>
            <a:ext cx="11823589" cy="659587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ОРГАНИЗАЦИОННЫЙ  РАЗДЕЛ</a:t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</a:t>
            </a: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</a:t>
            </a:r>
            <a:r>
              <a:rPr kumimoji="0" lang="ru-RU" sz="1400" b="1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условия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дополнены </a:t>
            </a:r>
            <a:r>
              <a:rPr lang="ru-RU" sz="2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например, уточнено, что образовательные задачи могут решаться как с помощью новых форм организации процесса образования (проектная деятельность, образовательная ситуация, обогащенные игры детей в центрах детской активности, проблемно-обучающие ситуации в рамках интеграции образовательных областей)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 и традиционных (фронтальные, групповые, индивидуальные занятия).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* В блоке, посвященном РППС,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уточнено, что ФОП ДО не выдвигает жестких требований к организации РППС,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оставляет за ДОУ право самостоятельно проектировать предметно-пространственную среду в соответствии с ФГОС ДО и с учетом целей и принципов Программы, а также ряда требований.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*Блок, посвященный материально-техническому обеспечению Программы, обеспеченности методическими материалами и средствами обучения и воспитания,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наполнен обобщенными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требованиями  </a:t>
            </a: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(«Рекомендации 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образования» (письмо </a:t>
            </a:r>
            <a:r>
              <a:rPr lang="ru-RU" sz="18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1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России ТВ-413-03 от 13.02.2023)</a:t>
            </a:r>
            <a:endParaRPr lang="ru-R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92191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DA639B98-275C-4773-8266-618E38579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568" y="231648"/>
            <a:ext cx="11631168" cy="644956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ОРГАНИЗАЦИОННЫЙ  РАЗДЕЛ</a:t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1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10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	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 развернутый примерный перечень                                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художественной  литературы  </a:t>
            </a:r>
            <a:r>
              <a:rPr lang="ru-RU" sz="2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каждой возрастной группы детей от 1 года до 7 лет)</a:t>
            </a: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*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музыкальных произведений,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игр, упражнений и т.п. </a:t>
            </a:r>
            <a:r>
              <a:rPr lang="ru-RU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всех возрастных групп от 2 мес. до 7 лет),                                 *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произведений изобразительного искусства </a:t>
            </a:r>
            <a:r>
              <a:rPr lang="ru-RU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каждой возрастной группы от 2 до 7 лет)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анимационных произведений, которые рекомендуются для семейного просмотра и могут быть использованы в образовательном процессе ДОУ </a:t>
            </a:r>
            <a:r>
              <a:rPr lang="ru-RU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(преимущественно отечественные мультипликационные фильмы и сериалы для детей 5-6 и 6-7 лет) ,</a:t>
            </a:r>
            <a:br>
              <a:rPr lang="ru-RU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Примерный режим и распорядок дня опирается на действующие СанПиН, даны как четкие требования, обязательные для соблюдения, так и рамочные ориентиры для изменения режима и распорядка дня.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68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rgbClr val="92D050"/>
            </a:gs>
            <a:gs pos="95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390DD99-1362-4E5C-B264-23DB0FB898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026" y="106017"/>
            <a:ext cx="11913704" cy="661283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</a:t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0" u="sng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Нормативная база перехода на ФОП ДО на федеральном уровне</a:t>
            </a: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240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программы 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разрабатываются и утверждаются организацией, осуществляющей ОД, </a:t>
            </a:r>
            <a:r>
              <a:rPr lang="ru-RU" sz="2400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ФГОС </a:t>
            </a:r>
            <a:r>
              <a:rPr lang="ru-RU" sz="2400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2400" b="0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соответствующей федеральной образовательной программой дошкольного образования</a:t>
            </a:r>
            <a:r>
              <a:rPr lang="ru-RU" sz="2400" b="0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br>
              <a:rPr lang="ru-RU" sz="2400" b="0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и планируемые результаты </a:t>
            </a:r>
            <a:r>
              <a:rPr lang="ru-RU" sz="24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разработанных ОО образовательных программ должны быть </a:t>
            </a:r>
            <a:r>
              <a:rPr lang="ru-RU" sz="24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ниже</a:t>
            </a:r>
            <a:r>
              <a:rPr lang="ru-RU" sz="24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соответствующих </a:t>
            </a:r>
            <a:r>
              <a:rPr lang="ru-RU" sz="24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и планируемых результатов федеральной программы дошкольного образования»;</a:t>
            </a:r>
            <a:r>
              <a:rPr lang="ru-RU" sz="24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«Федеральная основная общеобразовательная программа - </a:t>
            </a:r>
            <a:r>
              <a:rPr lang="ru-RU" sz="24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учебно-методическая документация</a:t>
            </a:r>
            <a:r>
              <a:rPr lang="ru-RU" sz="24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(федеральный учебный план, федеральный календарный учебный график, федеральные рабочие программы учебных предметов, федеральная рабочая программа воспитания, федеральный календарный план воспитательной работы), </a:t>
            </a:r>
            <a:r>
              <a:rPr lang="ru-RU" sz="24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определяющая единые для Российской Федерации базовые объем и содержание образования определенного уровня</a:t>
            </a:r>
            <a:r>
              <a:rPr lang="ru-RU" sz="24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и(или) определенной направленности, </a:t>
            </a:r>
            <a:r>
              <a:rPr lang="ru-RU" sz="24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освоения образовательной программы»; </a:t>
            </a:r>
            <a:r>
              <a:rPr lang="ru-RU" sz="7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7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  ООП подлежат приведению в соответствие с федеральными основными общеобразовательными программами         </a:t>
            </a:r>
            <a:r>
              <a:rPr lang="ru-RU" sz="24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позднее 1 сентября 2023 года»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870B3486-F3E6-484E-819F-9DB34C6055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567504"/>
              </p:ext>
            </p:extLst>
          </p:nvPr>
        </p:nvGraphicFramePr>
        <p:xfrm>
          <a:off x="159026" y="477078"/>
          <a:ext cx="11913704" cy="1113183"/>
        </p:xfrm>
        <a:graphic>
          <a:graphicData uri="http://schemas.openxmlformats.org/drawingml/2006/table">
            <a:tbl>
              <a:tblPr/>
              <a:tblGrid>
                <a:gridCol w="11913704">
                  <a:extLst>
                    <a:ext uri="{9D8B030D-6E8A-4147-A177-3AD203B41FA5}">
                      <a16:colId xmlns:a16="http://schemas.microsoft.com/office/drawing/2014/main" xmlns="" val="3909534419"/>
                    </a:ext>
                  </a:extLst>
                </a:gridCol>
              </a:tblGrid>
              <a:tr h="1113183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 </a:t>
                      </a:r>
                      <a:r>
                        <a:rPr lang="ru-RU" sz="2400" b="1" i="1" u="none" strike="noStrike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ФЕДЕРАЛЬНЫЙ ЗАКОН №371-ФЗ ОТ 24 СЕНТЯБРЯ 2022 Г. </a:t>
                      </a:r>
                      <a:r>
                        <a:rPr lang="ru-RU" sz="2400" b="1" i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  </a:t>
                      </a:r>
                      <a:r>
                        <a:rPr lang="ru-RU" sz="2000" b="1" i="1" u="none" strike="noStrike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«О ВНЕСЕНИИ ИЗМЕНЕНИЙ В ФЕДЕРАЛЬНЫЙ ЗАКОН                                                                                          «ОБ ОБРАЗОВАНИИ В РОССИЙСКОЙ ФЕДЕРАЦИИ»  </a:t>
                      </a:r>
                      <a:endParaRPr lang="ru-RU" i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155008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92979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93DD26A-C06A-4D5A-BB3A-7B177E618E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0"/>
            <a:ext cx="12191486" cy="685828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0" y="1194816"/>
            <a:ext cx="9448800" cy="566318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ОРГАНИЗАЦИОННЫЙ  РАЗДЕЛ</a:t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10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*В блоке «Федеральный календарный план воспитательной работы»  дан перечень основных государственных и народных праздников, памятных дат, и уточнено, что: 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• план является единым для ДОУ;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• ДОУ вправе наряду с указанными в плане, проводить иные мероприятия, согласно ключевым направлениям воспитания и дополнительного образования детей;</a:t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• все мероприятия плана должны проводиться с учетом особенностей Программы, а также возрастных, физиологических, психоэмоциональных особенностей детей.</a:t>
            </a:r>
            <a:endParaRPr lang="ru-R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588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AAE95EE-0014-4677-B895-C537CC65F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032" y="231649"/>
            <a:ext cx="11728704" cy="642518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Порядок действий ДОО в переходный период:                            </a:t>
            </a: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основные этапы, управленческие решения и                    </a:t>
            </a: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                             методические шаги</a:t>
            </a:r>
            <a:b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05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1. Создание в ДОУ рабочей группы, утверждение соответствующих локальных актов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2. Разработка «дорожной карты» по приведению ООП в соответствие с ФОП ДО</a:t>
            </a: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3. Изучение ФОП ДО и экспертиза действующей ООП ДО на предмет соответствия ФОП ДО.</a:t>
            </a:r>
            <a:b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4. Приведение ООП ДО в соответствие с ФОП ДО.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5. Утверждение ООП на основе ФОП ДО в ДОУ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до 31.08.2023г</a:t>
            </a:r>
            <a:r>
              <a:rPr kumimoji="0" lang="ru-RU" sz="2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.</a:t>
            </a:r>
            <a:r>
              <a:rPr kumimoji="0" lang="ru-RU" sz="2800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1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10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</a:t>
            </a:r>
            <a:endParaRPr lang="ru-R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06116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5AAE95EE-0014-4677-B895-C537CC65F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89"/>
            <a:ext cx="12192000" cy="6858578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45536" y="2804160"/>
            <a:ext cx="8083296" cy="3560064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/>
            <a:r>
              <a:rPr kumimoji="0" lang="ru-RU" sz="4000" b="1" i="0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СПАСИБО ЗА ВНИМАНИЕ!</a:t>
            </a: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kumimoji="0" lang="ru-RU" sz="2800" b="1" i="0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kumimoji="0" lang="ru-RU" sz="14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</a:t>
            </a:r>
            <a:r>
              <a:rPr kumimoji="0" lang="ru-RU" sz="1000" b="1" i="0" u="sng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 </a:t>
            </a:r>
            <a:endParaRPr lang="ru-R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0512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rgbClr val="92D050"/>
            </a:gs>
            <a:gs pos="95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0A75BEF-0C92-46A8-86E7-71840AD672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" y="0"/>
            <a:ext cx="12190974" cy="6858000"/>
          </a:xfrm>
          <a:prstGeom prst="rect">
            <a:avLst/>
          </a:prstGeom>
        </p:spPr>
      </p:pic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FC05B209-72A3-40F0-A99F-88D5A21FCAB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2AB6FE73-721C-45E0-866E-55A2BA2952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174" y="601734"/>
            <a:ext cx="11121312" cy="6256265"/>
          </a:xfrm>
          <a:prstGeom prst="rect">
            <a:avLst/>
          </a:prstGeom>
        </p:spPr>
      </p:pic>
      <p:graphicFrame>
        <p:nvGraphicFramePr>
          <p:cNvPr id="5" name="Таблица 5">
            <a:extLst>
              <a:ext uri="{FF2B5EF4-FFF2-40B4-BE49-F238E27FC236}">
                <a16:creationId xmlns:a16="http://schemas.microsoft.com/office/drawing/2014/main" xmlns="" id="{8EEC720F-5F51-4529-98A0-1188984D3A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419131"/>
              </p:ext>
            </p:extLst>
          </p:nvPr>
        </p:nvGraphicFramePr>
        <p:xfrm>
          <a:off x="0" y="-503581"/>
          <a:ext cx="12192000" cy="7315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42991">
                  <a:extLst>
                    <a:ext uri="{9D8B030D-6E8A-4147-A177-3AD203B41FA5}">
                      <a16:colId xmlns:a16="http://schemas.microsoft.com/office/drawing/2014/main" xmlns="" val="1627277055"/>
                    </a:ext>
                  </a:extLst>
                </a:gridCol>
                <a:gridCol w="6149009">
                  <a:extLst>
                    <a:ext uri="{9D8B030D-6E8A-4147-A177-3AD203B41FA5}">
                      <a16:colId xmlns:a16="http://schemas.microsoft.com/office/drawing/2014/main" xmlns="" val="44034544"/>
                    </a:ext>
                  </a:extLst>
                </a:gridCol>
              </a:tblGrid>
              <a:tr h="1317855">
                <a:tc gridSpan="2">
                  <a:txBody>
                    <a:bodyPr/>
                    <a:lstStyle/>
                    <a:p>
                      <a:r>
                        <a:rPr lang="ru-RU" sz="28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0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ru-RU" sz="2400" b="1" i="1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ПРИКАЗ МИНИСТЕРСТВА ПРОСВЕЩЕНИЯ РОССИЙСКОЙ ФЕДЕРАЦИИ </a:t>
                      </a:r>
                      <a:r>
                        <a:rPr lang="ru-RU" sz="20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 08.11.2022 № 955  «</a:t>
                      </a:r>
                      <a:r>
                        <a:rPr lang="ru-RU" sz="18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 ВНЕСЕНИИ ИЗМЕНЕНИЙ В НЕКОТОРЫЕ ПРИКАЗЫ МИНИСТЕРСТВА ОБРАЗОВАНИЯ И НАУКИ РОССИЙСКОЙ ФЕДЕРАЦИИ И МИНИСТЕРСТВА ПРОСВЕЩЕНИЯ РОССИЙСКОЙ ФЕДЕРАЦИИ, КАСАЮЩИЕСЯ ФГОС ОБЩЕГО ОБРАЗОВАНИЯ И ОБРАЗОВАНИЯ ОБУЧАЮЩИХСЯ С ОВЗ и УО</a:t>
                      </a:r>
                      <a:endParaRPr lang="ru-RU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CCFF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47709004"/>
                  </a:ext>
                </a:extLst>
              </a:tr>
              <a:tr h="39842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77612722"/>
                  </a:ext>
                </a:extLst>
              </a:tr>
              <a:tr h="119526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 1.7    ФГОС ДО является основой </a:t>
                      </a: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разработки вариативных примерных образовательных программ </a:t>
                      </a: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</a:t>
                      </a:r>
                      <a:endParaRPr lang="ru-RU" sz="1800" b="0" i="0" u="none" strike="noStrike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ФГОС ДО является основой </a:t>
                      </a: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для разработки федеральной образовательной программы дошкольного образования</a:t>
                      </a:r>
                      <a:r>
                        <a:rPr lang="ru-RU" sz="1800" b="0" i="0" u="none" strike="noStrike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83574859"/>
                  </a:ext>
                </a:extLst>
              </a:tr>
              <a:tr h="15630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 2.5	Программа разрабатывается и утверждается Организацией самостоятельно в соответствии с настоящим Стандартом </a:t>
                      </a: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с учетом Примерных программ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Программа разрабатывается и утверждается Организацией самостоятельно в соответствии с настоящим Стандартом </a:t>
                      </a: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 ФОП ДО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87121643"/>
                  </a:ext>
                </a:extLst>
              </a:tr>
              <a:tr h="278761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 2.6 Содержание Программы должно обеспечивать </a:t>
                      </a: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развитие личности, мотивации и способностей детей </a:t>
                      </a: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различных видах деятельности и охватывать следующие структурные единицы, представляющие определенные направления развития и образования детей (далее-ОО)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Содержание ООП ДО должно обеспечивать </a:t>
                      </a:r>
                      <a:r>
                        <a:rPr lang="ru-RU" sz="2400" b="0" i="0" u="none" strike="noStrike" kern="1200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физическое и психическое развитие ребенка </a:t>
                      </a:r>
                      <a:r>
                        <a:rPr lang="ru-RU" sz="2400" b="0" i="0" u="none" strike="noStrike" kern="1200" baseline="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 различных видах деятельности и охватывать следующие структурные единицы, представляющие определенные направления обучения и воспитания (далее –образовательные области)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28144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5451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0000">
              <a:srgbClr val="92D050"/>
            </a:gs>
            <a:gs pos="95000">
              <a:schemeClr val="bg2">
                <a:shade val="100000"/>
                <a:hueMod val="100000"/>
                <a:satMod val="110000"/>
                <a:lumMod val="130000"/>
              </a:schemeClr>
            </a:gs>
            <a:gs pos="100000">
              <a:schemeClr val="bg2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19878" y="0"/>
            <a:ext cx="12192000" cy="556591"/>
          </a:xfrm>
          <a:solidFill>
            <a:srgbClr val="CCFF66"/>
          </a:solidFill>
        </p:spPr>
        <p:txBody>
          <a:bodyPr/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sz="2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Ключевые  изменения во ФГОС ДО</a:t>
            </a:r>
            <a:endParaRPr lang="ru-RU" sz="1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390EECC7-6CA7-4A9A-8B52-911D6E0F9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3888765"/>
              </p:ext>
            </p:extLst>
          </p:nvPr>
        </p:nvGraphicFramePr>
        <p:xfrm>
          <a:off x="59635" y="556591"/>
          <a:ext cx="12072730" cy="6309360"/>
        </p:xfrm>
        <a:graphic>
          <a:graphicData uri="http://schemas.openxmlformats.org/drawingml/2006/table">
            <a:tbl>
              <a:tblPr/>
              <a:tblGrid>
                <a:gridCol w="12072730">
                  <a:extLst>
                    <a:ext uri="{9D8B030D-6E8A-4147-A177-3AD203B41FA5}">
                      <a16:colId xmlns:a16="http://schemas.microsoft.com/office/drawing/2014/main" xmlns="" val="2929187652"/>
                    </a:ext>
                  </a:extLst>
                </a:gridCol>
              </a:tblGrid>
              <a:tr h="5817704">
                <a:tc>
                  <a:txBody>
                    <a:bodyPr/>
                    <a:lstStyle/>
                    <a:p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П.2.6: перечень ОО не изменился, однако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расширено и конкретизировано их содержание;</a:t>
                      </a:r>
                    </a:p>
                    <a:p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П.2.7: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частично изменен перечень детских видов деятельности; </a:t>
                      </a:r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П.2.10: уточнено, что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и планируемые результаты ООП должны быть не ниже содержания и планируемых результатов ФОП ДО;</a:t>
                      </a:r>
                    </a:p>
                    <a:p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П.2.11: уточнено, что содержательный раздел Программы должен включать описание ОД в соответствии с направлениями развития ребенка, представленными в пяти ОО,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Федеральной образовательной программой </a:t>
                      </a:r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с учетом используемых методических пособий, обеспечивающих реализацию данного содержания;</a:t>
                      </a:r>
                    </a:p>
                    <a:p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П.2.12: указано, что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обязательная часть программы должна соответствовать ФОП ДО</a:t>
                      </a:r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и </a:t>
                      </a:r>
                      <a:r>
                        <a:rPr lang="ru-RU" sz="2400" b="0" i="1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может оформляться в виде ссылки на ФОП;</a:t>
                      </a:r>
                    </a:p>
                    <a:p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П.2.13: указано, что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краткой презентации ООП ДО</a:t>
                      </a:r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помимо прочего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должна быть представлена ссылка на ФОП ДО</a:t>
                      </a:r>
                    </a:p>
                    <a:p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П.3.2.9: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максимально допустимый объем образовательной нагрузки </a:t>
                      </a:r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приведен в соответствие с действующими СанПиН;</a:t>
                      </a:r>
                    </a:p>
                    <a:p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П.4.6: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включены целевые ориентиры образования в младенческом возрасте</a:t>
                      </a:r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а также </a:t>
                      </a:r>
                      <a:r>
                        <a:rPr lang="ru-RU" sz="2400" b="0" i="0" u="none" strike="noStrike" baseline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расширены целевые ориентиры </a:t>
                      </a:r>
                      <a:r>
                        <a:rPr lang="ru-RU" sz="2400" b="0" i="0" u="none" strike="noStrike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р/возрасте и на этапе завершения дошкольного образования.</a:t>
                      </a:r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7752213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1281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B8F78E1-8F23-40B4-98B2-55F6B9CBC1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" y="-290"/>
            <a:ext cx="12191486" cy="685828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34887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sz="2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 ДО соответствует  ФГОС ДО</a:t>
            </a:r>
            <a:endParaRPr lang="ru-RU" sz="1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280E225C-AA4C-4EB7-8E15-A9CDAD460E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214658"/>
              </p:ext>
            </p:extLst>
          </p:nvPr>
        </p:nvGraphicFramePr>
        <p:xfrm>
          <a:off x="53009" y="887896"/>
          <a:ext cx="12019721" cy="5883965"/>
        </p:xfrm>
        <a:graphic>
          <a:graphicData uri="http://schemas.openxmlformats.org/drawingml/2006/table">
            <a:tbl>
              <a:tblPr/>
              <a:tblGrid>
                <a:gridCol w="12019721">
                  <a:extLst>
                    <a:ext uri="{9D8B030D-6E8A-4147-A177-3AD203B41FA5}">
                      <a16:colId xmlns:a16="http://schemas.microsoft.com/office/drawing/2014/main" xmlns="" val="1800555948"/>
                    </a:ext>
                  </a:extLst>
                </a:gridCol>
              </a:tblGrid>
              <a:tr h="588396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10458798"/>
                  </a:ext>
                </a:extLst>
              </a:tr>
            </a:tbl>
          </a:graphicData>
        </a:graphic>
      </p:graphicFrame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xmlns="" id="{B6C96DB0-553C-4796-A9CB-1E8EDCA574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7950034"/>
              </p:ext>
            </p:extLst>
          </p:nvPr>
        </p:nvGraphicFramePr>
        <p:xfrm>
          <a:off x="265044" y="887896"/>
          <a:ext cx="11569148" cy="1005840"/>
        </p:xfrm>
        <a:graphic>
          <a:graphicData uri="http://schemas.openxmlformats.org/drawingml/2006/table">
            <a:tbl>
              <a:tblPr/>
              <a:tblGrid>
                <a:gridCol w="11569148">
                  <a:extLst>
                    <a:ext uri="{9D8B030D-6E8A-4147-A177-3AD203B41FA5}">
                      <a16:colId xmlns:a16="http://schemas.microsoft.com/office/drawing/2014/main" xmlns="" val="3070569709"/>
                    </a:ext>
                  </a:extLst>
                </a:gridCol>
              </a:tblGrid>
              <a:tr h="556591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ПРИКАЗ МИНИСТЕРСТВА ПРОСВЕЩЕНИЯ РОССИЙСКОЙ ФЕДЕРАЦИИ ОТ 25.11.2022 </a:t>
                      </a:r>
                    </a:p>
                    <a:p>
                      <a:pPr algn="ctr"/>
                      <a:r>
                        <a:rPr lang="ru-RU" sz="20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№ 1028  «ОБ УТВЕРЖДЕНИИ ФЕДЕРАЛЬНОЙ ОБРАЗОВАТЕЛЬНОЙ ПРОГРАММЫ ДОШКОЛЬНОГО ОБРАЗОВАНИЯ»   </a:t>
                      </a:r>
                      <a:r>
                        <a:rPr lang="ru-RU" sz="2000" b="1" i="1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(ЗАРЕГИСТРИРОВАН 28.12.2022 № 71847):</a:t>
                      </a:r>
                      <a:endParaRPr lang="ru-RU" sz="2000" b="1" i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CC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82031159"/>
                  </a:ext>
                </a:extLst>
              </a:tr>
            </a:tbl>
          </a:graphicData>
        </a:graphic>
      </p:graphicFrame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771CB411-7EF4-460C-98CF-997BE82BD4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2155095"/>
              </p:ext>
            </p:extLst>
          </p:nvPr>
        </p:nvGraphicFramePr>
        <p:xfrm>
          <a:off x="119269" y="1987826"/>
          <a:ext cx="11966713" cy="4810539"/>
        </p:xfrm>
        <a:graphic>
          <a:graphicData uri="http://schemas.openxmlformats.org/drawingml/2006/table">
            <a:tbl>
              <a:tblPr/>
              <a:tblGrid>
                <a:gridCol w="11966713">
                  <a:extLst>
                    <a:ext uri="{9D8B030D-6E8A-4147-A177-3AD203B41FA5}">
                      <a16:colId xmlns:a16="http://schemas.microsoft.com/office/drawing/2014/main" xmlns="" val="3107805531"/>
                    </a:ext>
                  </a:extLst>
                </a:gridCol>
              </a:tblGrid>
              <a:tr h="4810539">
                <a:tc>
                  <a:txBody>
                    <a:bodyPr/>
                    <a:lstStyle/>
                    <a:p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</a:t>
                      </a:r>
                      <a:r>
                        <a:rPr lang="ru-RU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ФОП позволяет реализовать несколько  функций дошкольного уровня образования:</a:t>
                      </a:r>
                    </a:p>
                    <a:p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Обучение и воспитание ребенка дошкольного возраста как Гражданина Российской Федерации</a:t>
                      </a:r>
                      <a:r>
                        <a:rPr lang="ru-RU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формирование основ его гражданской и культурной идентичности на соответствующем его возрасту содержании доступными средствами.</a:t>
                      </a:r>
                    </a:p>
                    <a:p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2.Создание единого ядра содержания </a:t>
                      </a:r>
                      <a:r>
                        <a:rPr lang="ru-RU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дошкольного образования, ориентированного на приобщение детей к традиционным нравственным и социокультурным ценностям российского народа, воспитание подрастающего поколения как знающего и уважающего историю и культуру своей семьи, большой и малой Родины.</a:t>
                      </a:r>
                    </a:p>
                    <a:p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Создание единого федерального образовательного пространства </a:t>
                      </a:r>
                      <a:r>
                        <a:rPr lang="ru-RU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воспитания и обучения детей от рождения до поступления в начальную школу, обеспечивающего ребенку  и его родителям</a:t>
                      </a:r>
                      <a:r>
                        <a:rPr lang="en-US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(законным представителям) </a:t>
                      </a:r>
                      <a:r>
                        <a:rPr lang="ru-RU" sz="2400" b="1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равные, качественные условия ДО</a:t>
                      </a:r>
                      <a:r>
                        <a:rPr lang="ru-RU" sz="2400" b="0" i="0" u="none" strike="noStrike" kern="1200" baseline="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вне зависимости от места проживания»</a:t>
                      </a:r>
                      <a:endParaRPr lang="ru-RU" sz="3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231483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56301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031B45DF-CE9A-42C3-A07D-52D289B6A8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90"/>
            <a:ext cx="12191486" cy="685828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7323" y="1895060"/>
            <a:ext cx="11489634" cy="478403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lnSpc>
                <a:spcPct val="100000"/>
              </a:lnSpc>
              <a:spcAft>
                <a:spcPts val="600"/>
              </a:spcAft>
            </a:pP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«Федеральная программа определяет</a:t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единые для Российской Федерации </a:t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объем и содержание ДО,</a:t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осваиваемые обучающимися в организациях</a:t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осуществляющих ОД и планируемые результаты освоения образовательной программы»</a:t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планируемые образовательные результаты, заявленные в</a:t>
            </a:r>
            <a:b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ФОП ДО, ОБЯЗАТЕЛЬНЫ для достижения в каждой ДОО</a:t>
            </a:r>
            <a:r>
              <a:rPr lang="ru-RU" sz="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5473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2761044-F02B-4E94-9CE8-6D7FC6B824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9514" y="0"/>
            <a:ext cx="12271513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21496" y="516835"/>
            <a:ext cx="8825946" cy="604299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>
              <a:lnSpc>
                <a:spcPct val="100000"/>
              </a:lnSpc>
            </a:pP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</a:t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 </a:t>
            </a:r>
            <a:r>
              <a:rPr lang="ru-RU" sz="32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структуры ФОП ДО </a:t>
            </a:r>
            <a:r>
              <a:rPr lang="ru-RU" sz="105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05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ФОП ДО : 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* целевой, </a:t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* содержательный, </a:t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* организационный разделы</a:t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0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8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целевом разделе: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записка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цель, задачи, принципы, подходы к формированию Программы;</a:t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1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реализации Программы;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Педагогическая диагностика достижения планируемых результатов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0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493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476F268-F033-4925-9438-17B1A852F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" y="-290"/>
            <a:ext cx="12032461" cy="685828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9026" y="278297"/>
            <a:ext cx="11940209" cy="634779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</a:t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              </a:t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05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             </a:t>
            </a:r>
            <a:r>
              <a:rPr lang="ru-RU" sz="32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структуры ФОП ДО </a:t>
            </a:r>
            <a:r>
              <a:rPr lang="ru-RU" sz="1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10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rgbClr val="000000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rgbClr val="000000"/>
                </a:solidFill>
                <a:latin typeface="Tahoma" panose="020B0604030504040204" pitchFamily="34" charset="0"/>
              </a:rPr>
              <a:t>                                                   </a:t>
            </a:r>
            <a:r>
              <a:rPr lang="ru-RU" sz="28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содержательном разделе</a:t>
            </a:r>
            <a:r>
              <a:rPr lang="ru-RU" sz="2400" b="0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500" b="0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 содержание образования (обучения и воспитания) по ОО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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социально-коммуникативное развитие</a:t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познавательное развитие</a:t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речевое развитие</a:t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художественно-эстетическое развитие</a:t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физическое развитие</a:t>
            </a:r>
            <a:r>
              <a:rPr lang="ru-RU" sz="2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Вариативные формы, способы, методы и средства реализации Программы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образовательной деятельности разных видов и культурных практик;</a:t>
            </a:r>
            <a:r>
              <a:rPr lang="ru-RU" sz="24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Способы и направления поддержки детской инициативы;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•Особенности взаимодействия пед. коллектива с семьями обучающихся;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•Направления и задачи коррекционно-развивающей работы. Содержание коррекционно-развивающей работы на уровне ДОУ;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•Федеральная рабочая программа воспитания;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722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21C80DE-CD99-4AD6-A72F-4486DA2DC8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" y="-290"/>
            <a:ext cx="12191487" cy="6858289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92360D-A184-4F9B-82D0-91314894E9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7679" y="400217"/>
            <a:ext cx="11216641" cy="634779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l"/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</a:t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              </a:t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chemeClr val="bg1"/>
                </a:solidFill>
                <a:latin typeface="Tahoma" panose="020B0604030504040204" pitchFamily="34" charset="0"/>
              </a:rPr>
              <a:t>                                 </a:t>
            </a:r>
            <a:r>
              <a:rPr lang="ru-RU" sz="32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структуры ФОП ДО </a:t>
            </a:r>
            <a:r>
              <a:rPr lang="ru-RU" sz="14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5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0" i="0" u="none" strike="noStrike" baseline="0" dirty="0">
                <a:solidFill>
                  <a:srgbClr val="000000"/>
                </a:solidFill>
                <a:latin typeface="Tahoma" panose="020B0604030504040204" pitchFamily="34" charset="0"/>
              </a:rPr>
              <a:t/>
            </a:r>
            <a:br>
              <a:rPr lang="ru-RU" sz="1800" b="0" i="0" u="none" strike="noStrike" baseline="0" dirty="0">
                <a:solidFill>
                  <a:srgbClr val="000000"/>
                </a:solidFill>
                <a:latin typeface="Tahoma" panose="020B0604030504040204" pitchFamily="34" charset="0"/>
              </a:rPr>
            </a:br>
            <a:r>
              <a:rPr lang="ru-RU" sz="1800" b="0" i="0" u="none" strike="noStrike" baseline="0" dirty="0">
                <a:solidFill>
                  <a:srgbClr val="000000"/>
                </a:solidFill>
                <a:latin typeface="Tahoma" panose="020B0604030504040204" pitchFamily="34" charset="0"/>
              </a:rPr>
              <a:t>                                        </a:t>
            </a:r>
            <a:r>
              <a:rPr lang="ru-RU" sz="2800" b="1" i="0" u="sng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организационном разделе</a:t>
            </a:r>
            <a:r>
              <a:rPr lang="ru-RU" sz="28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8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7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условия реализации Программы;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развивающей предметно-пространств. среды;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Материально-техническое обеспечение Программы, обеспеченность методическими материалами и средствами обучения и воспитания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0" u="none" strike="noStrike" baseline="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Примерный перечень литературных, музыкальных, художественных, анимационных произведений для реализации Программы;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•Кадровые условия реализации Программы;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•Примерный режим и распорядок дня в дошкольных группах;</a:t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1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•Федеральный календарный план воспитательной работы</a:t>
            </a:r>
            <a:r>
              <a:rPr lang="ru-RU" sz="280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1050" b="0" i="0" u="none" strike="noStrike" baseline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02533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Берлин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Берлин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ерли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527</TotalTime>
  <Words>549</Words>
  <Application>Microsoft Office PowerPoint</Application>
  <PresentationFormat>Произвольный</PresentationFormat>
  <Paragraphs>49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Берлин</vt:lpstr>
      <vt:lpstr>   ИЗУЧАЕМ ФЕДЕРАЛЬНУЮ ОБРАЗОВАТЕЛЬНУЮ ПРОГРАММУ   ДОШКОЛЬНОГО ОБРАЗОВАНИЯ   (консультация для педагогов ДОУ)    </vt:lpstr>
      <vt:lpstr>                                                                          Нормативная база перехода на ФОП ДО на федеральном уровне:        * «Образовательные программы ДО разрабатываются и утверждаются организацией, осуществляющей ОД, в соответствии с ФГОС ДО и соответствующей федеральной образовательной программой дошкольного образования.         Содержание и планируемые результаты разработанных ОО образовательных программ должны быть не ниже соответствующих содержания и планируемых результатов федеральной программы дошкольного образования»;   * «Федеральная основная общеобразовательная программа - учебно-методическая документация (федеральный учебный план, федеральный календарный учебный график, федеральные рабочие программы учебных предметов, федеральная рабочая программа воспитания, федеральный календарный план воспитательной работы), определяющая единые для Российской Федерации базовые объем и содержание образования определенного уровня и(или) определенной направленности, планируемые результаты освоения образовательной программы»;  *  ООП подлежат приведению в соответствие с федеральными основными общеобразовательными программами         не позднее 1 сентября 2023 года».</vt:lpstr>
      <vt:lpstr>Презентация PowerPoint</vt:lpstr>
      <vt:lpstr>Ключевые  изменения во ФГОС ДО</vt:lpstr>
      <vt:lpstr>ФОП ДО соответствует  ФГОС ДО</vt:lpstr>
      <vt:lpstr>«Федеральная программа определяет  единые для Российской Федерации  базовые объем и содержание ДО,  осваиваемые обучающимися в организациях осуществляющих ОД и планируемые результаты освоения образовательной программы»   Содержание и планируемые образовательные результаты, заявленные в ФОП ДО, ОБЯЗАТЕЛЬНЫ для достижения в каждой ДОО </vt:lpstr>
      <vt:lpstr>                                             Особенности структуры ФОП ДО    Структура ФОП ДО :               * целевой,               * содержательный,               * организационный разделы                                   В целевом разделе: •Пояснительная записка: цель, задачи, принципы, подходы к формированию Программы;      •Планируемые результаты реализации Программы;   •Педагогическая диагностика достижения планируемых результатов;  </vt:lpstr>
      <vt:lpstr>                                                                                              Особенности структуры ФОП ДО                                                        В содержательном разделе:  •Задачи и содержание образования (обучения и воспитания) по ОО:        социально-коммуникативное развитие         познавательное развитие         речевое развитие         художественно-эстетическое развитие         физическое развитие •Вариативные формы, способы, методы и средства реализации Программы; •Особенности образовательной деятельности разных видов и культурных практик; •Способы и направления поддержки детской инициативы; •Особенности взаимодействия пед. коллектива с семьями обучающихся; •Направления и задачи коррекционно-развивающей работы. Содержание коррекционно-развивающей работы на уровне ДОУ; •Федеральная рабочая программа воспитания;</vt:lpstr>
      <vt:lpstr>                                                                                             Особенности структуры ФОП ДО                                              В организационном разделе:   •Психолого-педагогические условия реализации Программы;   •Особенности организации развивающей предметно-пространств. среды;   •Материально-техническое обеспечение Программы, обеспеченность методическими материалами и средствами обучения и воспитания;   •Примерный перечень литературных, музыкальных, художественных, анимационных произведений для реализации Программы;   •Кадровые условия реализации Программы;   •Примерный режим и распорядок дня в дошкольных группах;   •Федеральный календарный план воспитательной работы;  </vt:lpstr>
      <vt:lpstr>                                                                                             Особенности содержания ФОП ДО       Общие положения:  * Опора Программы на принципы ДО, зафиксированные во ФГОС ДО;  * Обязательная часть (не менее 60%, должна соответствовать ФОП ДО) и часть, формируемая участниками образовательных отношений (не более 40%);   * ФОП включает в себя учебно-методическую документацию, в состав которой входят федеральная рабочая программа воспитания, примерный режим и распорядок дня дошкольных групп, федеральный календарный план воспитательной работы и  др.        В целевом разделе: +представлены планируемые результаты освоения ФОП в младенческом, раннем и дошкольном возрасте  (к 4-м,5-ти,6-ти годам, на этапе завершения освоения ФОП ДО);    В содержательном разделе: +федеральная рабочая программа воспитания, которая раскрывает задачи и направления воспитательной работы;    В организационном разделе: + примерные перечни худ. литературы, муз. произв-ний, произведений изобразительного искусства для использования в образовательной работе в разных возрастных группах, примерный перечень рекомендуемых анимационных произведений, федеральный календарный план воспитательной работы.</vt:lpstr>
      <vt:lpstr>                                                 ЦЕЛЕВОЙ РАЗДЕЛ:    Цель ФОП: разностороннее развитие в период дошкольного детства с учетом возрастных и индивидуальных особенностей на основе духовно-нравственных ценностей российского народа (жизнь, достоинство, права и свободы человека, патриотизм, гражданственность, служение Отечеству, и ответственность за его судьбу, высокие нравственные идеалы, крепкая семья, созидательный труд, приоритет духовного над материальным, гуманизм, милосердие, справедливость, коллективизм, взаимопомощь и взаимоуважение, историческая память и преемственность поколений, единство народов России), исторических и национально-культурных традиций.   Задачи ФОП (НОВОЕ):  • обеспечение единых для РФ содержания и планируемых результатов освоения образовательной программы ДО;  • приобщение детей к базовым ценностям российского народа…, создание условий для формирования ценностного отношения к окружающему миру, становления опыта действий и поступков на основе осмысления ценностей;  • достижение детьми на этапе завершения ДО уровня развития, необходимого и достаточного для успешного освоения ими образовательных программ начального общего образования !</vt:lpstr>
      <vt:lpstr>                                           ЦЕЛЕВОЙ РАЗДЕЛ:       * Неправомерность требования от детей дошкольного возраста конкретных образовательных достижений, понимание планируемых результатов реализации ФОП как характеристик возможных достижений ребенка на разных возрастных этапах и к моменту завершения ДО;                  * Обозначенные в ФОП возможные достижения детей «к году», «к трем годам» и т.д. имеют условный характер, что предполагает широкий возрастной диапазон для достижения ребенком планируемых результатов;      *Планируемые результаты в младенческом, раннем, дошкольном возрасте (к 4-м, к 5-ти, к 6-ти годам) и к моменту завершения освоения ФОП представлены, дополнены и конкретизированы, с учетом цели и задач ДО;        * Педагогическая диагностика достижения планируемых результатов ФОП ДО направлена на изучение деятельностных умений ребенка, его интересов, предпочтений, склонностей, личностных особенностей, способов взаимодействия со взрослыми и сверстниками;</vt:lpstr>
      <vt:lpstr>                                           ЦЕЛЕВОЙ РАЗДЕЛ:      *Цели педагогической диагностики, а также особенности ее проведения (основные формы, методы) определяются ФГОС ДО (п.3.2.3 и п. 4.6).      * Периодичность проведения диагностики, способ и форма фиксации результатов определяется ДОО.        В ФОП уточнена оптимальная периодичность – дважды в год (стартовая, с учетом адаптационно периода, и заключительная на этапе освоения содержания программы возрастной группой).  Присутствуют уточнения об основном методе (наблюдении), других малоформализованных методах и методиках педагогической диагностики, а также об индикаторах оценки наблюдаемых фактов.      *Проведение психологической диагностики определяется положениями ФГОС ДО (п.3.2.3)    </vt:lpstr>
      <vt:lpstr>                             СОДЕРЖАТЕЛЬНЫЙ РАЗДЕЛ:  *Представлены задачи и содержание образовательной деятельности с детьми всех возрастных групп по всем образовательным областям. * Содержание образовательной деятельности в каждой образовательной области дополнено и расширено, с учетом цели, задач, планируемых результатов. *Содержание образовательных областей дополнено задачами воспитания, отражающими направленность на приобщение детей к ценностям «Родина», «Природа», «Семья», «Человек», «Жизнь», «Милосердие», «Добро», «Дружба», «Сотрудничество», «Труд», «Познание», «Культура», «Красота», «Здоровье». *Вариативность форм, способов, методов и средств реализации ФОП ДО. Выбор зависит не только от возрастных и индивидуальных особенностей детей, учета их особых образовательных потребностей, но и от личных интересов, мотивов, ожиданий, желаний детей. Важно признание приоритетности субъектной позиции ребенка в образовательном процессе.</vt:lpstr>
      <vt:lpstr>                             СОДЕРЖАТЕЛЬНЫЙ РАЗДЕЛ          * Могут использоваться различные образовательные технологии, в том числе дистанционные образовательные технологии, дистанционное обучение, за исключением тех, которые могут нанести вред здоровью детей.          * Педагог самостоятельно определяет формы, способы, методы реализации ФОП ДО, в соответствии с задачами воспитания и обучения, возрастными и индивидуальными особенностями детей, спецификой их образовательных потребностей и интересов. При выборе форм реализации образовательного содержания, необходимо ориентироваться на виды детской деятельности, определенные во ФГОС ДО для каждого возрастного этапа (младенческий, ранний, дошкольный возраст).          * Уточнены методы реализации задач воспитания, методы реализации задач обучения дошкольников.   </vt:lpstr>
      <vt:lpstr>                             СОДЕРЖАТЕЛЬНЫЙ РАЗДЕЛ   * Представлены варианты организации совместной деятельности детей с педагогом и другими детьми, уточнены возможные варианты позиции педагога на основе его функции: обучает чему-то новому, равноправный партнер, направляет совместную деятельность детской группы, организует деятельность детей друг с другом, наблюдает самостоятельную деятельность детей.         * Уточнено особое место и роль игры в образовательной деятельности и в развитии детей.         * Уточнены возможные формы организации образовательной деятельности по Программе в первой половине дня, на прогулке, во второй половине дня.         *Развернуто представлена информация о занятии как организационной форме, не означающей обязательную регламентированность процесса, и предполагающей выбор педагогом содержания и педагогически обоснованных методов образовательной деятельности.</vt:lpstr>
      <vt:lpstr>                             СОДЕРЖАТЕЛЬНЫЙ РАЗДЕЛ      *Выделены способы, направления и условия поддержки детской инициативы на разных возрастных этапах.             * Представлено направление взаимодействия педагогического коллектива с семьями воспитанников: цель, задачи, принципы, направления, возможные формы (расширено).          * Представлено направление коррекционно-развивающей работы с детьми и/или инклюзивного образования: задачи, содержание, формы организации и др. (расширено).          * Отдельным блоком (п. 29) включена Федеральная программа воспитания.</vt:lpstr>
      <vt:lpstr>                             ОРГАНИЗАЦИОННЫЙ  РАЗДЕЛ              * Психолого-педагогические условия дополнены (например, уточнено, что образовательные задачи могут решаться как с помощью новых форм организации процесса образования (проектная деятельность, образовательная ситуация, обогащенные игры детей в центрах детской активности, проблемно-обучающие ситуации в рамках интеграции образовательных областей) так и традиционных (фронтальные, групповые, индивидуальные занятия).    * В блоке, посвященном РППС, уточнено, что ФОП ДО не выдвигает жестких требований к организации РППС, и оставляет за ДОУ право самостоятельно проектировать предметно-пространственную среду в соответствии с ФГОС ДО и с учетом целей и принципов Программы, а также ряда требований.    *Блок, посвященный материально-техническому обеспечению Программы, обеспеченности методическими материалами и средствами обучения и воспитания, наполнен обобщенными требованиями  («Рекомендации по формированию инфраструктуры дошкольных образовательных организаций и комплектации учебно-методических материалов в целях реализации образовательных программ дошкольного образования» (письмо Минпросвещения России ТВ-413-03 от 13.02.2023)</vt:lpstr>
      <vt:lpstr>                             ОРГАНИЗАЦИОННЫЙ  РАЗДЕЛ         * Представлен развернутый примерный перечень                                   * художественной  литературы  (для каждой возрастной группы детей от 1 года до 7 лет),  * музыкальных произведений, * игр, упражнений и т.п. (для всех возрастных групп от 2 мес. до 7 лет),                                 * произведений изобразительного искусства (для каждой возрастной группы от 2 до 7 лет), а также * анимационных произведений, которые рекомендуются для семейного просмотра и могут быть использованы в образовательном процессе ДОУ (преимущественно отечественные мультипликационные фильмы и сериалы для детей 5-6 и 6-7 лет) ,           * Примерный режим и распорядок дня опирается на действующие СанПиН, даны как четкие требования, обязательные для соблюдения, так и рамочные ориентиры для изменения режима и распорядка дня.  </vt:lpstr>
      <vt:lpstr>                             ОРГАНИЗАЦИОННЫЙ  РАЗДЕЛ         *В блоке «Федеральный календарный план воспитательной работы»  дан перечень основных государственных и народных праздников, памятных дат, и уточнено, что:         • план является единым для ДОУ;          • ДОУ вправе наряду с указанными в плане, проводить иные мероприятия, согласно ключевым направлениям воспитания и дополнительного образования детей;         • все мероприятия плана должны проводиться с учетом особенностей Программы, а также возрастных, физиологических, психоэмоциональных особенностей детей.</vt:lpstr>
      <vt:lpstr>                  Порядок действий ДОО в переходный период:                                             основные этапы, управленческие решения и                                                     методические шаги    1. Создание в ДОУ рабочей группы, утверждение соответствующих локальных актов.  2. Разработка «дорожной карты» по приведению ООП в соответствие с ФОП ДО.  3. Изучение ФОП ДО и экспертиза действующей ООП ДО на предмет соответствия ФОП ДО.  4. Приведение ООП ДО в соответствие с ФОП ДО.  5. Утверждение ООП на основе ФОП ДО в ДОУ до 31.08.2023г.        </vt:lpstr>
      <vt:lpstr>СПАСИБО ЗА ВНИМАНИЕ!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ФЕДЕРАЛЬНАЯ ОБРАЗОВАТЕЛЬНАЯ ПРОГРАММА   ДОШКОЛЬНОГО ОБРАЗОВАНИЯ   (ФОП  ДО)   2023</dc:title>
  <dc:creator>DOU 85</dc:creator>
  <cp:lastModifiedBy>1</cp:lastModifiedBy>
  <cp:revision>42</cp:revision>
  <dcterms:created xsi:type="dcterms:W3CDTF">2023-03-06T09:02:41Z</dcterms:created>
  <dcterms:modified xsi:type="dcterms:W3CDTF">2023-05-27T20:18:33Z</dcterms:modified>
</cp:coreProperties>
</file>