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0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4EC31D-5CC8-4775-8C84-4E14CFBDCC98}"/>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6C860D2-8436-4B63-8A75-A4CF48861B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3952F8D1-DCAE-46E7-91F0-9A1F1A4ED9AF}"/>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5" name="Нижний колонтитул 4">
            <a:extLst>
              <a:ext uri="{FF2B5EF4-FFF2-40B4-BE49-F238E27FC236}">
                <a16:creationId xmlns:a16="http://schemas.microsoft.com/office/drawing/2014/main" id="{05ED9F79-763A-4A72-BDAA-D4A5DDB27CA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9CB5FAD-F47D-4380-A259-539904AAA377}"/>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1034741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27A87D2-F2EC-4482-A5FD-CC67E446C464}"/>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96825E3E-A397-4BB7-A618-13AFBEC8D33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E3E1522-4D45-4F60-A55D-5B4F4E73516E}"/>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5" name="Нижний колонтитул 4">
            <a:extLst>
              <a:ext uri="{FF2B5EF4-FFF2-40B4-BE49-F238E27FC236}">
                <a16:creationId xmlns:a16="http://schemas.microsoft.com/office/drawing/2014/main" id="{AB5D0439-CA40-4C04-8B9A-43572986226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9850639-5AD6-442C-9545-D6B86E62A188}"/>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2962033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47F09E85-D5B5-4856-904A-F1F042D6299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679EBCF4-BA16-4D56-B572-C034C153099D}"/>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BEA0CFE-3676-4507-A277-FB385E281EE4}"/>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5" name="Нижний колонтитул 4">
            <a:extLst>
              <a:ext uri="{FF2B5EF4-FFF2-40B4-BE49-F238E27FC236}">
                <a16:creationId xmlns:a16="http://schemas.microsoft.com/office/drawing/2014/main" id="{6FDD2F9A-7EE0-44B1-9567-763D00EC778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C02A42F-14F1-4190-9217-FD785B472E25}"/>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2464419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F888DD-8FD5-4C49-BA7B-919B07B4617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3F14902-9037-4D22-8AE0-0A349198E02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373BAF3-E25F-4484-889F-0D7EA5850B52}"/>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5" name="Нижний колонтитул 4">
            <a:extLst>
              <a:ext uri="{FF2B5EF4-FFF2-40B4-BE49-F238E27FC236}">
                <a16:creationId xmlns:a16="http://schemas.microsoft.com/office/drawing/2014/main" id="{045BE4B8-5AB7-4711-B096-AC8C3355FBD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EA5B6A0-4732-485E-98A4-64C5F2BADC2E}"/>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1453206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F438FF-C5DE-4157-BF09-A43F5C8B2F7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CA08D0E-9DCB-4511-890A-0EB3CD31EF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BFAB620-60E5-4E53-A42E-4BFBC6C19089}"/>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5" name="Нижний колонтитул 4">
            <a:extLst>
              <a:ext uri="{FF2B5EF4-FFF2-40B4-BE49-F238E27FC236}">
                <a16:creationId xmlns:a16="http://schemas.microsoft.com/office/drawing/2014/main" id="{26F7C73E-9FF1-4EFA-ABEF-6FB87C59123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88F30E5-C484-4248-8E77-DD5501F291A2}"/>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2583805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C02CF0-FCD3-489C-B7F4-72FCACDE981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678F65E-8FA9-4CEE-A13F-2921A9A1FC49}"/>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0EBCC8A-7384-402F-B558-B2A4B0069FB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0DD97AB3-9F1D-4ACE-92A1-32E5F43FD3DB}"/>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6" name="Нижний колонтитул 5">
            <a:extLst>
              <a:ext uri="{FF2B5EF4-FFF2-40B4-BE49-F238E27FC236}">
                <a16:creationId xmlns:a16="http://schemas.microsoft.com/office/drawing/2014/main" id="{E9F7D05C-D577-4072-9751-E5613FDA4AC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E91DAB8-F738-408D-B1D0-3225ADCC768E}"/>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3526108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CE3019-86C7-4FBF-8010-715E85B91C21}"/>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A87B645-7BB8-4E06-A77F-324E282C65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6A254656-B50A-4512-8790-48AD32C9FC0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0EFE9D79-D655-4602-8645-092DEC9455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0A47102B-5882-4A6C-953D-1B42D1498D7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3D09917-9340-4765-A2F7-D96B79E91406}"/>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8" name="Нижний колонтитул 7">
            <a:extLst>
              <a:ext uri="{FF2B5EF4-FFF2-40B4-BE49-F238E27FC236}">
                <a16:creationId xmlns:a16="http://schemas.microsoft.com/office/drawing/2014/main" id="{AFC34FB5-A481-4B1B-8ABF-84ADD63E5292}"/>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217EAAD2-8F62-43A4-A504-EF0C077201E6}"/>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396595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A6C646-FE6D-43C6-A45B-17F627547F0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B8B87EE-BC6D-4638-A8C3-1BAD753E1CF3}"/>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4" name="Нижний колонтитул 3">
            <a:extLst>
              <a:ext uri="{FF2B5EF4-FFF2-40B4-BE49-F238E27FC236}">
                <a16:creationId xmlns:a16="http://schemas.microsoft.com/office/drawing/2014/main" id="{625F1CC3-0D85-4962-9483-A34A287B78A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89C6AA11-5492-415E-994C-C45DFB78091F}"/>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1770036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DAB40F5-907A-433E-BDF4-56BBD7BB20E2}"/>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3" name="Нижний колонтитул 2">
            <a:extLst>
              <a:ext uri="{FF2B5EF4-FFF2-40B4-BE49-F238E27FC236}">
                <a16:creationId xmlns:a16="http://schemas.microsoft.com/office/drawing/2014/main" id="{F5A4FF26-F219-4CB0-896D-E3D0086150C4}"/>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6B76616C-2FDA-4168-9570-E4392B341862}"/>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36810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E61A9F-E268-4F79-A644-80124235BA9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28116026-1FB2-4C76-9503-A27A5D19FF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8D21B188-5BD7-4885-8AF9-EC0B388A6F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E5B8AB1-3934-4211-8070-66E79F2D97A4}"/>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6" name="Нижний колонтитул 5">
            <a:extLst>
              <a:ext uri="{FF2B5EF4-FFF2-40B4-BE49-F238E27FC236}">
                <a16:creationId xmlns:a16="http://schemas.microsoft.com/office/drawing/2014/main" id="{855F1BCF-FA62-4629-B74C-3C985FD1AA4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3FB7186-3CDA-49CC-84BD-4E0F5D44EF9E}"/>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336438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4477FB-F093-4EDC-B384-1BEA72A48C6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539874CD-488A-4C3E-A0AC-476FC46DEC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CF10CF7-B7AF-41D8-B6F7-BE5B792185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AD4CD93-ED10-4976-9954-28C74B38CF35}"/>
              </a:ext>
            </a:extLst>
          </p:cNvPr>
          <p:cNvSpPr>
            <a:spLocks noGrp="1"/>
          </p:cNvSpPr>
          <p:nvPr>
            <p:ph type="dt" sz="half" idx="10"/>
          </p:nvPr>
        </p:nvSpPr>
        <p:spPr/>
        <p:txBody>
          <a:bodyPr/>
          <a:lstStyle/>
          <a:p>
            <a:fld id="{D538A4C0-32A8-4FE3-82C9-31A7094BF5DF}" type="datetimeFigureOut">
              <a:rPr lang="ru-RU" smtClean="0"/>
              <a:t>27.05.2023</a:t>
            </a:fld>
            <a:endParaRPr lang="ru-RU"/>
          </a:p>
        </p:txBody>
      </p:sp>
      <p:sp>
        <p:nvSpPr>
          <p:cNvPr id="6" name="Нижний колонтитул 5">
            <a:extLst>
              <a:ext uri="{FF2B5EF4-FFF2-40B4-BE49-F238E27FC236}">
                <a16:creationId xmlns:a16="http://schemas.microsoft.com/office/drawing/2014/main" id="{527ED567-9D11-49D9-A87F-F628B6A7A3B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9854ABA-8348-4CA2-A915-A21CEA946AB9}"/>
              </a:ext>
            </a:extLst>
          </p:cNvPr>
          <p:cNvSpPr>
            <a:spLocks noGrp="1"/>
          </p:cNvSpPr>
          <p:nvPr>
            <p:ph type="sldNum" sz="quarter" idx="12"/>
          </p:nvPr>
        </p:nvSpPr>
        <p:spPr/>
        <p:txBody>
          <a:bodyPr/>
          <a:lstStyle/>
          <a:p>
            <a:fld id="{837EF29D-7777-478D-AEDA-A8342A9172AF}" type="slidenum">
              <a:rPr lang="ru-RU" smtClean="0"/>
              <a:t>‹#›</a:t>
            </a:fld>
            <a:endParaRPr lang="ru-RU"/>
          </a:p>
        </p:txBody>
      </p:sp>
    </p:spTree>
    <p:extLst>
      <p:ext uri="{BB962C8B-B14F-4D97-AF65-F5344CB8AC3E}">
        <p14:creationId xmlns:p14="http://schemas.microsoft.com/office/powerpoint/2010/main" val="2128767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40D6C6-6784-44AE-9007-2FC65DE92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910F266-F0A8-46C6-9FCF-9A69926C8F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21D4336-E4C1-4320-B725-B68F81F594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38A4C0-32A8-4FE3-82C9-31A7094BF5DF}" type="datetimeFigureOut">
              <a:rPr lang="ru-RU" smtClean="0"/>
              <a:t>27.05.2023</a:t>
            </a:fld>
            <a:endParaRPr lang="ru-RU"/>
          </a:p>
        </p:txBody>
      </p:sp>
      <p:sp>
        <p:nvSpPr>
          <p:cNvPr id="5" name="Нижний колонтитул 4">
            <a:extLst>
              <a:ext uri="{FF2B5EF4-FFF2-40B4-BE49-F238E27FC236}">
                <a16:creationId xmlns:a16="http://schemas.microsoft.com/office/drawing/2014/main" id="{530DF459-08AD-49A8-9C2C-3213C18001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28370C8-6CBF-4304-A964-A3400B2099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7EF29D-7777-478D-AEDA-A8342A9172AF}" type="slidenum">
              <a:rPr lang="ru-RU" smtClean="0"/>
              <a:t>‹#›</a:t>
            </a:fld>
            <a:endParaRPr lang="ru-RU"/>
          </a:p>
        </p:txBody>
      </p:sp>
    </p:spTree>
    <p:extLst>
      <p:ext uri="{BB962C8B-B14F-4D97-AF65-F5344CB8AC3E}">
        <p14:creationId xmlns:p14="http://schemas.microsoft.com/office/powerpoint/2010/main" val="4261756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3.jpeg"/><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9F3AE2-1EF2-415C-8507-DA9BD7D03EA4}"/>
              </a:ext>
            </a:extLst>
          </p:cNvPr>
          <p:cNvSpPr>
            <a:spLocks noGrp="1"/>
          </p:cNvSpPr>
          <p:nvPr>
            <p:ph type="ctrTitle"/>
          </p:nvPr>
        </p:nvSpPr>
        <p:spPr>
          <a:xfrm>
            <a:off x="537028" y="2747962"/>
            <a:ext cx="11117943" cy="2387600"/>
          </a:xfrm>
        </p:spPr>
        <p:txBody>
          <a:bodyPr>
            <a:normAutofit fontScale="90000"/>
          </a:bodyPr>
          <a:lstStyle/>
          <a:p>
            <a:r>
              <a:rPr lang="ru-RU" sz="7300" dirty="0">
                <a:latin typeface="Times New Roman" panose="02020603050405020304" pitchFamily="18" charset="0"/>
                <a:cs typeface="Times New Roman" panose="02020603050405020304" pitchFamily="18" charset="0"/>
              </a:rPr>
              <a:t>Конструкция головы человека. </a:t>
            </a:r>
            <a:br>
              <a:rPr lang="ru-RU" sz="7300" dirty="0">
                <a:latin typeface="Times New Roman" panose="02020603050405020304" pitchFamily="18" charset="0"/>
                <a:cs typeface="Times New Roman" panose="02020603050405020304" pitchFamily="18" charset="0"/>
              </a:rPr>
            </a:br>
            <a:r>
              <a:rPr lang="ru-RU" sz="7300" dirty="0">
                <a:latin typeface="Times New Roman" panose="02020603050405020304" pitchFamily="18" charset="0"/>
                <a:cs typeface="Times New Roman" panose="02020603050405020304" pitchFamily="18" charset="0"/>
              </a:rPr>
              <a:t>Построение головы человека, основные пропор</a:t>
            </a:r>
            <a:r>
              <a:rPr lang="ru-RU" dirty="0">
                <a:latin typeface="Times New Roman" panose="02020603050405020304" pitchFamily="18" charset="0"/>
                <a:cs typeface="Times New Roman" panose="02020603050405020304" pitchFamily="18" charset="0"/>
              </a:rPr>
              <a:t>ции</a:t>
            </a:r>
          </a:p>
        </p:txBody>
      </p:sp>
    </p:spTree>
    <p:extLst>
      <p:ext uri="{BB962C8B-B14F-4D97-AF65-F5344CB8AC3E}">
        <p14:creationId xmlns:p14="http://schemas.microsoft.com/office/powerpoint/2010/main" val="4121262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298479"/>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3AAE842B-0AFD-4606-AF20-2E1BC933339F}"/>
              </a:ext>
            </a:extLst>
          </p:cNvPr>
          <p:cNvSpPr txBox="1"/>
          <p:nvPr/>
        </p:nvSpPr>
        <p:spPr>
          <a:xfrm>
            <a:off x="3882574" y="1291771"/>
            <a:ext cx="8113486"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1. Первый контур лица человека самый важный</a:t>
            </a:r>
            <a:r>
              <a:rPr lang="ru-RU" dirty="0">
                <a:latin typeface="Times New Roman" panose="02020603050405020304" pitchFamily="18" charset="0"/>
                <a:cs typeface="Times New Roman" panose="02020603050405020304" pitchFamily="18" charset="0"/>
              </a:rPr>
              <a:t>.</a:t>
            </a:r>
          </a:p>
        </p:txBody>
      </p:sp>
      <p:pic>
        <p:nvPicPr>
          <p:cNvPr id="5" name="Рисунок 4">
            <a:extLst>
              <a:ext uri="{FF2B5EF4-FFF2-40B4-BE49-F238E27FC236}">
                <a16:creationId xmlns:a16="http://schemas.microsoft.com/office/drawing/2014/main" id="{EA378982-1204-4DF8-9BED-938CC640A04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5049" b="97068" l="8866" r="89897">
                        <a14:foregroundMark x1="69485" y1="25733" x2="51134" y2="17915"/>
                        <a14:foregroundMark x1="51134" y1="17915" x2="27423" y2="27687"/>
                        <a14:foregroundMark x1="27423" y1="27687" x2="23711" y2="40717"/>
                        <a14:foregroundMark x1="23711" y1="40717" x2="25155" y2="52117"/>
                        <a14:foregroundMark x1="25155" y1="52117" x2="35876" y2="63029"/>
                        <a14:foregroundMark x1="35876" y1="63029" x2="51134" y2="64984"/>
                        <a14:foregroundMark x1="51134" y1="64984" x2="68041" y2="62866"/>
                        <a14:foregroundMark x1="68041" y1="62866" x2="72784" y2="49837"/>
                        <a14:foregroundMark x1="72784" y1="49837" x2="53196" y2="29316"/>
                        <a14:foregroundMark x1="53196" y1="29316" x2="49691" y2="28502"/>
                        <a14:foregroundMark x1="79175" y1="62052" x2="88247" y2="30619"/>
                        <a14:foregroundMark x1="88247" y1="30619" x2="85155" y2="20684"/>
                        <a14:foregroundMark x1="85155" y1="20684" x2="76289" y2="12052"/>
                        <a14:foregroundMark x1="76289" y1="12052" x2="64536" y2="5375"/>
                        <a14:foregroundMark x1="64536" y1="5375" x2="52165" y2="2443"/>
                        <a14:foregroundMark x1="52165" y1="2443" x2="38144" y2="3583"/>
                        <a14:foregroundMark x1="38144" y1="3583" x2="24742" y2="7980"/>
                        <a14:foregroundMark x1="24742" y1="7980" x2="9897" y2="25244"/>
                        <a14:foregroundMark x1="9897" y1="25244" x2="9072" y2="28502"/>
                        <a14:foregroundMark x1="64742" y1="15147" x2="56289" y2="7492"/>
                        <a14:foregroundMark x1="56289" y1="7492" x2="40206" y2="5049"/>
                        <a14:foregroundMark x1="40206" y1="5049" x2="27629" y2="7655"/>
                        <a14:foregroundMark x1="27629" y1="7655" x2="15464" y2="18893"/>
                        <a14:foregroundMark x1="15464" y1="18893" x2="18351" y2="64495"/>
                        <a14:foregroundMark x1="18351" y1="64495" x2="30309" y2="86482"/>
                        <a14:foregroundMark x1="30309" y1="86482" x2="38969" y2="93974"/>
                        <a14:foregroundMark x1="38969" y1="93974" x2="51959" y2="95440"/>
                        <a14:foregroundMark x1="51959" y1="95440" x2="73608" y2="84202"/>
                        <a14:foregroundMark x1="73608" y1="84202" x2="84742" y2="60423"/>
                        <a14:foregroundMark x1="69485" y1="8958" x2="57938" y2="2769"/>
                        <a14:foregroundMark x1="57938" y1="2769" x2="44742" y2="1466"/>
                        <a14:foregroundMark x1="44742" y1="1466" x2="31134" y2="5049"/>
                        <a14:foregroundMark x1="31134" y1="5049" x2="20000" y2="11564"/>
                        <a14:foregroundMark x1="20000" y1="11564" x2="10928" y2="21987"/>
                        <a14:foregroundMark x1="31340" y1="5537" x2="20619" y2="11401"/>
                        <a14:foregroundMark x1="20619" y1="11401" x2="12577" y2="19707"/>
                        <a14:foregroundMark x1="12577" y1="19707" x2="7835" y2="40228"/>
                        <a14:foregroundMark x1="7835" y1="40228" x2="16495" y2="72150"/>
                        <a14:foregroundMark x1="16495" y1="72150" x2="30928" y2="89577"/>
                        <a14:foregroundMark x1="30928" y1="89577" x2="41443" y2="95603"/>
                        <a14:foregroundMark x1="41443" y1="95603" x2="55670" y2="97068"/>
                        <a14:foregroundMark x1="55670" y1="97068" x2="74845" y2="82573"/>
                        <a14:foregroundMark x1="74845" y1="82573" x2="88660" y2="46417"/>
                      </a14:backgroundRemoval>
                    </a14:imgEffect>
                  </a14:imgLayer>
                </a14:imgProps>
              </a:ext>
            </a:extLst>
          </a:blip>
          <a:stretch>
            <a:fillRect/>
          </a:stretch>
        </p:blipFill>
        <p:spPr>
          <a:xfrm>
            <a:off x="408449" y="1291771"/>
            <a:ext cx="3916807" cy="4958597"/>
          </a:xfrm>
          <a:prstGeom prst="rect">
            <a:avLst/>
          </a:prstGeom>
        </p:spPr>
      </p:pic>
      <p:sp>
        <p:nvSpPr>
          <p:cNvPr id="7" name="TextBox 6">
            <a:extLst>
              <a:ext uri="{FF2B5EF4-FFF2-40B4-BE49-F238E27FC236}">
                <a16:creationId xmlns:a16="http://schemas.microsoft.com/office/drawing/2014/main" id="{8345E683-CE44-45EE-A11F-34D6ED494209}"/>
              </a:ext>
            </a:extLst>
          </p:cNvPr>
          <p:cNvSpPr txBox="1"/>
          <p:nvPr/>
        </p:nvSpPr>
        <p:spPr>
          <a:xfrm>
            <a:off x="4568372" y="2161952"/>
            <a:ext cx="7184571" cy="3970318"/>
          </a:xfrm>
          <a:prstGeom prst="rect">
            <a:avLst/>
          </a:prstGeom>
          <a:noFill/>
        </p:spPr>
        <p:txBody>
          <a:bodyPr wrap="square">
            <a:spAutoFit/>
          </a:bodyPr>
          <a:lstStyle/>
          <a:p>
            <a:r>
              <a:rPr lang="ru-RU" sz="2800" dirty="0">
                <a:latin typeface="Times New Roman" panose="02020603050405020304" pitchFamily="18" charset="0"/>
                <a:cs typeface="Times New Roman" panose="02020603050405020304" pitchFamily="18" charset="0"/>
              </a:rPr>
              <a:t>Чтобы нарисовать правильно портрет человека, важно точно сделать первый контур, контур лица. </a:t>
            </a:r>
          </a:p>
          <a:p>
            <a:r>
              <a:rPr lang="ru-RU" sz="2800" dirty="0">
                <a:latin typeface="Times New Roman" panose="02020603050405020304" pitchFamily="18" charset="0"/>
                <a:cs typeface="Times New Roman" panose="02020603050405020304" pitchFamily="18" charset="0"/>
              </a:rPr>
              <a:t>Не нажимая сильно на карандаш, повторите этот овал лица человека на вашем рисунке. Возможно, придется нарисовать несколько раз этот шаг, но не жалейте бумаги, рисуйте, пока овал лица не будет правильной формы и симметричным.</a:t>
            </a:r>
          </a:p>
        </p:txBody>
      </p:sp>
    </p:spTree>
    <p:extLst>
      <p:ext uri="{BB962C8B-B14F-4D97-AF65-F5344CB8AC3E}">
        <p14:creationId xmlns:p14="http://schemas.microsoft.com/office/powerpoint/2010/main" val="3176691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374135"/>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pic>
        <p:nvPicPr>
          <p:cNvPr id="2" name="Рисунок 1">
            <a:extLst>
              <a:ext uri="{FF2B5EF4-FFF2-40B4-BE49-F238E27FC236}">
                <a16:creationId xmlns:a16="http://schemas.microsoft.com/office/drawing/2014/main" id="{D423B4A1-D06C-42BC-B414-8302166BD98C}"/>
              </a:ext>
            </a:extLst>
          </p:cNvPr>
          <p:cNvPicPr>
            <a:picLocks noChangeAspect="1"/>
          </p:cNvPicPr>
          <p:nvPr/>
        </p:nvPicPr>
        <p:blipFill>
          <a:blip r:embed="rId2"/>
          <a:stretch>
            <a:fillRect/>
          </a:stretch>
        </p:blipFill>
        <p:spPr>
          <a:xfrm>
            <a:off x="552837" y="1244772"/>
            <a:ext cx="3859505" cy="5095855"/>
          </a:xfrm>
          <a:prstGeom prst="rect">
            <a:avLst/>
          </a:prstGeom>
        </p:spPr>
      </p:pic>
      <p:sp>
        <p:nvSpPr>
          <p:cNvPr id="5" name="TextBox 4">
            <a:extLst>
              <a:ext uri="{FF2B5EF4-FFF2-40B4-BE49-F238E27FC236}">
                <a16:creationId xmlns:a16="http://schemas.microsoft.com/office/drawing/2014/main" id="{A0416175-384E-41CD-B879-F4675820F7B3}"/>
              </a:ext>
            </a:extLst>
          </p:cNvPr>
          <p:cNvSpPr txBox="1"/>
          <p:nvPr/>
        </p:nvSpPr>
        <p:spPr>
          <a:xfrm>
            <a:off x="4527161" y="1386506"/>
            <a:ext cx="7315202"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2. Разметка основных частей лица человека</a:t>
            </a:r>
          </a:p>
        </p:txBody>
      </p:sp>
      <p:sp>
        <p:nvSpPr>
          <p:cNvPr id="7" name="TextBox 6">
            <a:extLst>
              <a:ext uri="{FF2B5EF4-FFF2-40B4-BE49-F238E27FC236}">
                <a16:creationId xmlns:a16="http://schemas.microsoft.com/office/drawing/2014/main" id="{1667553B-844F-473E-96B4-77AB730CC10D}"/>
              </a:ext>
            </a:extLst>
          </p:cNvPr>
          <p:cNvSpPr txBox="1"/>
          <p:nvPr/>
        </p:nvSpPr>
        <p:spPr>
          <a:xfrm>
            <a:off x="5019354" y="2275766"/>
            <a:ext cx="6823009" cy="3970318"/>
          </a:xfrm>
          <a:prstGeom prst="rect">
            <a:avLst/>
          </a:prstGeom>
          <a:noFill/>
        </p:spPr>
        <p:txBody>
          <a:bodyPr wrap="square">
            <a:spAutoFit/>
          </a:bodyPr>
          <a:lstStyle/>
          <a:p>
            <a:r>
              <a:rPr lang="ru-RU" sz="2800" dirty="0">
                <a:latin typeface="Times New Roman" panose="02020603050405020304" pitchFamily="18" charset="0"/>
                <a:cs typeface="Times New Roman" panose="02020603050405020304" pitchFamily="18" charset="0"/>
              </a:rPr>
              <a:t>Ровно по центру нарисуйте горизонтальную линию, которая разделит  портрет на две части, а чуть ниже еще одну параллельную линию. </a:t>
            </a:r>
          </a:p>
          <a:p>
            <a:r>
              <a:rPr lang="ru-RU" sz="2800" dirty="0">
                <a:latin typeface="Times New Roman" panose="02020603050405020304" pitchFamily="18" charset="0"/>
                <a:cs typeface="Times New Roman" panose="02020603050405020304" pitchFamily="18" charset="0"/>
              </a:rPr>
              <a:t>От центра нижней линии нарисуйте перпендикулярную линию и пометьте, где на лице будет расположен кончик носа. </a:t>
            </a:r>
          </a:p>
          <a:p>
            <a:r>
              <a:rPr lang="ru-RU" sz="2800" dirty="0">
                <a:latin typeface="Times New Roman" panose="02020603050405020304" pitchFamily="18" charset="0"/>
                <a:cs typeface="Times New Roman" panose="02020603050405020304" pitchFamily="18" charset="0"/>
              </a:rPr>
              <a:t>Все эти линии рисуйте, не нажимая сильно на карандаш. Не забудьте нарисовать уши.</a:t>
            </a:r>
          </a:p>
        </p:txBody>
      </p:sp>
    </p:spTree>
    <p:extLst>
      <p:ext uri="{BB962C8B-B14F-4D97-AF65-F5344CB8AC3E}">
        <p14:creationId xmlns:p14="http://schemas.microsoft.com/office/powerpoint/2010/main" val="1092930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388648"/>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D63773C1-FB24-443A-8BAC-67125ACD6CE4}"/>
              </a:ext>
            </a:extLst>
          </p:cNvPr>
          <p:cNvSpPr txBox="1"/>
          <p:nvPr/>
        </p:nvSpPr>
        <p:spPr>
          <a:xfrm>
            <a:off x="4267199" y="1257763"/>
            <a:ext cx="7765143"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3. Главная часть портрета человека </a:t>
            </a:r>
            <a:r>
              <a:rPr lang="ru-RU" sz="2800" b="1" dirty="0">
                <a:latin typeface="Times New Roman" panose="02020603050405020304" pitchFamily="18" charset="0"/>
                <a:cs typeface="Times New Roman" panose="02020603050405020304" pitchFamily="18" charset="0"/>
                <a:sym typeface="Symbol" panose="05050102010706020507" pitchFamily="18" charset="2"/>
              </a:rPr>
              <a:t></a:t>
            </a:r>
            <a:r>
              <a:rPr lang="ru-RU" sz="2800" b="1" dirty="0">
                <a:latin typeface="Times New Roman" panose="02020603050405020304" pitchFamily="18" charset="0"/>
                <a:cs typeface="Times New Roman" panose="02020603050405020304" pitchFamily="18" charset="0"/>
              </a:rPr>
              <a:t> его глаза</a:t>
            </a:r>
          </a:p>
        </p:txBody>
      </p:sp>
      <p:pic>
        <p:nvPicPr>
          <p:cNvPr id="5" name="Рисунок 4">
            <a:extLst>
              <a:ext uri="{FF2B5EF4-FFF2-40B4-BE49-F238E27FC236}">
                <a16:creationId xmlns:a16="http://schemas.microsoft.com/office/drawing/2014/main" id="{A3C2DC77-162C-488D-9AD1-6024A56A062F}"/>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2740" b="95019" l="4633" r="95847">
                        <a14:foregroundMark x1="85144" y1="47821" x2="90415" y2="38232"/>
                        <a14:foregroundMark x1="90415" y1="38232" x2="73482" y2="20174"/>
                        <a14:foregroundMark x1="73482" y1="20174" x2="61022" y2="13948"/>
                        <a14:foregroundMark x1="61022" y1="13948" x2="48403" y2="11457"/>
                        <a14:foregroundMark x1="48403" y1="11457" x2="35144" y2="12702"/>
                        <a14:foregroundMark x1="35144" y1="12702" x2="22843" y2="17186"/>
                        <a14:foregroundMark x1="22843" y1="17186" x2="8466" y2="45704"/>
                        <a14:foregroundMark x1="8466" y1="45704" x2="10703" y2="55791"/>
                        <a14:foregroundMark x1="10703" y1="55791" x2="36901" y2="82565"/>
                        <a14:foregroundMark x1="36901" y1="82565" x2="47604" y2="88418"/>
                        <a14:foregroundMark x1="47604" y1="88418" x2="61821" y2="89166"/>
                        <a14:foregroundMark x1="61821" y1="89166" x2="79553" y2="68867"/>
                        <a14:foregroundMark x1="79553" y1="68867" x2="91693" y2="49315"/>
                        <a14:foregroundMark x1="91693" y1="49315" x2="87380" y2="38356"/>
                        <a14:foregroundMark x1="84824" y1="56663" x2="82109" y2="46575"/>
                        <a14:foregroundMark x1="82109" y1="46575" x2="72204" y2="54296"/>
                        <a14:foregroundMark x1="72204" y1="54296" x2="60064" y2="57908"/>
                        <a14:foregroundMark x1="60064" y1="57908" x2="53674" y2="49191"/>
                        <a14:foregroundMark x1="53674" y1="49191" x2="41853" y2="45704"/>
                        <a14:foregroundMark x1="41853" y1="45704" x2="35623" y2="55417"/>
                        <a14:foregroundMark x1="35623" y1="55417" x2="11022" y2="53425"/>
                        <a14:foregroundMark x1="88179" y1="47821" x2="93131" y2="57036"/>
                        <a14:foregroundMark x1="93131" y1="57036" x2="74121" y2="85305"/>
                        <a14:foregroundMark x1="74121" y1="85305" x2="65176" y2="92279"/>
                        <a14:foregroundMark x1="65176" y1="92279" x2="52236" y2="94645"/>
                        <a14:foregroundMark x1="52236" y1="94645" x2="38658" y2="92902"/>
                        <a14:foregroundMark x1="38658" y1="92902" x2="21246" y2="78580"/>
                        <a14:foregroundMark x1="21246" y1="78580" x2="5112" y2="50311"/>
                        <a14:foregroundMark x1="5112" y1="50311" x2="12300" y2="20423"/>
                        <a14:foregroundMark x1="12300" y1="20423" x2="20767" y2="11955"/>
                        <a14:foregroundMark x1="20767" y1="11955" x2="43770" y2="3238"/>
                        <a14:foregroundMark x1="43770" y1="3238" x2="56390" y2="2491"/>
                        <a14:foregroundMark x1="56390" y1="2491" x2="79553" y2="11706"/>
                        <a14:foregroundMark x1="79553" y1="11706" x2="88658" y2="20423"/>
                        <a14:foregroundMark x1="88658" y1="20423" x2="93291" y2="29514"/>
                        <a14:foregroundMark x1="93291" y1="29514" x2="96166" y2="50560"/>
                        <a14:foregroundMark x1="96166" y1="50560" x2="92332" y2="60274"/>
                        <a14:foregroundMark x1="37700" y1="92279" x2="50319" y2="95143"/>
                        <a14:foregroundMark x1="50319" y1="95143" x2="66134" y2="92030"/>
                        <a14:foregroundMark x1="6070" y1="55168" x2="9904" y2="25405"/>
                        <a14:foregroundMark x1="9904" y1="25405" x2="15974" y2="16065"/>
                        <a14:foregroundMark x1="15974" y1="16065" x2="37220" y2="4483"/>
                        <a14:foregroundMark x1="37220" y1="4483" x2="51278" y2="2491"/>
                        <a14:foregroundMark x1="51278" y1="2491" x2="64856" y2="4483"/>
                        <a14:foregroundMark x1="64856" y1="4483" x2="76038" y2="9340"/>
                        <a14:foregroundMark x1="76038" y1="9340" x2="85783" y2="16936"/>
                        <a14:foregroundMark x1="85783" y1="16936" x2="92652" y2="26276"/>
                        <a14:foregroundMark x1="92652" y1="26276" x2="95847" y2="47073"/>
                        <a14:foregroundMark x1="95847" y1="47073" x2="93770" y2="57534"/>
                        <a14:foregroundMark x1="93770" y1="57534" x2="88658" y2="65006"/>
                        <a14:foregroundMark x1="5272" y1="46575" x2="4633" y2="54919"/>
                        <a14:foregroundMark x1="92332" y1="26152" x2="86102" y2="16687"/>
                        <a14:foregroundMark x1="86102" y1="16687" x2="65335" y2="4857"/>
                        <a14:foregroundMark x1="65335" y1="4857" x2="57348" y2="2740"/>
                      </a14:backgroundRemoval>
                    </a14:imgEffect>
                  </a14:imgLayer>
                </a14:imgProps>
              </a:ext>
            </a:extLst>
          </a:blip>
          <a:stretch>
            <a:fillRect/>
          </a:stretch>
        </p:blipFill>
        <p:spPr>
          <a:xfrm>
            <a:off x="348344" y="1257763"/>
            <a:ext cx="3918855" cy="5211589"/>
          </a:xfrm>
          <a:prstGeom prst="rect">
            <a:avLst/>
          </a:prstGeom>
        </p:spPr>
      </p:pic>
      <p:sp>
        <p:nvSpPr>
          <p:cNvPr id="7" name="TextBox 6">
            <a:extLst>
              <a:ext uri="{FF2B5EF4-FFF2-40B4-BE49-F238E27FC236}">
                <a16:creationId xmlns:a16="http://schemas.microsoft.com/office/drawing/2014/main" id="{97084ECD-20D1-4DB4-AD12-6C74301F1939}"/>
              </a:ext>
            </a:extLst>
          </p:cNvPr>
          <p:cNvSpPr txBox="1"/>
          <p:nvPr/>
        </p:nvSpPr>
        <p:spPr>
          <a:xfrm>
            <a:off x="4426856" y="1887653"/>
            <a:ext cx="7416800" cy="4832092"/>
          </a:xfrm>
          <a:prstGeom prst="rect">
            <a:avLst/>
          </a:prstGeom>
          <a:noFill/>
        </p:spPr>
        <p:txBody>
          <a:bodyPr wrap="square">
            <a:spAutoFit/>
          </a:bodyPr>
          <a:lstStyle/>
          <a:p>
            <a:r>
              <a:rPr lang="ru-RU" sz="2800" dirty="0">
                <a:latin typeface="Times New Roman" panose="02020603050405020304" pitchFamily="18" charset="0"/>
                <a:cs typeface="Times New Roman" panose="02020603050405020304" pitchFamily="18" charset="0"/>
              </a:rPr>
              <a:t>На этом этапе рисовать будет намного легче, но нужно быть предельно внимательным и аккуратным. </a:t>
            </a:r>
          </a:p>
          <a:p>
            <a:r>
              <a:rPr lang="ru-RU" sz="2800" dirty="0">
                <a:latin typeface="Times New Roman" panose="02020603050405020304" pitchFamily="18" charset="0"/>
                <a:cs typeface="Times New Roman" panose="02020603050405020304" pitchFamily="18" charset="0"/>
              </a:rPr>
              <a:t>Наверное, нужно заточить поострее карандаш, карандаш нам нужен сейчас острый.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Глаза на лице человека -это самая важная часть портрета. Плавными, овальными линиями нарисуйте глаза, но предварительно поставьте метки (точки) для боковых, верхних и нижних границ каждого глаза. Нарисуйте зрачки, линию рта и начальные контуры волос.</a:t>
            </a:r>
          </a:p>
        </p:txBody>
      </p:sp>
    </p:spTree>
    <p:extLst>
      <p:ext uri="{BB962C8B-B14F-4D97-AF65-F5344CB8AC3E}">
        <p14:creationId xmlns:p14="http://schemas.microsoft.com/office/powerpoint/2010/main" val="502799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232229"/>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2" name="TextBox 1">
            <a:extLst>
              <a:ext uri="{FF2B5EF4-FFF2-40B4-BE49-F238E27FC236}">
                <a16:creationId xmlns:a16="http://schemas.microsoft.com/office/drawing/2014/main" id="{7FE37CCB-7C7B-4B9B-A528-CCE7C087BB7E}"/>
              </a:ext>
            </a:extLst>
          </p:cNvPr>
          <p:cNvSpPr txBox="1"/>
          <p:nvPr/>
        </p:nvSpPr>
        <p:spPr>
          <a:xfrm>
            <a:off x="8839698" y="2736502"/>
            <a:ext cx="3352302" cy="1384995"/>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4. Прорисовываем части лица, рисуем глаза</a:t>
            </a:r>
          </a:p>
        </p:txBody>
      </p:sp>
      <p:pic>
        <p:nvPicPr>
          <p:cNvPr id="5" name="Рисунок 4">
            <a:extLst>
              <a:ext uri="{FF2B5EF4-FFF2-40B4-BE49-F238E27FC236}">
                <a16:creationId xmlns:a16="http://schemas.microsoft.com/office/drawing/2014/main" id="{AB783FE8-B381-4F71-B0C8-271431A3A790}"/>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61754" y="1168152"/>
            <a:ext cx="8446819" cy="5457619"/>
          </a:xfrm>
          <a:prstGeom prst="rect">
            <a:avLst/>
          </a:prstGeom>
        </p:spPr>
      </p:pic>
    </p:spTree>
    <p:extLst>
      <p:ext uri="{BB962C8B-B14F-4D97-AF65-F5344CB8AC3E}">
        <p14:creationId xmlns:p14="http://schemas.microsoft.com/office/powerpoint/2010/main" val="2176172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330591"/>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C015CCA1-5DAE-41F7-8CA4-A8E047E5AB5C}"/>
              </a:ext>
            </a:extLst>
          </p:cNvPr>
          <p:cNvSpPr txBox="1"/>
          <p:nvPr/>
        </p:nvSpPr>
        <p:spPr>
          <a:xfrm>
            <a:off x="5014686" y="1332076"/>
            <a:ext cx="6916058" cy="954107"/>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5. Нарисуйте на лице человека контуры бровей, рта и губ</a:t>
            </a:r>
          </a:p>
        </p:txBody>
      </p:sp>
      <p:pic>
        <p:nvPicPr>
          <p:cNvPr id="5" name="Рисунок 4">
            <a:extLst>
              <a:ext uri="{FF2B5EF4-FFF2-40B4-BE49-F238E27FC236}">
                <a16:creationId xmlns:a16="http://schemas.microsoft.com/office/drawing/2014/main" id="{F5C9E325-DB74-4E67-99E7-5D1911E5E2BE}"/>
              </a:ext>
            </a:extLst>
          </p:cNvPr>
          <p:cNvPicPr>
            <a:picLocks noChangeAspect="1"/>
          </p:cNvPicPr>
          <p:nvPr/>
        </p:nvPicPr>
        <p:blipFill>
          <a:blip r:embed="rId2"/>
          <a:stretch>
            <a:fillRect/>
          </a:stretch>
        </p:blipFill>
        <p:spPr>
          <a:xfrm>
            <a:off x="449941" y="1109330"/>
            <a:ext cx="4136573" cy="5748670"/>
          </a:xfrm>
          <a:prstGeom prst="rect">
            <a:avLst/>
          </a:prstGeom>
        </p:spPr>
      </p:pic>
      <p:sp>
        <p:nvSpPr>
          <p:cNvPr id="7" name="TextBox 6">
            <a:extLst>
              <a:ext uri="{FF2B5EF4-FFF2-40B4-BE49-F238E27FC236}">
                <a16:creationId xmlns:a16="http://schemas.microsoft.com/office/drawing/2014/main" id="{2A7B06F4-0CB7-4310-9F21-EFAF26C54B19}"/>
              </a:ext>
            </a:extLst>
          </p:cNvPr>
          <p:cNvSpPr txBox="1"/>
          <p:nvPr/>
        </p:nvSpPr>
        <p:spPr>
          <a:xfrm>
            <a:off x="5014686" y="2372425"/>
            <a:ext cx="7126515" cy="4154984"/>
          </a:xfrm>
          <a:prstGeom prst="rect">
            <a:avLst/>
          </a:prstGeom>
          <a:noFill/>
        </p:spPr>
        <p:txBody>
          <a:bodyPr wrap="square">
            <a:spAutoFit/>
          </a:bodyPr>
          <a:lstStyle/>
          <a:p>
            <a:r>
              <a:rPr lang="ru-RU" sz="2400" dirty="0">
                <a:latin typeface="Times New Roman" panose="02020603050405020304" pitchFamily="18" charset="0"/>
                <a:cs typeface="Times New Roman" panose="02020603050405020304" pitchFamily="18" charset="0"/>
              </a:rPr>
              <a:t>Нарисуйте брови и закончите рисовать контур волос. </a:t>
            </a:r>
          </a:p>
          <a:p>
            <a:r>
              <a:rPr lang="ru-RU" sz="2400" dirty="0">
                <a:latin typeface="Times New Roman" panose="02020603050405020304" pitchFamily="18" charset="0"/>
                <a:cs typeface="Times New Roman" panose="02020603050405020304" pitchFamily="18" charset="0"/>
              </a:rPr>
              <a:t>Теперь нарисуйте чуть более сложный элемент лица человека - губы. </a:t>
            </a:r>
          </a:p>
          <a:p>
            <a:r>
              <a:rPr lang="ru-RU" sz="2400" dirty="0">
                <a:latin typeface="Times New Roman" panose="02020603050405020304" pitchFamily="18" charset="0"/>
                <a:cs typeface="Times New Roman" panose="02020603050405020304" pitchFamily="18" charset="0"/>
              </a:rPr>
              <a:t>Нижнюю губу рисовать проще, а верхняя будет зеркальным отражением нижней, только она в центре делиться пополам. Не рисуйте слишком широкий рот и толстые губы.</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Начините рисовать нос с его кончика, в виде "галочки", а по краям две дуги. Теперь от правой брови проведите линию, с легким отклонением вправо. </a:t>
            </a:r>
          </a:p>
        </p:txBody>
      </p:sp>
    </p:spTree>
    <p:extLst>
      <p:ext uri="{BB962C8B-B14F-4D97-AF65-F5344CB8AC3E}">
        <p14:creationId xmlns:p14="http://schemas.microsoft.com/office/powerpoint/2010/main" val="1268768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330591"/>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pic>
        <p:nvPicPr>
          <p:cNvPr id="6" name="Рисунок 5">
            <a:extLst>
              <a:ext uri="{FF2B5EF4-FFF2-40B4-BE49-F238E27FC236}">
                <a16:creationId xmlns:a16="http://schemas.microsoft.com/office/drawing/2014/main" id="{7AFD72EE-1094-4EA6-88D0-B8D3B40173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543" y="1378857"/>
            <a:ext cx="7749506" cy="5479143"/>
          </a:xfrm>
          <a:prstGeom prst="rect">
            <a:avLst/>
          </a:prstGeom>
        </p:spPr>
      </p:pic>
      <p:sp>
        <p:nvSpPr>
          <p:cNvPr id="4" name="TextBox 3">
            <a:extLst>
              <a:ext uri="{FF2B5EF4-FFF2-40B4-BE49-F238E27FC236}">
                <a16:creationId xmlns:a16="http://schemas.microsoft.com/office/drawing/2014/main" id="{C015CCA1-5DAE-41F7-8CA4-A8E047E5AB5C}"/>
              </a:ext>
            </a:extLst>
          </p:cNvPr>
          <p:cNvSpPr txBox="1"/>
          <p:nvPr/>
        </p:nvSpPr>
        <p:spPr>
          <a:xfrm>
            <a:off x="7561943" y="3164321"/>
            <a:ext cx="4354285" cy="954107"/>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6. Прорисовываем части лица, рисуем нос</a:t>
            </a:r>
          </a:p>
        </p:txBody>
      </p:sp>
    </p:spTree>
    <p:extLst>
      <p:ext uri="{BB962C8B-B14F-4D97-AF65-F5344CB8AC3E}">
        <p14:creationId xmlns:p14="http://schemas.microsoft.com/office/powerpoint/2010/main" val="1657369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330591"/>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C015CCA1-5DAE-41F7-8CA4-A8E047E5AB5C}"/>
              </a:ext>
            </a:extLst>
          </p:cNvPr>
          <p:cNvSpPr txBox="1"/>
          <p:nvPr/>
        </p:nvSpPr>
        <p:spPr>
          <a:xfrm>
            <a:off x="8692312" y="2736502"/>
            <a:ext cx="3383573" cy="1384995"/>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7. Прорисовываем части лица, рисуем губы</a:t>
            </a:r>
          </a:p>
        </p:txBody>
      </p:sp>
      <p:pic>
        <p:nvPicPr>
          <p:cNvPr id="2" name="Рисунок 1">
            <a:extLst>
              <a:ext uri="{FF2B5EF4-FFF2-40B4-BE49-F238E27FC236}">
                <a16:creationId xmlns:a16="http://schemas.microsoft.com/office/drawing/2014/main" id="{577E8E64-5984-4E5F-BC7B-AB49C171C409}"/>
              </a:ext>
            </a:extLst>
          </p:cNvPr>
          <p:cNvPicPr>
            <a:picLocks noChangeAspect="1"/>
          </p:cNvPicPr>
          <p:nvPr/>
        </p:nvPicPr>
        <p:blipFill>
          <a:blip r:embed="rId2"/>
          <a:stretch>
            <a:fillRect/>
          </a:stretch>
        </p:blipFill>
        <p:spPr>
          <a:xfrm>
            <a:off x="275772" y="1272202"/>
            <a:ext cx="3613757" cy="5255207"/>
          </a:xfrm>
          <a:prstGeom prst="rect">
            <a:avLst/>
          </a:prstGeom>
        </p:spPr>
      </p:pic>
      <p:pic>
        <p:nvPicPr>
          <p:cNvPr id="7" name="Рисунок 6">
            <a:extLst>
              <a:ext uri="{FF2B5EF4-FFF2-40B4-BE49-F238E27FC236}">
                <a16:creationId xmlns:a16="http://schemas.microsoft.com/office/drawing/2014/main" id="{8F43CB6A-D2B2-43EC-A476-F8476B90B7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3898" y="1157366"/>
            <a:ext cx="4414388" cy="5484877"/>
          </a:xfrm>
          <a:prstGeom prst="rect">
            <a:avLst/>
          </a:prstGeom>
        </p:spPr>
      </p:pic>
    </p:spTree>
    <p:extLst>
      <p:ext uri="{BB962C8B-B14F-4D97-AF65-F5344CB8AC3E}">
        <p14:creationId xmlns:p14="http://schemas.microsoft.com/office/powerpoint/2010/main" val="2441657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254459"/>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C015CCA1-5DAE-41F7-8CA4-A8E047E5AB5C}"/>
              </a:ext>
            </a:extLst>
          </p:cNvPr>
          <p:cNvSpPr txBox="1"/>
          <p:nvPr/>
        </p:nvSpPr>
        <p:spPr>
          <a:xfrm>
            <a:off x="6741850" y="1316698"/>
            <a:ext cx="5155294" cy="1384995"/>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8. Прорисовываем части лица, рисуем уши там, где им надлежит быть</a:t>
            </a:r>
          </a:p>
        </p:txBody>
      </p:sp>
      <p:pic>
        <p:nvPicPr>
          <p:cNvPr id="2" name="Рисунок 1">
            <a:extLst>
              <a:ext uri="{FF2B5EF4-FFF2-40B4-BE49-F238E27FC236}">
                <a16:creationId xmlns:a16="http://schemas.microsoft.com/office/drawing/2014/main" id="{BB85A726-C462-4DAB-8FA1-4870FD710064}"/>
              </a:ext>
            </a:extLst>
          </p:cNvPr>
          <p:cNvPicPr>
            <a:picLocks noChangeAspect="1"/>
          </p:cNvPicPr>
          <p:nvPr/>
        </p:nvPicPr>
        <p:blipFill>
          <a:blip r:embed="rId2"/>
          <a:stretch>
            <a:fillRect/>
          </a:stretch>
        </p:blipFill>
        <p:spPr>
          <a:xfrm>
            <a:off x="294856" y="1018545"/>
            <a:ext cx="6018858" cy="5589460"/>
          </a:xfrm>
          <a:prstGeom prst="rect">
            <a:avLst/>
          </a:prstGeom>
        </p:spPr>
      </p:pic>
      <p:pic>
        <p:nvPicPr>
          <p:cNvPr id="5" name="Рисунок 4">
            <a:extLst>
              <a:ext uri="{FF2B5EF4-FFF2-40B4-BE49-F238E27FC236}">
                <a16:creationId xmlns:a16="http://schemas.microsoft.com/office/drawing/2014/main" id="{9E4E4836-F1B4-4096-8376-E58DA6D6B3F4}"/>
              </a:ext>
            </a:extLst>
          </p:cNvPr>
          <p:cNvPicPr>
            <a:picLocks noChangeAspect="1"/>
          </p:cNvPicPr>
          <p:nvPr/>
        </p:nvPicPr>
        <p:blipFill>
          <a:blip r:embed="rId3"/>
          <a:stretch>
            <a:fillRect/>
          </a:stretch>
        </p:blipFill>
        <p:spPr>
          <a:xfrm>
            <a:off x="7286205" y="3041470"/>
            <a:ext cx="3831738" cy="3566535"/>
          </a:xfrm>
          <a:prstGeom prst="rect">
            <a:avLst/>
          </a:prstGeom>
        </p:spPr>
      </p:pic>
    </p:spTree>
    <p:extLst>
      <p:ext uri="{BB962C8B-B14F-4D97-AF65-F5344CB8AC3E}">
        <p14:creationId xmlns:p14="http://schemas.microsoft.com/office/powerpoint/2010/main" val="2787149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254459"/>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C015CCA1-5DAE-41F7-8CA4-A8E047E5AB5C}"/>
              </a:ext>
            </a:extLst>
          </p:cNvPr>
          <p:cNvSpPr txBox="1"/>
          <p:nvPr/>
        </p:nvSpPr>
        <p:spPr>
          <a:xfrm>
            <a:off x="2396662" y="933419"/>
            <a:ext cx="7398675"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9. Прорисовываем волосы, рисуем прическу</a:t>
            </a:r>
          </a:p>
        </p:txBody>
      </p:sp>
      <p:pic>
        <p:nvPicPr>
          <p:cNvPr id="7" name="Рисунок 6">
            <a:extLst>
              <a:ext uri="{FF2B5EF4-FFF2-40B4-BE49-F238E27FC236}">
                <a16:creationId xmlns:a16="http://schemas.microsoft.com/office/drawing/2014/main" id="{CCCD31F4-6CC8-43A8-AAC3-F47B43343E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897" y="1712550"/>
            <a:ext cx="6716502" cy="4890991"/>
          </a:xfrm>
          <a:prstGeom prst="rect">
            <a:avLst/>
          </a:prstGeom>
        </p:spPr>
      </p:pic>
      <p:pic>
        <p:nvPicPr>
          <p:cNvPr id="9" name="Рисунок 8">
            <a:extLst>
              <a:ext uri="{FF2B5EF4-FFF2-40B4-BE49-F238E27FC236}">
                <a16:creationId xmlns:a16="http://schemas.microsoft.com/office/drawing/2014/main" id="{D316DEA7-07CF-4B65-9E03-D49F446F85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9547" y="2233300"/>
            <a:ext cx="4822796" cy="4083166"/>
          </a:xfrm>
          <a:prstGeom prst="rect">
            <a:avLst/>
          </a:prstGeom>
        </p:spPr>
      </p:pic>
    </p:spTree>
    <p:extLst>
      <p:ext uri="{BB962C8B-B14F-4D97-AF65-F5344CB8AC3E}">
        <p14:creationId xmlns:p14="http://schemas.microsoft.com/office/powerpoint/2010/main" val="1547074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54253A-0808-4896-A8F3-D893F80A8DD3}"/>
              </a:ext>
            </a:extLst>
          </p:cNvPr>
          <p:cNvSpPr txBox="1"/>
          <p:nvPr/>
        </p:nvSpPr>
        <p:spPr>
          <a:xfrm>
            <a:off x="2743200" y="330591"/>
            <a:ext cx="6705600"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Поэтапное рисование портрета</a:t>
            </a:r>
          </a:p>
        </p:txBody>
      </p:sp>
      <p:sp>
        <p:nvSpPr>
          <p:cNvPr id="4" name="TextBox 3">
            <a:extLst>
              <a:ext uri="{FF2B5EF4-FFF2-40B4-BE49-F238E27FC236}">
                <a16:creationId xmlns:a16="http://schemas.microsoft.com/office/drawing/2014/main" id="{C015CCA1-5DAE-41F7-8CA4-A8E047E5AB5C}"/>
              </a:ext>
            </a:extLst>
          </p:cNvPr>
          <p:cNvSpPr txBox="1"/>
          <p:nvPr/>
        </p:nvSpPr>
        <p:spPr>
          <a:xfrm>
            <a:off x="1690913" y="1342571"/>
            <a:ext cx="8810171"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10. Прорисовываем части тела, рисуем шею и плечи</a:t>
            </a:r>
          </a:p>
        </p:txBody>
      </p:sp>
      <p:pic>
        <p:nvPicPr>
          <p:cNvPr id="2" name="Рисунок 1">
            <a:extLst>
              <a:ext uri="{FF2B5EF4-FFF2-40B4-BE49-F238E27FC236}">
                <a16:creationId xmlns:a16="http://schemas.microsoft.com/office/drawing/2014/main" id="{DC02F396-F12A-42AE-A547-3A6DAAFAE686}"/>
              </a:ext>
            </a:extLst>
          </p:cNvPr>
          <p:cNvPicPr>
            <a:picLocks noChangeAspect="1"/>
          </p:cNvPicPr>
          <p:nvPr/>
        </p:nvPicPr>
        <p:blipFill>
          <a:blip r:embed="rId2"/>
          <a:stretch>
            <a:fillRect/>
          </a:stretch>
        </p:blipFill>
        <p:spPr>
          <a:xfrm>
            <a:off x="604349" y="2647164"/>
            <a:ext cx="10983298" cy="3013408"/>
          </a:xfrm>
          <a:prstGeom prst="rect">
            <a:avLst/>
          </a:prstGeom>
        </p:spPr>
      </p:pic>
    </p:spTree>
    <p:extLst>
      <p:ext uri="{BB962C8B-B14F-4D97-AF65-F5344CB8AC3E}">
        <p14:creationId xmlns:p14="http://schemas.microsoft.com/office/powerpoint/2010/main" val="1206237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242EA7-B1E6-453C-BD43-36EABC4F4A4F}"/>
              </a:ext>
            </a:extLst>
          </p:cNvPr>
          <p:cNvSpPr txBox="1"/>
          <p:nvPr/>
        </p:nvSpPr>
        <p:spPr>
          <a:xfrm>
            <a:off x="878114" y="642036"/>
            <a:ext cx="10435771" cy="1077218"/>
          </a:xfrm>
          <a:prstGeom prst="rect">
            <a:avLst/>
          </a:prstGeom>
          <a:noFill/>
        </p:spPr>
        <p:txBody>
          <a:bodyPr wrap="square">
            <a:spAutoFit/>
          </a:bodyPr>
          <a:lstStyle/>
          <a:p>
            <a:pPr algn="ctr"/>
            <a:r>
              <a:rPr lang="ru-RU" sz="3200" dirty="0">
                <a:latin typeface="Times New Roman" panose="02020603050405020304" pitchFamily="18" charset="0"/>
                <a:cs typeface="Times New Roman" panose="02020603050405020304" pitchFamily="18" charset="0"/>
              </a:rPr>
              <a:t>При создании (описании) </a:t>
            </a:r>
            <a:r>
              <a:rPr lang="ru-RU" sz="3200" b="1" dirty="0">
                <a:latin typeface="Times New Roman" panose="02020603050405020304" pitchFamily="18" charset="0"/>
                <a:cs typeface="Times New Roman" panose="02020603050405020304" pitchFamily="18" charset="0"/>
              </a:rPr>
              <a:t>ПОРТРЕТА</a:t>
            </a:r>
            <a:r>
              <a:rPr lang="ru-RU" sz="3200" dirty="0">
                <a:latin typeface="Times New Roman" panose="02020603050405020304" pitchFamily="18" charset="0"/>
                <a:cs typeface="Times New Roman" panose="02020603050405020304" pitchFamily="18" charset="0"/>
              </a:rPr>
              <a:t> важно раскрыть  две стороны: не только внешнее сходство, но и настроение</a:t>
            </a:r>
          </a:p>
        </p:txBody>
      </p:sp>
      <p:pic>
        <p:nvPicPr>
          <p:cNvPr id="4" name="Рисунок 3">
            <a:extLst>
              <a:ext uri="{FF2B5EF4-FFF2-40B4-BE49-F238E27FC236}">
                <a16:creationId xmlns:a16="http://schemas.microsoft.com/office/drawing/2014/main" id="{7A46EBD8-2503-4BBE-B851-2803E5779A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9371" y="2117827"/>
            <a:ext cx="5207432" cy="4577109"/>
          </a:xfrm>
          <a:prstGeom prst="rect">
            <a:avLst/>
          </a:prstGeom>
        </p:spPr>
      </p:pic>
      <p:pic>
        <p:nvPicPr>
          <p:cNvPr id="5" name="Рисунок 4">
            <a:extLst>
              <a:ext uri="{FF2B5EF4-FFF2-40B4-BE49-F238E27FC236}">
                <a16:creationId xmlns:a16="http://schemas.microsoft.com/office/drawing/2014/main" id="{67D18755-2BC8-43E4-A32C-588B23BA00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8956" y="2138887"/>
            <a:ext cx="3648701" cy="4556049"/>
          </a:xfrm>
          <a:prstGeom prst="rect">
            <a:avLst/>
          </a:prstGeom>
        </p:spPr>
      </p:pic>
    </p:spTree>
    <p:extLst>
      <p:ext uri="{BB962C8B-B14F-4D97-AF65-F5344CB8AC3E}">
        <p14:creationId xmlns:p14="http://schemas.microsoft.com/office/powerpoint/2010/main" val="1892982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18D271-42BD-49A1-B64B-E63E1AD0D218}"/>
              </a:ext>
            </a:extLst>
          </p:cNvPr>
          <p:cNvSpPr txBox="1"/>
          <p:nvPr/>
        </p:nvSpPr>
        <p:spPr>
          <a:xfrm>
            <a:off x="116115" y="1556628"/>
            <a:ext cx="3686627" cy="3539430"/>
          </a:xfrm>
          <a:prstGeom prst="rect">
            <a:avLst/>
          </a:prstGeom>
          <a:noFill/>
        </p:spPr>
        <p:txBody>
          <a:bodyPr wrap="square" rtlCol="0">
            <a:spAutoFit/>
          </a:bodyPr>
          <a:lstStyle/>
          <a:p>
            <a:r>
              <a:rPr lang="ru-RU" sz="3200" b="1" dirty="0">
                <a:latin typeface="Times New Roman" panose="02020603050405020304" pitchFamily="18" charset="0"/>
                <a:cs typeface="Times New Roman" panose="02020603050405020304" pitchFamily="18" charset="0"/>
              </a:rPr>
              <a:t>Практическая работа: </a:t>
            </a:r>
            <a:r>
              <a:rPr lang="ru-RU" sz="3200" dirty="0">
                <a:latin typeface="Times New Roman" panose="02020603050405020304" pitchFamily="18" charset="0"/>
                <a:cs typeface="Times New Roman" panose="02020603050405020304" pitchFamily="18" charset="0"/>
              </a:rPr>
              <a:t>Нарисовать портрет человека  фас или анфас карандашом, соблюдая основные пропорции</a:t>
            </a:r>
          </a:p>
        </p:txBody>
      </p:sp>
      <p:pic>
        <p:nvPicPr>
          <p:cNvPr id="4" name="Рисунок 3">
            <a:extLst>
              <a:ext uri="{FF2B5EF4-FFF2-40B4-BE49-F238E27FC236}">
                <a16:creationId xmlns:a16="http://schemas.microsoft.com/office/drawing/2014/main" id="{DF762236-7C0D-4EF5-A198-1AB3B292E83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802742" y="145401"/>
            <a:ext cx="4301038" cy="6567198"/>
          </a:xfrm>
          <a:prstGeom prst="rect">
            <a:avLst/>
          </a:prstGeom>
        </p:spPr>
      </p:pic>
      <p:pic>
        <p:nvPicPr>
          <p:cNvPr id="6" name="Рисунок 5">
            <a:extLst>
              <a:ext uri="{FF2B5EF4-FFF2-40B4-BE49-F238E27FC236}">
                <a16:creationId xmlns:a16="http://schemas.microsoft.com/office/drawing/2014/main" id="{09EC2143-3976-428A-9E9F-677781F3E905}"/>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8219895" y="145402"/>
            <a:ext cx="3972105" cy="6556312"/>
          </a:xfrm>
          <a:prstGeom prst="rect">
            <a:avLst/>
          </a:prstGeom>
        </p:spPr>
      </p:pic>
    </p:spTree>
    <p:extLst>
      <p:ext uri="{BB962C8B-B14F-4D97-AF65-F5344CB8AC3E}">
        <p14:creationId xmlns:p14="http://schemas.microsoft.com/office/powerpoint/2010/main" val="2463750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7CF88E2-BA0B-44A7-BA68-F8FB70BE9C28}"/>
              </a:ext>
            </a:extLst>
          </p:cNvPr>
          <p:cNvSpPr txBox="1"/>
          <p:nvPr/>
        </p:nvSpPr>
        <p:spPr>
          <a:xfrm>
            <a:off x="2816554" y="225698"/>
            <a:ext cx="7257144"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О чём может рассказать портрет?</a:t>
            </a:r>
          </a:p>
        </p:txBody>
      </p:sp>
      <p:pic>
        <p:nvPicPr>
          <p:cNvPr id="6" name="Рисунок 5">
            <a:extLst>
              <a:ext uri="{FF2B5EF4-FFF2-40B4-BE49-F238E27FC236}">
                <a16:creationId xmlns:a16="http://schemas.microsoft.com/office/drawing/2014/main" id="{DB2A486F-EB8D-47DA-BF94-5A52DB2DCB22}"/>
              </a:ext>
            </a:extLst>
          </p:cNvPr>
          <p:cNvPicPr>
            <a:picLocks noChangeAspect="1"/>
          </p:cNvPicPr>
          <p:nvPr/>
        </p:nvPicPr>
        <p:blipFill>
          <a:blip r:embed="rId2"/>
          <a:stretch>
            <a:fillRect/>
          </a:stretch>
        </p:blipFill>
        <p:spPr>
          <a:xfrm>
            <a:off x="335176" y="1837634"/>
            <a:ext cx="3859453" cy="4720409"/>
          </a:xfrm>
          <a:prstGeom prst="rect">
            <a:avLst/>
          </a:prstGeom>
        </p:spPr>
      </p:pic>
      <p:sp>
        <p:nvSpPr>
          <p:cNvPr id="7" name="TextBox 6">
            <a:extLst>
              <a:ext uri="{FF2B5EF4-FFF2-40B4-BE49-F238E27FC236}">
                <a16:creationId xmlns:a16="http://schemas.microsoft.com/office/drawing/2014/main" id="{4948DCEF-461E-47A0-B7EF-D6E69C98D633}"/>
              </a:ext>
            </a:extLst>
          </p:cNvPr>
          <p:cNvSpPr txBox="1"/>
          <p:nvPr/>
        </p:nvSpPr>
        <p:spPr>
          <a:xfrm>
            <a:off x="1691587" y="1239132"/>
            <a:ext cx="1704756"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Эпохе</a:t>
            </a:r>
          </a:p>
        </p:txBody>
      </p:sp>
      <p:pic>
        <p:nvPicPr>
          <p:cNvPr id="9" name="Рисунок 8">
            <a:extLst>
              <a:ext uri="{FF2B5EF4-FFF2-40B4-BE49-F238E27FC236}">
                <a16:creationId xmlns:a16="http://schemas.microsoft.com/office/drawing/2014/main" id="{DB761841-E0A8-4154-A1D4-B3C7611690E1}"/>
              </a:ext>
            </a:extLst>
          </p:cNvPr>
          <p:cNvPicPr>
            <a:picLocks noChangeAspect="1"/>
          </p:cNvPicPr>
          <p:nvPr/>
        </p:nvPicPr>
        <p:blipFill>
          <a:blip r:embed="rId3"/>
          <a:stretch>
            <a:fillRect/>
          </a:stretch>
        </p:blipFill>
        <p:spPr>
          <a:xfrm>
            <a:off x="4535699" y="1837634"/>
            <a:ext cx="3818854" cy="4720409"/>
          </a:xfrm>
          <a:prstGeom prst="rect">
            <a:avLst/>
          </a:prstGeom>
        </p:spPr>
      </p:pic>
      <p:pic>
        <p:nvPicPr>
          <p:cNvPr id="10" name="Рисунок 9">
            <a:extLst>
              <a:ext uri="{FF2B5EF4-FFF2-40B4-BE49-F238E27FC236}">
                <a16:creationId xmlns:a16="http://schemas.microsoft.com/office/drawing/2014/main" id="{CE69F0B3-6A06-4C85-9B53-5891B27FA52B}"/>
              </a:ext>
            </a:extLst>
          </p:cNvPr>
          <p:cNvPicPr>
            <a:picLocks noChangeAspect="1"/>
          </p:cNvPicPr>
          <p:nvPr/>
        </p:nvPicPr>
        <p:blipFill>
          <a:blip r:embed="rId4"/>
          <a:stretch>
            <a:fillRect/>
          </a:stretch>
        </p:blipFill>
        <p:spPr>
          <a:xfrm>
            <a:off x="8564994" y="1837634"/>
            <a:ext cx="3496377" cy="4660748"/>
          </a:xfrm>
          <a:prstGeom prst="rect">
            <a:avLst/>
          </a:prstGeom>
        </p:spPr>
      </p:pic>
      <p:sp>
        <p:nvSpPr>
          <p:cNvPr id="11" name="TextBox 10">
            <a:extLst>
              <a:ext uri="{FF2B5EF4-FFF2-40B4-BE49-F238E27FC236}">
                <a16:creationId xmlns:a16="http://schemas.microsoft.com/office/drawing/2014/main" id="{7EF460C8-DA67-4701-A2DF-2E658B038E9A}"/>
              </a:ext>
            </a:extLst>
          </p:cNvPr>
          <p:cNvSpPr txBox="1"/>
          <p:nvPr/>
        </p:nvSpPr>
        <p:spPr>
          <a:xfrm>
            <a:off x="5750005" y="1226538"/>
            <a:ext cx="5629977"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Положении человека в обществе</a:t>
            </a:r>
          </a:p>
        </p:txBody>
      </p:sp>
    </p:spTree>
    <p:extLst>
      <p:ext uri="{BB962C8B-B14F-4D97-AF65-F5344CB8AC3E}">
        <p14:creationId xmlns:p14="http://schemas.microsoft.com/office/powerpoint/2010/main" val="781947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A6CA9C6-1F87-476E-BE53-535FA2C88AEF}"/>
              </a:ext>
            </a:extLst>
          </p:cNvPr>
          <p:cNvPicPr>
            <a:picLocks noChangeAspect="1"/>
          </p:cNvPicPr>
          <p:nvPr/>
        </p:nvPicPr>
        <p:blipFill>
          <a:blip r:embed="rId2"/>
          <a:stretch>
            <a:fillRect/>
          </a:stretch>
        </p:blipFill>
        <p:spPr>
          <a:xfrm>
            <a:off x="331376" y="1643921"/>
            <a:ext cx="3848738" cy="5043708"/>
          </a:xfrm>
          <a:prstGeom prst="rect">
            <a:avLst/>
          </a:prstGeom>
        </p:spPr>
      </p:pic>
      <p:sp>
        <p:nvSpPr>
          <p:cNvPr id="4" name="TextBox 3">
            <a:extLst>
              <a:ext uri="{FF2B5EF4-FFF2-40B4-BE49-F238E27FC236}">
                <a16:creationId xmlns:a16="http://schemas.microsoft.com/office/drawing/2014/main" id="{1AE4FA77-2992-4F81-9C54-2D7BC871CE47}"/>
              </a:ext>
            </a:extLst>
          </p:cNvPr>
          <p:cNvSpPr txBox="1"/>
          <p:nvPr/>
        </p:nvSpPr>
        <p:spPr>
          <a:xfrm>
            <a:off x="2853791" y="242513"/>
            <a:ext cx="7257143"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О чём может рассказать портрет?</a:t>
            </a:r>
          </a:p>
        </p:txBody>
      </p:sp>
      <p:pic>
        <p:nvPicPr>
          <p:cNvPr id="5" name="Рисунок 4">
            <a:extLst>
              <a:ext uri="{FF2B5EF4-FFF2-40B4-BE49-F238E27FC236}">
                <a16:creationId xmlns:a16="http://schemas.microsoft.com/office/drawing/2014/main" id="{A89D80FB-1A9B-4A9C-B851-5456DD1A24DE}"/>
              </a:ext>
            </a:extLst>
          </p:cNvPr>
          <p:cNvPicPr>
            <a:picLocks noChangeAspect="1"/>
          </p:cNvPicPr>
          <p:nvPr/>
        </p:nvPicPr>
        <p:blipFill>
          <a:blip r:embed="rId3"/>
          <a:stretch>
            <a:fillRect/>
          </a:stretch>
        </p:blipFill>
        <p:spPr>
          <a:xfrm>
            <a:off x="4413358" y="1643921"/>
            <a:ext cx="3714642" cy="5043708"/>
          </a:xfrm>
          <a:prstGeom prst="rect">
            <a:avLst/>
          </a:prstGeom>
        </p:spPr>
      </p:pic>
      <p:pic>
        <p:nvPicPr>
          <p:cNvPr id="6" name="Рисунок 5">
            <a:extLst>
              <a:ext uri="{FF2B5EF4-FFF2-40B4-BE49-F238E27FC236}">
                <a16:creationId xmlns:a16="http://schemas.microsoft.com/office/drawing/2014/main" id="{891D823C-E0BE-4D30-B024-C7DC0EED2FE3}"/>
              </a:ext>
            </a:extLst>
          </p:cNvPr>
          <p:cNvPicPr>
            <a:picLocks noChangeAspect="1"/>
          </p:cNvPicPr>
          <p:nvPr/>
        </p:nvPicPr>
        <p:blipFill>
          <a:blip r:embed="rId4"/>
          <a:stretch>
            <a:fillRect/>
          </a:stretch>
        </p:blipFill>
        <p:spPr>
          <a:xfrm>
            <a:off x="8361244" y="1674788"/>
            <a:ext cx="3499380" cy="5012842"/>
          </a:xfrm>
          <a:prstGeom prst="rect">
            <a:avLst/>
          </a:prstGeom>
        </p:spPr>
      </p:pic>
      <p:sp>
        <p:nvSpPr>
          <p:cNvPr id="7" name="TextBox 6">
            <a:extLst>
              <a:ext uri="{FF2B5EF4-FFF2-40B4-BE49-F238E27FC236}">
                <a16:creationId xmlns:a16="http://schemas.microsoft.com/office/drawing/2014/main" id="{67C78123-6062-4DAF-A601-39E16CFB7D3E}"/>
              </a:ext>
            </a:extLst>
          </p:cNvPr>
          <p:cNvSpPr txBox="1"/>
          <p:nvPr/>
        </p:nvSpPr>
        <p:spPr>
          <a:xfrm>
            <a:off x="1407886" y="1103086"/>
            <a:ext cx="2032000"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Профессии</a:t>
            </a:r>
          </a:p>
        </p:txBody>
      </p:sp>
      <p:sp>
        <p:nvSpPr>
          <p:cNvPr id="8" name="TextBox 7">
            <a:extLst>
              <a:ext uri="{FF2B5EF4-FFF2-40B4-BE49-F238E27FC236}">
                <a16:creationId xmlns:a16="http://schemas.microsoft.com/office/drawing/2014/main" id="{05F5A4B3-B777-4CA5-828A-2E30608D7FE6}"/>
              </a:ext>
            </a:extLst>
          </p:cNvPr>
          <p:cNvSpPr txBox="1"/>
          <p:nvPr/>
        </p:nvSpPr>
        <p:spPr>
          <a:xfrm>
            <a:off x="6756189" y="1059114"/>
            <a:ext cx="3210109"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Возрасте человека</a:t>
            </a:r>
          </a:p>
        </p:txBody>
      </p:sp>
    </p:spTree>
    <p:extLst>
      <p:ext uri="{BB962C8B-B14F-4D97-AF65-F5344CB8AC3E}">
        <p14:creationId xmlns:p14="http://schemas.microsoft.com/office/powerpoint/2010/main" val="2987178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AE4FA77-2992-4F81-9C54-2D7BC871CE47}"/>
              </a:ext>
            </a:extLst>
          </p:cNvPr>
          <p:cNvSpPr txBox="1"/>
          <p:nvPr/>
        </p:nvSpPr>
        <p:spPr>
          <a:xfrm>
            <a:off x="2853791" y="242513"/>
            <a:ext cx="7257143" cy="646331"/>
          </a:xfrm>
          <a:prstGeom prst="rect">
            <a:avLst/>
          </a:prstGeom>
          <a:noFill/>
        </p:spPr>
        <p:txBody>
          <a:bodyPr wrap="square">
            <a:spAutoFit/>
          </a:bodyPr>
          <a:lstStyle/>
          <a:p>
            <a:r>
              <a:rPr lang="ru-RU" sz="3600" b="1" dirty="0">
                <a:latin typeface="Times New Roman" panose="02020603050405020304" pitchFamily="18" charset="0"/>
                <a:cs typeface="Times New Roman" panose="02020603050405020304" pitchFamily="18" charset="0"/>
              </a:rPr>
              <a:t>О чём может рассказать портрет?</a:t>
            </a:r>
          </a:p>
        </p:txBody>
      </p:sp>
      <p:sp>
        <p:nvSpPr>
          <p:cNvPr id="7" name="TextBox 6">
            <a:extLst>
              <a:ext uri="{FF2B5EF4-FFF2-40B4-BE49-F238E27FC236}">
                <a16:creationId xmlns:a16="http://schemas.microsoft.com/office/drawing/2014/main" id="{67C78123-6062-4DAF-A601-39E16CFB7D3E}"/>
              </a:ext>
            </a:extLst>
          </p:cNvPr>
          <p:cNvSpPr txBox="1"/>
          <p:nvPr/>
        </p:nvSpPr>
        <p:spPr>
          <a:xfrm>
            <a:off x="4484914" y="1074058"/>
            <a:ext cx="3744685" cy="523220"/>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Настроении человека </a:t>
            </a:r>
          </a:p>
        </p:txBody>
      </p:sp>
      <p:pic>
        <p:nvPicPr>
          <p:cNvPr id="3" name="Рисунок 2">
            <a:extLst>
              <a:ext uri="{FF2B5EF4-FFF2-40B4-BE49-F238E27FC236}">
                <a16:creationId xmlns:a16="http://schemas.microsoft.com/office/drawing/2014/main" id="{CDE5A409-7991-4F7A-91CE-E1B9803D04E5}"/>
              </a:ext>
            </a:extLst>
          </p:cNvPr>
          <p:cNvPicPr>
            <a:picLocks noChangeAspect="1"/>
          </p:cNvPicPr>
          <p:nvPr/>
        </p:nvPicPr>
        <p:blipFill>
          <a:blip r:embed="rId2"/>
          <a:stretch>
            <a:fillRect/>
          </a:stretch>
        </p:blipFill>
        <p:spPr>
          <a:xfrm>
            <a:off x="384506" y="1782492"/>
            <a:ext cx="3673981" cy="4903831"/>
          </a:xfrm>
          <a:prstGeom prst="rect">
            <a:avLst/>
          </a:prstGeom>
        </p:spPr>
      </p:pic>
      <p:pic>
        <p:nvPicPr>
          <p:cNvPr id="9" name="Рисунок 8">
            <a:extLst>
              <a:ext uri="{FF2B5EF4-FFF2-40B4-BE49-F238E27FC236}">
                <a16:creationId xmlns:a16="http://schemas.microsoft.com/office/drawing/2014/main" id="{EEBD1FF0-1975-4B1C-A421-A60F540AA0A4}"/>
              </a:ext>
            </a:extLst>
          </p:cNvPr>
          <p:cNvPicPr>
            <a:picLocks noChangeAspect="1"/>
          </p:cNvPicPr>
          <p:nvPr/>
        </p:nvPicPr>
        <p:blipFill>
          <a:blip r:embed="rId3"/>
          <a:stretch>
            <a:fillRect/>
          </a:stretch>
        </p:blipFill>
        <p:spPr>
          <a:xfrm>
            <a:off x="4365910" y="1782492"/>
            <a:ext cx="3673981" cy="4880125"/>
          </a:xfrm>
          <a:prstGeom prst="rect">
            <a:avLst/>
          </a:prstGeom>
        </p:spPr>
      </p:pic>
      <p:pic>
        <p:nvPicPr>
          <p:cNvPr id="10" name="Рисунок 9">
            <a:extLst>
              <a:ext uri="{FF2B5EF4-FFF2-40B4-BE49-F238E27FC236}">
                <a16:creationId xmlns:a16="http://schemas.microsoft.com/office/drawing/2014/main" id="{CBBEA6D2-8938-44E2-8F43-B0B58B72C3CA}"/>
              </a:ext>
            </a:extLst>
          </p:cNvPr>
          <p:cNvPicPr>
            <a:picLocks noChangeAspect="1"/>
          </p:cNvPicPr>
          <p:nvPr/>
        </p:nvPicPr>
        <p:blipFill>
          <a:blip r:embed="rId4"/>
          <a:stretch>
            <a:fillRect/>
          </a:stretch>
        </p:blipFill>
        <p:spPr>
          <a:xfrm>
            <a:off x="8414374" y="1794228"/>
            <a:ext cx="3393120" cy="4868389"/>
          </a:xfrm>
          <a:prstGeom prst="rect">
            <a:avLst/>
          </a:prstGeom>
        </p:spPr>
      </p:pic>
    </p:spTree>
    <p:extLst>
      <p:ext uri="{BB962C8B-B14F-4D97-AF65-F5344CB8AC3E}">
        <p14:creationId xmlns:p14="http://schemas.microsoft.com/office/powerpoint/2010/main" val="3002480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2E46D7-40D5-44B9-846E-60F3A29189D7}"/>
              </a:ext>
            </a:extLst>
          </p:cNvPr>
          <p:cNvSpPr txBox="1"/>
          <p:nvPr/>
        </p:nvSpPr>
        <p:spPr>
          <a:xfrm>
            <a:off x="1683657" y="298181"/>
            <a:ext cx="8824686" cy="1077218"/>
          </a:xfrm>
          <a:prstGeom prst="rect">
            <a:avLst/>
          </a:prstGeom>
          <a:noFill/>
        </p:spPr>
        <p:txBody>
          <a:bodyPr wrap="square">
            <a:spAutoFit/>
          </a:bodyPr>
          <a:lstStyle/>
          <a:p>
            <a:pPr algn="ctr"/>
            <a:r>
              <a:rPr lang="ru-RU" sz="3200" dirty="0">
                <a:latin typeface="Times New Roman" panose="02020603050405020304" pitchFamily="18" charset="0"/>
                <a:cs typeface="Times New Roman" panose="02020603050405020304" pitchFamily="18" charset="0"/>
              </a:rPr>
              <a:t>Ракурс </a:t>
            </a:r>
            <a:r>
              <a:rPr lang="ru-RU" sz="3200" dirty="0">
                <a:latin typeface="Times New Roman" panose="02020603050405020304" pitchFamily="18" charset="0"/>
                <a:cs typeface="Times New Roman" panose="02020603050405020304" pitchFamily="18" charset="0"/>
                <a:sym typeface="Symbol" panose="05050102010706020507" pitchFamily="18" charset="2"/>
              </a:rPr>
              <a:t></a:t>
            </a:r>
            <a:r>
              <a:rPr lang="ru-RU" sz="3200" dirty="0">
                <a:latin typeface="Times New Roman" panose="02020603050405020304" pitchFamily="18" charset="0"/>
                <a:cs typeface="Times New Roman" panose="02020603050405020304" pitchFamily="18" charset="0"/>
              </a:rPr>
              <a:t> это творческий инструмент, а не правило и аксиома</a:t>
            </a:r>
          </a:p>
        </p:txBody>
      </p:sp>
      <p:pic>
        <p:nvPicPr>
          <p:cNvPr id="4" name="Рисунок 3">
            <a:extLst>
              <a:ext uri="{FF2B5EF4-FFF2-40B4-BE49-F238E27FC236}">
                <a16:creationId xmlns:a16="http://schemas.microsoft.com/office/drawing/2014/main" id="{F2B64A0D-369C-477A-BD6A-7F8719ECE767}"/>
              </a:ext>
            </a:extLst>
          </p:cNvPr>
          <p:cNvPicPr>
            <a:picLocks noChangeAspect="1"/>
          </p:cNvPicPr>
          <p:nvPr/>
        </p:nvPicPr>
        <p:blipFill>
          <a:blip r:embed="rId2"/>
          <a:stretch>
            <a:fillRect/>
          </a:stretch>
        </p:blipFill>
        <p:spPr>
          <a:xfrm>
            <a:off x="2253343" y="1375399"/>
            <a:ext cx="7685313" cy="5374029"/>
          </a:xfrm>
          <a:prstGeom prst="rect">
            <a:avLst/>
          </a:prstGeom>
        </p:spPr>
      </p:pic>
    </p:spTree>
    <p:extLst>
      <p:ext uri="{BB962C8B-B14F-4D97-AF65-F5344CB8AC3E}">
        <p14:creationId xmlns:p14="http://schemas.microsoft.com/office/powerpoint/2010/main" val="164570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B30FD5-EB49-4C03-91C4-87C743FC0AAC}"/>
              </a:ext>
            </a:extLst>
          </p:cNvPr>
          <p:cNvSpPr txBox="1"/>
          <p:nvPr/>
        </p:nvSpPr>
        <p:spPr>
          <a:xfrm>
            <a:off x="1088571" y="320265"/>
            <a:ext cx="10014856" cy="1200329"/>
          </a:xfrm>
          <a:prstGeom prst="rect">
            <a:avLst/>
          </a:prstGeom>
          <a:noFill/>
        </p:spPr>
        <p:txBody>
          <a:bodyPr wrap="square">
            <a:spAutoFit/>
          </a:bodyPr>
          <a:lstStyle/>
          <a:p>
            <a:pPr algn="ctr"/>
            <a:r>
              <a:rPr lang="ru-RU" sz="3600" dirty="0">
                <a:latin typeface="Times New Roman" panose="02020603050405020304" pitchFamily="18" charset="0"/>
                <a:cs typeface="Times New Roman" panose="02020603050405020304" pitchFamily="18" charset="0"/>
              </a:rPr>
              <a:t>Ракурс простыми словами </a:t>
            </a:r>
            <a:r>
              <a:rPr lang="ru-RU" sz="3600" dirty="0">
                <a:latin typeface="Times New Roman" panose="02020603050405020304" pitchFamily="18" charset="0"/>
                <a:cs typeface="Times New Roman" panose="02020603050405020304" pitchFamily="18" charset="0"/>
                <a:sym typeface="Symbol" panose="05050102010706020507" pitchFamily="18" charset="2"/>
              </a:rPr>
              <a:t></a:t>
            </a:r>
            <a:r>
              <a:rPr lang="ru-RU" sz="3600" dirty="0">
                <a:latin typeface="Times New Roman" panose="02020603050405020304" pitchFamily="18" charset="0"/>
                <a:cs typeface="Times New Roman" panose="02020603050405020304" pitchFamily="18" charset="0"/>
              </a:rPr>
              <a:t> это вид на объект под определённым углом</a:t>
            </a:r>
          </a:p>
        </p:txBody>
      </p:sp>
      <p:pic>
        <p:nvPicPr>
          <p:cNvPr id="4" name="Рисунок 3">
            <a:extLst>
              <a:ext uri="{FF2B5EF4-FFF2-40B4-BE49-F238E27FC236}">
                <a16:creationId xmlns:a16="http://schemas.microsoft.com/office/drawing/2014/main" id="{42AC0FBD-3761-4280-9EF7-BD69FE05FA46}"/>
              </a:ext>
            </a:extLst>
          </p:cNvPr>
          <p:cNvPicPr>
            <a:picLocks noChangeAspect="1"/>
          </p:cNvPicPr>
          <p:nvPr/>
        </p:nvPicPr>
        <p:blipFill>
          <a:blip r:embed="rId2"/>
          <a:stretch>
            <a:fillRect/>
          </a:stretch>
        </p:blipFill>
        <p:spPr>
          <a:xfrm>
            <a:off x="994227" y="2300783"/>
            <a:ext cx="10203545" cy="4236952"/>
          </a:xfrm>
          <a:prstGeom prst="rect">
            <a:avLst/>
          </a:prstGeom>
        </p:spPr>
      </p:pic>
      <p:sp>
        <p:nvSpPr>
          <p:cNvPr id="6" name="TextBox 5">
            <a:extLst>
              <a:ext uri="{FF2B5EF4-FFF2-40B4-BE49-F238E27FC236}">
                <a16:creationId xmlns:a16="http://schemas.microsoft.com/office/drawing/2014/main" id="{F4EDE27D-BBB5-4525-B08B-07E2B37B0D14}"/>
              </a:ext>
            </a:extLst>
          </p:cNvPr>
          <p:cNvSpPr txBox="1"/>
          <p:nvPr/>
        </p:nvSpPr>
        <p:spPr>
          <a:xfrm>
            <a:off x="2206173" y="1902422"/>
            <a:ext cx="914400"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Фас </a:t>
            </a:r>
          </a:p>
        </p:txBody>
      </p:sp>
      <p:sp>
        <p:nvSpPr>
          <p:cNvPr id="8" name="TextBox 7">
            <a:extLst>
              <a:ext uri="{FF2B5EF4-FFF2-40B4-BE49-F238E27FC236}">
                <a16:creationId xmlns:a16="http://schemas.microsoft.com/office/drawing/2014/main" id="{369919A9-D134-477A-828A-912F23F8AEB0}"/>
              </a:ext>
            </a:extLst>
          </p:cNvPr>
          <p:cNvSpPr txBox="1"/>
          <p:nvPr/>
        </p:nvSpPr>
        <p:spPr>
          <a:xfrm>
            <a:off x="5188855" y="1916423"/>
            <a:ext cx="1320801"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Анфас </a:t>
            </a:r>
          </a:p>
        </p:txBody>
      </p:sp>
      <p:sp>
        <p:nvSpPr>
          <p:cNvPr id="10" name="TextBox 9">
            <a:extLst>
              <a:ext uri="{FF2B5EF4-FFF2-40B4-BE49-F238E27FC236}">
                <a16:creationId xmlns:a16="http://schemas.microsoft.com/office/drawing/2014/main" id="{240CB566-BAD6-41D4-B49D-86E72DD3E738}"/>
              </a:ext>
            </a:extLst>
          </p:cNvPr>
          <p:cNvSpPr txBox="1"/>
          <p:nvPr/>
        </p:nvSpPr>
        <p:spPr>
          <a:xfrm>
            <a:off x="7982857" y="1916423"/>
            <a:ext cx="1741714" cy="52322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Профиль</a:t>
            </a:r>
          </a:p>
        </p:txBody>
      </p:sp>
    </p:spTree>
    <p:extLst>
      <p:ext uri="{BB962C8B-B14F-4D97-AF65-F5344CB8AC3E}">
        <p14:creationId xmlns:p14="http://schemas.microsoft.com/office/powerpoint/2010/main" val="3631329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EDBA013-A543-4921-BB24-77F0A354C6A1}"/>
              </a:ext>
            </a:extLst>
          </p:cNvPr>
          <p:cNvSpPr txBox="1"/>
          <p:nvPr/>
        </p:nvSpPr>
        <p:spPr>
          <a:xfrm>
            <a:off x="645885" y="5229554"/>
            <a:ext cx="10900228" cy="1384995"/>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Анфас</a:t>
            </a:r>
            <a:r>
              <a:rPr lang="ru-RU" sz="2800" dirty="0">
                <a:latin typeface="Times New Roman" panose="02020603050405020304" pitchFamily="18" charset="0"/>
                <a:cs typeface="Times New Roman" panose="02020603050405020304" pitchFamily="18" charset="0"/>
              </a:rPr>
              <a:t> (фр. </a:t>
            </a:r>
            <a:r>
              <a:rPr lang="ru-RU" sz="2800" dirty="0" err="1">
                <a:latin typeface="Times New Roman" panose="02020603050405020304" pitchFamily="18" charset="0"/>
                <a:cs typeface="Times New Roman" panose="02020603050405020304" pitchFamily="18" charset="0"/>
              </a:rPr>
              <a:t>en</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face</a:t>
            </a:r>
            <a:r>
              <a:rPr lang="ru-RU" sz="2800"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sym typeface="Symbol" panose="05050102010706020507" pitchFamily="18" charset="2"/>
              </a:rPr>
              <a:t></a:t>
            </a:r>
            <a:r>
              <a:rPr lang="ru-RU" sz="2800" dirty="0">
                <a:latin typeface="Times New Roman" panose="02020603050405020304" pitchFamily="18" charset="0"/>
                <a:cs typeface="Times New Roman" panose="02020603050405020304" pitchFamily="18" charset="0"/>
              </a:rPr>
              <a:t> перед лицом, спереди) </a:t>
            </a:r>
            <a:r>
              <a:rPr lang="ru-RU" sz="2800" dirty="0">
                <a:latin typeface="Times New Roman" panose="02020603050405020304" pitchFamily="18" charset="0"/>
                <a:cs typeface="Times New Roman" panose="02020603050405020304" pitchFamily="18" charset="0"/>
                <a:sym typeface="Symbol" panose="05050102010706020507" pitchFamily="18" charset="2"/>
              </a:rPr>
              <a:t></a:t>
            </a:r>
            <a:r>
              <a:rPr lang="ru-RU" sz="2800" dirty="0">
                <a:latin typeface="Times New Roman" panose="02020603050405020304" pitchFamily="18" charset="0"/>
                <a:cs typeface="Times New Roman" panose="02020603050405020304" pitchFamily="18" charset="0"/>
              </a:rPr>
              <a:t> лицом к смотрящему, положение лица человека, сложной фигуры или объекта, при котором «лицевая» часть обращена прямо к наблюдателю</a:t>
            </a:r>
          </a:p>
        </p:txBody>
      </p:sp>
      <p:pic>
        <p:nvPicPr>
          <p:cNvPr id="6" name="Рисунок 5">
            <a:extLst>
              <a:ext uri="{FF2B5EF4-FFF2-40B4-BE49-F238E27FC236}">
                <a16:creationId xmlns:a16="http://schemas.microsoft.com/office/drawing/2014/main" id="{EBD2F9D7-F5A5-4178-B063-FF1712CB49E9}"/>
              </a:ext>
            </a:extLst>
          </p:cNvPr>
          <p:cNvPicPr>
            <a:picLocks noChangeAspect="1"/>
          </p:cNvPicPr>
          <p:nvPr/>
        </p:nvPicPr>
        <p:blipFill>
          <a:blip r:embed="rId2"/>
          <a:stretch>
            <a:fillRect/>
          </a:stretch>
        </p:blipFill>
        <p:spPr>
          <a:xfrm>
            <a:off x="420916" y="243451"/>
            <a:ext cx="3701142" cy="4712954"/>
          </a:xfrm>
          <a:prstGeom prst="rect">
            <a:avLst/>
          </a:prstGeom>
        </p:spPr>
      </p:pic>
      <p:pic>
        <p:nvPicPr>
          <p:cNvPr id="8" name="Рисунок 7">
            <a:extLst>
              <a:ext uri="{FF2B5EF4-FFF2-40B4-BE49-F238E27FC236}">
                <a16:creationId xmlns:a16="http://schemas.microsoft.com/office/drawing/2014/main" id="{19C59C03-CA62-47D3-9791-30B95848DE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9411" y="243451"/>
            <a:ext cx="3293177" cy="4712954"/>
          </a:xfrm>
          <a:prstGeom prst="rect">
            <a:avLst/>
          </a:prstGeom>
        </p:spPr>
      </p:pic>
      <p:pic>
        <p:nvPicPr>
          <p:cNvPr id="10" name="Рисунок 9">
            <a:extLst>
              <a:ext uri="{FF2B5EF4-FFF2-40B4-BE49-F238E27FC236}">
                <a16:creationId xmlns:a16="http://schemas.microsoft.com/office/drawing/2014/main" id="{BCF1929E-F146-48FC-8DEE-2E1CE067B3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3484" y="243451"/>
            <a:ext cx="3770363" cy="4712954"/>
          </a:xfrm>
          <a:prstGeom prst="rect">
            <a:avLst/>
          </a:prstGeom>
        </p:spPr>
      </p:pic>
    </p:spTree>
    <p:extLst>
      <p:ext uri="{BB962C8B-B14F-4D97-AF65-F5344CB8AC3E}">
        <p14:creationId xmlns:p14="http://schemas.microsoft.com/office/powerpoint/2010/main" val="2943767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34B40E-4760-413B-B35C-EB18A776EF25}"/>
              </a:ext>
            </a:extLst>
          </p:cNvPr>
          <p:cNvSpPr txBox="1"/>
          <p:nvPr/>
        </p:nvSpPr>
        <p:spPr>
          <a:xfrm>
            <a:off x="566057" y="5228919"/>
            <a:ext cx="11059885" cy="1384995"/>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Профиль</a:t>
            </a:r>
            <a:r>
              <a:rPr lang="ru-RU" sz="2800"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sym typeface="Symbol" panose="05050102010706020507" pitchFamily="18" charset="2"/>
              </a:rPr>
              <a:t></a:t>
            </a:r>
            <a:r>
              <a:rPr lang="ru-RU" sz="2800" dirty="0">
                <a:latin typeface="Times New Roman" panose="02020603050405020304" pitchFamily="18" charset="0"/>
                <a:cs typeface="Times New Roman" panose="02020603050405020304" pitchFamily="18" charset="0"/>
              </a:rPr>
              <a:t> положение головы или (реже) фигуры вполоборота от зрителя, так, что видна одна только половина, находящаяся по ту либо другую сторону оси симметрии человеческого тела</a:t>
            </a:r>
          </a:p>
        </p:txBody>
      </p:sp>
      <p:pic>
        <p:nvPicPr>
          <p:cNvPr id="5" name="Рисунок 4">
            <a:extLst>
              <a:ext uri="{FF2B5EF4-FFF2-40B4-BE49-F238E27FC236}">
                <a16:creationId xmlns:a16="http://schemas.microsoft.com/office/drawing/2014/main" id="{3196EB04-1531-406D-A23F-28826D66B8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992" y="244086"/>
            <a:ext cx="4078514" cy="4889870"/>
          </a:xfrm>
          <a:prstGeom prst="rect">
            <a:avLst/>
          </a:prstGeom>
        </p:spPr>
      </p:pic>
      <p:pic>
        <p:nvPicPr>
          <p:cNvPr id="7" name="Рисунок 6">
            <a:extLst>
              <a:ext uri="{FF2B5EF4-FFF2-40B4-BE49-F238E27FC236}">
                <a16:creationId xmlns:a16="http://schemas.microsoft.com/office/drawing/2014/main" id="{9AAC6D62-55EC-42C3-A747-E1CC6B773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547992" y="290510"/>
            <a:ext cx="3496177" cy="4890928"/>
          </a:xfrm>
          <a:prstGeom prst="rect">
            <a:avLst/>
          </a:prstGeom>
        </p:spPr>
      </p:pic>
      <p:pic>
        <p:nvPicPr>
          <p:cNvPr id="9" name="Рисунок 8">
            <a:extLst>
              <a:ext uri="{FF2B5EF4-FFF2-40B4-BE49-F238E27FC236}">
                <a16:creationId xmlns:a16="http://schemas.microsoft.com/office/drawing/2014/main" id="{4CFC0218-7C2E-4026-98F6-C5B5D2AA0EF0}"/>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8287656" y="290511"/>
            <a:ext cx="3678352" cy="4843446"/>
          </a:xfrm>
          <a:prstGeom prst="rect">
            <a:avLst/>
          </a:prstGeom>
        </p:spPr>
      </p:pic>
    </p:spTree>
    <p:extLst>
      <p:ext uri="{BB962C8B-B14F-4D97-AF65-F5344CB8AC3E}">
        <p14:creationId xmlns:p14="http://schemas.microsoft.com/office/powerpoint/2010/main" val="296654426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551</Words>
  <Application>Microsoft Office PowerPoint</Application>
  <PresentationFormat>Широкоэкранный</PresentationFormat>
  <Paragraphs>48</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Calibri Light</vt:lpstr>
      <vt:lpstr>Times New Roman</vt:lpstr>
      <vt:lpstr>Тема Office</vt:lpstr>
      <vt:lpstr>Конструкция головы человека.  Построение головы человека, основные пропорции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Конструкция головы человека.  Построение головы человека, основные пропорции</dc:title>
  <dc:creator>Елизавета Камбалова</dc:creator>
  <cp:lastModifiedBy>Елизавета Камбалова</cp:lastModifiedBy>
  <cp:revision>57</cp:revision>
  <dcterms:created xsi:type="dcterms:W3CDTF">2022-12-19T04:32:48Z</dcterms:created>
  <dcterms:modified xsi:type="dcterms:W3CDTF">2023-05-27T15:14:29Z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1844949</vt:lpwstr>
  </property>
  <property fmtid="{D5CDD505-2E9C-101B-9397-08002B2CF9AE}" pid="3" name="NXPowerLiteSettings">
    <vt:lpwstr>F7000400038000</vt:lpwstr>
  </property>
  <property fmtid="{D5CDD505-2E9C-101B-9397-08002B2CF9AE}" pid="4" name="NXPowerLiteVersion">
    <vt:lpwstr>S9.2.0</vt:lpwstr>
  </property>
</Properties>
</file>