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80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tags" Target="tags/tag1.xml" /><Relationship Id="rId16" Type="http://schemas.openxmlformats.org/officeDocument/2006/relationships/presProps" Target="presProps.xml" /><Relationship Id="rId17" Type="http://schemas.openxmlformats.org/officeDocument/2006/relationships/viewProps" Target="viewProps.xml" /><Relationship Id="rId18" Type="http://schemas.openxmlformats.org/officeDocument/2006/relationships/theme" Target="theme/theme1.xml" /><Relationship Id="rId19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F701FA-C55D-401B-A43B-E1ECA0DAEB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352E112-E0A2-4D0C-9E84-6603C1B0D6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82440A5-B198-40EA-AD80-4E8420BDA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7249-6113-4297-9DF5-1E46FB03B9F7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188B08F-C596-4A03-835A-4FD46D22A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D0BB8EE-7304-4487-B2D6-A37C6817E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B9CC-E3C5-4EAE-9425-0F7AF727F3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623757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D6F27CE-186D-4497-8538-E84DA716C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77249-6113-4297-9DF5-1E46FB03B9F7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36A494A-7BD9-4452-84FF-E0867BA4A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B100EBC-FC8D-47FB-8D8F-928CB29CB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7AB9CC-E3C5-4EAE-9425-0F7AF727F3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11726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AA7033-2EC0-4997-95BE-754AD2C03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7FD8208-23D9-44D6-925B-87E0164777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95F5FA5-EE8F-4DAC-8D0B-8DF335858C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177249-6113-4297-9DF5-1E46FB03B9F7}" type="datetimeFigureOut">
              <a:rPr lang="ru-RU" smtClean="0"/>
              <a:t>26.09.2022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CC5AEB0-5CD8-4A30-968F-C1DC5E074B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C73513-0A29-418E-9DA8-FA3193147C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7AB9CC-E3C5-4EAE-9425-0F7AF727F3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8261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9.jpeg" /><Relationship Id="rId3" Type="http://schemas.openxmlformats.org/officeDocument/2006/relationships/image" Target="../media/image20.jpeg" /><Relationship Id="rId4" Type="http://schemas.openxmlformats.org/officeDocument/2006/relationships/image" Target="../media/image21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2.jpeg" /><Relationship Id="rId3" Type="http://schemas.openxmlformats.org/officeDocument/2006/relationships/image" Target="../media/image23.png" /><Relationship Id="rId4" Type="http://schemas.openxmlformats.org/officeDocument/2006/relationships/image" Target="../media/image24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5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6.jpeg" /><Relationship Id="rId3" Type="http://schemas.openxmlformats.org/officeDocument/2006/relationships/image" Target="../media/image27.jpeg" /><Relationship Id="rId4" Type="http://schemas.microsoft.com/office/2007/relationships/hdphoto" Target="../media/image28.wdp" /><Relationship Id="rId5" Type="http://schemas.openxmlformats.org/officeDocument/2006/relationships/image" Target="../media/image29.jpeg" /><Relationship Id="rId6" Type="http://schemas.microsoft.com/office/2007/relationships/hdphoto" Target="../media/image30.wdp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Relationship Id="rId3" Type="http://schemas.openxmlformats.org/officeDocument/2006/relationships/image" Target="../media/image4.jpeg" /><Relationship Id="rId4" Type="http://schemas.openxmlformats.org/officeDocument/2006/relationships/image" Target="../media/image5.jpeg" /><Relationship Id="rId5" Type="http://schemas.openxmlformats.org/officeDocument/2006/relationships/image" Target="../media/image6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Relationship Id="rId3" Type="http://schemas.openxmlformats.org/officeDocument/2006/relationships/image" Target="../media/image8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jpeg" /><Relationship Id="rId3" Type="http://schemas.openxmlformats.org/officeDocument/2006/relationships/image" Target="../media/image14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5.jpeg" /><Relationship Id="rId3" Type="http://schemas.openxmlformats.org/officeDocument/2006/relationships/image" Target="../media/image16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jpeg" /><Relationship Id="rId3" Type="http://schemas.openxmlformats.org/officeDocument/2006/relationships/image" Target="../media/image18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9DD1548-3292-4F1F-A9FD-6CD517B8ED3C}"/>
              </a:ext>
            </a:extLst>
          </p:cNvPr>
          <p:cNvSpPr txBox="1"/>
          <p:nvPr/>
        </p:nvSpPr>
        <p:spPr>
          <a:xfrm>
            <a:off x="943430" y="5288340"/>
            <a:ext cx="107405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 народного искусства жили вместе с человеком, помогали в быту, труде, были участниками праздников.</a:t>
            </a:r>
            <a:b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Узорные росписи, нарядные вышивки не только радовали глаз, но и воспринимались как пожелание блага, добра, счастья.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1446D10-DE07-4A97-95D4-4CC3CB9ACD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400" y="81340"/>
            <a:ext cx="8331200" cy="520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3795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74331D-BA50-4463-BA00-B7C00F8C8A73}"/>
              </a:ext>
            </a:extLst>
          </p:cNvPr>
          <p:cNvSpPr txBox="1"/>
          <p:nvPr/>
        </p:nvSpPr>
        <p:spPr>
          <a:xfrm>
            <a:off x="5080000" y="0"/>
            <a:ext cx="203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Прялки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502AF5-9920-4BAA-80AD-9B3CF26CC13A}"/>
              </a:ext>
            </a:extLst>
          </p:cNvPr>
          <p:cNvSpPr txBox="1"/>
          <p:nvPr/>
        </p:nvSpPr>
        <p:spPr>
          <a:xfrm>
            <a:off x="682172" y="5544458"/>
            <a:ext cx="112050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Прялку дарили на память жене, дочери, невесте. И потому её старались украшать особенно нарядно. Прялку хранили всю жизнь и передавали как великую ценность следующему поколению.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722CAC5-DE96-4551-ABBC-3F047C6025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495" y="672065"/>
            <a:ext cx="4507819" cy="494007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825C906-F78B-4CDC-BC57-65C132317D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637" y="707886"/>
            <a:ext cx="2674179" cy="4872393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E5FE648-1281-45E6-AFDC-6418EEF954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7928" y="681744"/>
            <a:ext cx="2544529" cy="498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170746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CE0849-B84F-443C-B4A7-18AAA5FDEAE9}"/>
              </a:ext>
            </a:extLst>
          </p:cNvPr>
          <p:cNvSpPr txBox="1"/>
          <p:nvPr/>
        </p:nvSpPr>
        <p:spPr>
          <a:xfrm>
            <a:off x="2539999" y="76514"/>
            <a:ext cx="7112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элементы прялки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A2E4544-B923-4D3D-BDC6-63DA9B022B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359" y="1005428"/>
            <a:ext cx="3075756" cy="5518743"/>
          </a:xfrm>
          <a:prstGeom prst="rect">
            <a:avLst/>
          </a:prstGeom>
        </p:spPr>
      </p:pic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7F751FF9-991A-4326-8A56-E57FC5D0A53A}"/>
              </a:ext>
            </a:extLst>
          </p:cNvPr>
          <p:cNvCxnSpPr/>
          <p:nvPr/>
        </p:nvCxnSpPr>
        <p:spPr>
          <a:xfrm>
            <a:off x="3853543" y="1190171"/>
            <a:ext cx="224245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395799CC-D523-4E5E-974B-FCF92DC455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3853543" y="2368874"/>
            <a:ext cx="2274005" cy="4571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C7022EC-6942-4588-9F31-43C20DD58B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1994" y="3956391"/>
            <a:ext cx="2274005" cy="4267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A0B24730-3D79-4C1D-A95E-18FB71B7B0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0237" y="5112736"/>
            <a:ext cx="2274005" cy="42676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69EC8292-9435-4FF5-B1E2-151B130009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21993" y="5852572"/>
            <a:ext cx="2274005" cy="4267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0DA029D-1AF5-4BA9-8F0C-471EEFAE7E34}"/>
              </a:ext>
            </a:extLst>
          </p:cNvPr>
          <p:cNvSpPr txBox="1"/>
          <p:nvPr/>
        </p:nvSpPr>
        <p:spPr>
          <a:xfrm>
            <a:off x="6095998" y="928561"/>
            <a:ext cx="1596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Городки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B68170-A84E-4088-93E7-2B711D8C1CCB}"/>
              </a:ext>
            </a:extLst>
          </p:cNvPr>
          <p:cNvSpPr txBox="1"/>
          <p:nvPr/>
        </p:nvSpPr>
        <p:spPr>
          <a:xfrm>
            <a:off x="6131013" y="2024704"/>
            <a:ext cx="1596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Лопасть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B09293-8B2F-4FDE-AD09-EC7D9A272E11}"/>
              </a:ext>
            </a:extLst>
          </p:cNvPr>
          <p:cNvSpPr txBox="1"/>
          <p:nvPr/>
        </p:nvSpPr>
        <p:spPr>
          <a:xfrm>
            <a:off x="6096001" y="3642496"/>
            <a:ext cx="1407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Серьги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04D85EE-BF8F-4FFE-9E30-68F2062D52F6}"/>
              </a:ext>
            </a:extLst>
          </p:cNvPr>
          <p:cNvSpPr txBox="1"/>
          <p:nvPr/>
        </p:nvSpPr>
        <p:spPr>
          <a:xfrm>
            <a:off x="5405934" y="4747534"/>
            <a:ext cx="16401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Ножка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02B03C3-465D-4913-A808-35E1E1DDD454}"/>
              </a:ext>
            </a:extLst>
          </p:cNvPr>
          <p:cNvSpPr txBox="1"/>
          <p:nvPr/>
        </p:nvSpPr>
        <p:spPr>
          <a:xfrm>
            <a:off x="6084944" y="5519447"/>
            <a:ext cx="14078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Донце</a:t>
            </a:r>
          </a:p>
        </p:txBody>
      </p:sp>
    </p:spTree>
    <p:extLst>
      <p:ext uri="{BB962C8B-B14F-4D97-AF65-F5344CB8AC3E}">
        <p14:creationId xmlns:p14="http://schemas.microsoft.com/office/powerpoint/2010/main" val="277917182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C2C468C-2E19-4E6E-9260-37196387BEEA}"/>
              </a:ext>
            </a:extLst>
          </p:cNvPr>
          <p:cNvSpPr txBox="1"/>
          <p:nvPr/>
        </p:nvSpPr>
        <p:spPr>
          <a:xfrm>
            <a:off x="2735942" y="116115"/>
            <a:ext cx="67201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работа: выполнить эскиз декоративного украшения предмета крестьянского быта (прялка)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B9A0DB7-A535-4E21-9C80-D4A32ABF99E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bg1">
                <a:lumMod val="8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43" y="1704310"/>
            <a:ext cx="11292114" cy="4887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6963168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0381193-0BE2-41F3-AE17-245973175F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69" y="336988"/>
            <a:ext cx="3204256" cy="6184023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541BCBC-2DDA-4683-840F-3BB43A60F9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1100" y="544626"/>
            <a:ext cx="3715657" cy="600713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2384C5B-8536-4A54-B029-D8A854FDB6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833" y="575374"/>
            <a:ext cx="3678398" cy="5945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63334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C08F7C1-5E8E-4BBE-AC08-DA74383DCD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D3E411-0810-4596-96F4-CB707C8D1C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9542" y="1494972"/>
            <a:ext cx="10072915" cy="3272973"/>
          </a:xfrm>
        </p:spPr>
        <p:txBody>
          <a:bodyPr>
            <a:normAutofit/>
          </a:bodyPr>
          <a:lstStyle/>
          <a:p>
            <a:r>
              <a:rPr lang="ru-RU" sz="7200" b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Конструкция и декор предметов народного быта и труда</a:t>
            </a:r>
          </a:p>
        </p:txBody>
      </p:sp>
    </p:spTree>
    <p:extLst>
      <p:ext uri="{BB962C8B-B14F-4D97-AF65-F5344CB8AC3E}">
        <p14:creationId xmlns:p14="http://schemas.microsoft.com/office/powerpoint/2010/main" val="4017669157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E5CB723-3F46-42FC-97AF-470988AF9245}"/>
              </a:ext>
            </a:extLst>
          </p:cNvPr>
          <p:cNvSpPr txBox="1"/>
          <p:nvPr/>
        </p:nvSpPr>
        <p:spPr>
          <a:xfrm>
            <a:off x="5239658" y="0"/>
            <a:ext cx="203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Ковши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130461A-522C-4850-8B77-A3C5C18721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172" y="707886"/>
            <a:ext cx="5573486" cy="325032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0D666EB-A1C3-41EB-9437-568D2AE82B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09830" y="4085413"/>
            <a:ext cx="4655163" cy="256938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35D532E-6B84-40E4-A126-6C37C7BA76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4973" y="707886"/>
            <a:ext cx="5292488" cy="3250327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A365DBE-BAD9-448E-B95F-6B1120F8F0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7008" y="4073468"/>
            <a:ext cx="4866209" cy="258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317238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6B80163-E17C-4667-B021-E7FE862F3AD9}"/>
              </a:ext>
            </a:extLst>
          </p:cNvPr>
          <p:cNvSpPr txBox="1"/>
          <p:nvPr/>
        </p:nvSpPr>
        <p:spPr>
          <a:xfrm>
            <a:off x="290285" y="4622833"/>
            <a:ext cx="1161142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Ковш-скопкарь – в нём подавали квас, медовуху.</a:t>
            </a:r>
            <a:br>
              <a:rPr 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Севере ковшами часто придавали облик плывущей птицы – утицы, ладьи, коней.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53FA0FB-3502-4E0C-976B-4D88C8B985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285" y="480841"/>
            <a:ext cx="5805715" cy="380052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32FE5E8-8B98-478D-BF97-204857F99C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5656" y="480841"/>
            <a:ext cx="5689601" cy="379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548140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190771A-897A-4E58-902E-260903844D4E}"/>
              </a:ext>
            </a:extLst>
          </p:cNvPr>
          <p:cNvSpPr txBox="1"/>
          <p:nvPr/>
        </p:nvSpPr>
        <p:spPr>
          <a:xfrm>
            <a:off x="4542972" y="130628"/>
            <a:ext cx="33092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Ковш-черпак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90D8B27-87E6-4B5B-912C-EB551BD748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21" y="1321157"/>
            <a:ext cx="7294170" cy="3831414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51D70FE-49B2-46E5-B001-70025A14FA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750954" y="879848"/>
            <a:ext cx="4162625" cy="45254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754D749-B01F-4C3B-8078-211F67A92137}"/>
              </a:ext>
            </a:extLst>
          </p:cNvPr>
          <p:cNvSpPr txBox="1"/>
          <p:nvPr/>
        </p:nvSpPr>
        <p:spPr>
          <a:xfrm>
            <a:off x="1807028" y="5536843"/>
            <a:ext cx="85779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этого ковша говорит само за себя.</a:t>
            </a:r>
            <a:b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Что особенно привлекает в нём?</a:t>
            </a:r>
          </a:p>
        </p:txBody>
      </p:sp>
    </p:spTree>
    <p:extLst>
      <p:ext uri="{BB962C8B-B14F-4D97-AF65-F5344CB8AC3E}">
        <p14:creationId xmlns:p14="http://schemas.microsoft.com/office/powerpoint/2010/main" val="1654594378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887C4F1-8DD0-48EA-8489-E1BCC2E7A149}"/>
              </a:ext>
            </a:extLst>
          </p:cNvPr>
          <p:cNvSpPr txBox="1"/>
          <p:nvPr/>
        </p:nvSpPr>
        <p:spPr>
          <a:xfrm>
            <a:off x="5134427" y="10252"/>
            <a:ext cx="2253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Солонка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88E092-9814-4A17-8932-DCDEEA60C433}"/>
              </a:ext>
            </a:extLst>
          </p:cNvPr>
          <p:cNvSpPr txBox="1"/>
          <p:nvPr/>
        </p:nvSpPr>
        <p:spPr>
          <a:xfrm>
            <a:off x="1618342" y="5603634"/>
            <a:ext cx="89553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Соль в старину стоила очень дорого, потому и отношение к украшению солоницы было особенным.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4DCF8E9-5E72-4747-BEA7-FBC954DD01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166" y="777312"/>
            <a:ext cx="6538006" cy="474345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59434CC-4525-4179-B5CC-56FB1B1E6F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7829" y="801009"/>
            <a:ext cx="5151321" cy="471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652246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B97E1CD-96D7-4A41-B722-3941DDC0665D}"/>
              </a:ext>
            </a:extLst>
          </p:cNvPr>
          <p:cNvSpPr txBox="1"/>
          <p:nvPr/>
        </p:nvSpPr>
        <p:spPr>
          <a:xfrm>
            <a:off x="4760685" y="116114"/>
            <a:ext cx="26706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Хлебница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914DD3-D628-4924-A049-0E19F192EF46}"/>
              </a:ext>
            </a:extLst>
          </p:cNvPr>
          <p:cNvSpPr txBox="1"/>
          <p:nvPr/>
        </p:nvSpPr>
        <p:spPr>
          <a:xfrm>
            <a:off x="449943" y="5660571"/>
            <a:ext cx="1174205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Нарядная хлебница служила приданным для дочери, и смысл росписи заключался в пожелании счастья, достатка и благополучия.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319AFF4-DAB7-4EF4-AC60-46084CDF39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76" y="824000"/>
            <a:ext cx="6031895" cy="4836571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9ACDEBF-F00A-4E9C-B29F-498A97D0CC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6239" y="824000"/>
            <a:ext cx="5420493" cy="4805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308343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C45FDD4-A717-4E17-8CE0-B7CD18CB3856}"/>
              </a:ext>
            </a:extLst>
          </p:cNvPr>
          <p:cNvSpPr txBox="1"/>
          <p:nvPr/>
        </p:nvSpPr>
        <p:spPr>
          <a:xfrm>
            <a:off x="5246913" y="182127"/>
            <a:ext cx="16981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Валёк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C7A58B-5711-4A3F-90F5-629C1F0C5D78}"/>
              </a:ext>
            </a:extLst>
          </p:cNvPr>
          <p:cNvSpPr txBox="1"/>
          <p:nvPr/>
        </p:nvSpPr>
        <p:spPr>
          <a:xfrm>
            <a:off x="834569" y="5526395"/>
            <a:ext cx="105228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Старинный деревянный ручной инструмент для ускорения и облегчения процессов стирки и полоскания белья.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270F994-E66E-45DF-A374-D2D67F4979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5458" y="1288457"/>
            <a:ext cx="5869291" cy="3839494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3BB1994-0DBF-4716-B2EA-3654FA59C7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423" y="1015909"/>
            <a:ext cx="5592120" cy="4112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862803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839CEC0-CAAE-4858-9992-3D51F6C53F8C}"/>
              </a:ext>
            </a:extLst>
          </p:cNvPr>
          <p:cNvSpPr txBox="1"/>
          <p:nvPr/>
        </p:nvSpPr>
        <p:spPr>
          <a:xfrm>
            <a:off x="5174340" y="130628"/>
            <a:ext cx="18433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Рубель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3C56F2-B77D-410F-A1A9-A5E99AA734D9}"/>
              </a:ext>
            </a:extLst>
          </p:cNvPr>
          <p:cNvSpPr txBox="1"/>
          <p:nvPr/>
        </p:nvSpPr>
        <p:spPr>
          <a:xfrm>
            <a:off x="1415140" y="5631543"/>
            <a:ext cx="93617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этого предмета крестьянки разглаживали льняные увлажнённые холсты, намотанные на скалку.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C87F50C-F43B-490B-89D4-F9BAE23378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98" y="1077999"/>
            <a:ext cx="5920700" cy="443742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D2F0AE1-F3A0-453C-8906-4FEB915A34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9520" y="1078000"/>
            <a:ext cx="5727182" cy="4437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087488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Широкоэкранный</PresentationFormat>
  <Paragraphs>23</Paragraphs>
  <Slides>13</Slides>
  <Notes>0</Notes>
  <TotalTime>98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baseType="lpstr" size="18">
      <vt:lpstr>Arial</vt:lpstr>
      <vt:lpstr>Calibri Light</vt:lpstr>
      <vt:lpstr>Calibri</vt:lpstr>
      <vt:lpstr>Times New Roman</vt:lpstr>
      <vt:lpstr>Тема Office</vt:lpstr>
      <vt:lpstr>PowerPoint Presentation</vt:lpstr>
      <vt:lpstr>Конструкция и декор предметов народного быта и труда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Конструкция и декор предметов народного быта и труда</dc:title>
  <dc:creator>Елизавета Камбалова</dc:creator>
  <cp:lastModifiedBy>Елизавета Камбалова</cp:lastModifiedBy>
  <cp:revision>31</cp:revision>
  <dcterms:created xsi:type="dcterms:W3CDTF">2022-09-26T01:26:09Z</dcterms:created>
  <dcterms:modified xsi:type="dcterms:W3CDTF">2023-05-27T13:06:23Z</dcterms:modified>
</cp:coreProperties>
</file>