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12192000" cy="6858000"/>
  <p:notesSz cx="6858000" cy="9144000"/>
  <p:custDataLst>
    <p:tags r:id="rId1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F20E"/>
    <a:srgbClr val="3421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0" d="100"/>
          <a:sy n="60" d="100"/>
        </p:scale>
        <p:origin x="1044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tags" Target="tags/tag1.xml" /><Relationship Id="rId2" Type="http://schemas.openxmlformats.org/officeDocument/2006/relationships/slide" Target="slides/slide1.xml" /><Relationship Id="rId20" Type="http://schemas.openxmlformats.org/officeDocument/2006/relationships/presProps" Target="presProps.xml" /><Relationship Id="rId21" Type="http://schemas.openxmlformats.org/officeDocument/2006/relationships/viewProps" Target="viewProps.xml" /><Relationship Id="rId22" Type="http://schemas.openxmlformats.org/officeDocument/2006/relationships/theme" Target="theme/theme1.xml" /><Relationship Id="rId23" Type="http://schemas.openxmlformats.org/officeDocument/2006/relationships/tableStyles" Target="tableStyles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F701FA-C55D-401B-A43B-E1ECA0DAEB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352E112-E0A2-4D0C-9E84-6603C1B0D6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82440A5-B198-40EA-AD80-4E8420BDA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77249-6113-4297-9DF5-1E46FB03B9F7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188B08F-C596-4A03-835A-4FD46D22A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D0BB8EE-7304-4487-B2D6-A37C6817E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AB9CC-E3C5-4EAE-9425-0F7AF727F3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623757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D6F27CE-186D-4497-8538-E84DA716CC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77249-6113-4297-9DF5-1E46FB03B9F7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36A494A-7BD9-4452-84FF-E0867BA4A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B100EBC-FC8D-47FB-8D8F-928CB29CB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AB9CC-E3C5-4EAE-9425-0F7AF727F3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11726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AA7033-2EC0-4997-95BE-754AD2C03F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7FD8208-23D9-44D6-925B-87E0164777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95F5FA5-EE8F-4DAC-8D0B-8DF335858C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177249-6113-4297-9DF5-1E46FB03B9F7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CC5AEB0-5CD8-4A30-968F-C1DC5E074B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EC73513-0A29-418E-9DA8-FA3193147C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AB9CC-E3C5-4EAE-9425-0F7AF727F3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8261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9.jpeg" /><Relationship Id="rId3" Type="http://schemas.openxmlformats.org/officeDocument/2006/relationships/image" Target="../media/image20.jpeg" /><Relationship Id="rId4" Type="http://schemas.openxmlformats.org/officeDocument/2006/relationships/image" Target="../media/image21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2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3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4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5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6.jpeg" /><Relationship Id="rId3" Type="http://schemas.openxmlformats.org/officeDocument/2006/relationships/image" Target="../media/image27.png" /><Relationship Id="rId4" Type="http://schemas.openxmlformats.org/officeDocument/2006/relationships/image" Target="../media/image28.pn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9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0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jpeg" /><Relationship Id="rId3" Type="http://schemas.openxmlformats.org/officeDocument/2006/relationships/image" Target="../media/image4.jpeg" /><Relationship Id="rId4" Type="http://schemas.openxmlformats.org/officeDocument/2006/relationships/image" Target="../media/image5.jpeg" /><Relationship Id="rId5" Type="http://schemas.openxmlformats.org/officeDocument/2006/relationships/image" Target="../media/image6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jpeg" /><Relationship Id="rId3" Type="http://schemas.openxmlformats.org/officeDocument/2006/relationships/image" Target="../media/image8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9.jpeg" /><Relationship Id="rId3" Type="http://schemas.openxmlformats.org/officeDocument/2006/relationships/image" Target="../media/image10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1.jpeg" /><Relationship Id="rId3" Type="http://schemas.openxmlformats.org/officeDocument/2006/relationships/image" Target="../media/image12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3.jpeg" /><Relationship Id="rId3" Type="http://schemas.openxmlformats.org/officeDocument/2006/relationships/image" Target="../media/image14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5.jpeg" /><Relationship Id="rId3" Type="http://schemas.openxmlformats.org/officeDocument/2006/relationships/image" Target="../media/image16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7.jpeg" /><Relationship Id="rId3" Type="http://schemas.openxmlformats.org/officeDocument/2006/relationships/image" Target="../media/image18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9DD1548-3292-4F1F-A9FD-6CD517B8ED3C}"/>
              </a:ext>
            </a:extLst>
          </p:cNvPr>
          <p:cNvSpPr txBox="1"/>
          <p:nvPr/>
        </p:nvSpPr>
        <p:spPr>
          <a:xfrm>
            <a:off x="943430" y="5288340"/>
            <a:ext cx="107405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Произведения народного искусства жили вместе с человеком, помогали в быту, труде, были участниками праздников.</a:t>
            </a:r>
            <a:b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Узорные росписи, нарядные вышивки не только радовали глаз, но и воспринимались как пожелание блага, добра, счастья.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1446D10-DE07-4A97-95D4-4CC3CB9ACD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400" y="81340"/>
            <a:ext cx="8331200" cy="520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7958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474331D-BA50-4463-BA00-B7C00F8C8A73}"/>
              </a:ext>
            </a:extLst>
          </p:cNvPr>
          <p:cNvSpPr txBox="1"/>
          <p:nvPr/>
        </p:nvSpPr>
        <p:spPr>
          <a:xfrm>
            <a:off x="5080000" y="0"/>
            <a:ext cx="203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Прялки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3502AF5-9920-4BAA-80AD-9B3CF26CC13A}"/>
              </a:ext>
            </a:extLst>
          </p:cNvPr>
          <p:cNvSpPr txBox="1"/>
          <p:nvPr/>
        </p:nvSpPr>
        <p:spPr>
          <a:xfrm>
            <a:off x="682172" y="5544458"/>
            <a:ext cx="112050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Прялку дарили на память жене, дочери, невесте. И потому её старались украшать особенно нарядно. Прялку хранили всю жизнь и передавали как великую ценность следующему поколению.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722CAC5-DE96-4551-ABBC-3F047C6025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495" y="672065"/>
            <a:ext cx="4507819" cy="49400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825C906-F78B-4CDC-BC57-65C132317D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8637" y="707886"/>
            <a:ext cx="2674179" cy="487239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E5FE648-1281-45E6-AFDC-6418EEF954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7928" y="681744"/>
            <a:ext cx="2544529" cy="498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170746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C2C468C-2E19-4E6E-9260-37196387BEEA}"/>
              </a:ext>
            </a:extLst>
          </p:cNvPr>
          <p:cNvSpPr txBox="1"/>
          <p:nvPr/>
        </p:nvSpPr>
        <p:spPr>
          <a:xfrm>
            <a:off x="2735942" y="116115"/>
            <a:ext cx="672011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работа: выполнить эскиз декоративного украшения предмета крестьянского быта (солоница)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7DD2E64-3318-4B06-BFA7-1CA94B759B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3707" y="1776599"/>
            <a:ext cx="6882350" cy="4965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963168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84A21CB-D4A4-4F5D-A912-534E06A3CFCE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743" y="102391"/>
            <a:ext cx="4862285" cy="66749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607587E-F22F-4DF8-8849-B04FDEDCA0B2}"/>
              </a:ext>
            </a:extLst>
          </p:cNvPr>
          <p:cNvSpPr txBox="1"/>
          <p:nvPr/>
        </p:nvSpPr>
        <p:spPr>
          <a:xfrm>
            <a:off x="5954368" y="823463"/>
            <a:ext cx="601616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Располагаем лист вертикально (на карандаш сильно не нажимаем, чтобы потом аккуратно стереть ластиком линии построения) и проводим простым карандашом </a:t>
            </a:r>
            <a:br>
              <a:rPr 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 вертикальную и </a:t>
            </a:r>
            <a:br>
              <a:rPr 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>
                <a:solidFill>
                  <a:srgbClr val="3421A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 горизонтальную линии, обратите внимание на расположение: с верху и снизу должно остаться пространство</a:t>
            </a:r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D431CA87-55E1-4C90-9147-5DDE07A5CE6B}"/>
              </a:ext>
            </a:extLst>
          </p:cNvPr>
          <p:cNvCxnSpPr/>
          <p:nvPr/>
        </p:nvCxnSpPr>
        <p:spPr>
          <a:xfrm>
            <a:off x="3185885" y="1146629"/>
            <a:ext cx="116114" cy="461554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44139F55-73EF-4228-84F7-90B3F273F4BB}"/>
              </a:ext>
            </a:extLst>
          </p:cNvPr>
          <p:cNvCxnSpPr/>
          <p:nvPr/>
        </p:nvCxnSpPr>
        <p:spPr>
          <a:xfrm>
            <a:off x="1727199" y="5762171"/>
            <a:ext cx="3251201" cy="0"/>
          </a:xfrm>
          <a:prstGeom prst="line">
            <a:avLst/>
          </a:prstGeom>
          <a:ln w="38100">
            <a:solidFill>
              <a:srgbClr val="3421A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717B419E-1958-4B82-B75D-5EAF5BEDE945}"/>
              </a:ext>
            </a:extLst>
          </p:cNvPr>
          <p:cNvSpPr txBox="1"/>
          <p:nvPr/>
        </p:nvSpPr>
        <p:spPr>
          <a:xfrm>
            <a:off x="2721428" y="823463"/>
            <a:ext cx="4644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549A068-2438-4456-AB49-6509F8464807}"/>
              </a:ext>
            </a:extLst>
          </p:cNvPr>
          <p:cNvSpPr txBox="1"/>
          <p:nvPr/>
        </p:nvSpPr>
        <p:spPr>
          <a:xfrm>
            <a:off x="1502227" y="5121770"/>
            <a:ext cx="449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>
                <a:solidFill>
                  <a:srgbClr val="3421A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3F7C944-9D03-43EE-BDCD-20B47D372A9B}"/>
              </a:ext>
            </a:extLst>
          </p:cNvPr>
          <p:cNvSpPr txBox="1"/>
          <p:nvPr/>
        </p:nvSpPr>
        <p:spPr>
          <a:xfrm>
            <a:off x="8116995" y="202171"/>
            <a:ext cx="16909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Этап 1</a:t>
            </a:r>
          </a:p>
        </p:txBody>
      </p:sp>
    </p:spTree>
    <p:extLst>
      <p:ext uri="{BB962C8B-B14F-4D97-AF65-F5344CB8AC3E}">
        <p14:creationId xmlns:p14="http://schemas.microsoft.com/office/powerpoint/2010/main" val="354363334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4CF1B88-EF6C-447A-88CA-E4D832E3B3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589" y="179290"/>
            <a:ext cx="4793840" cy="656985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10005DD-66D2-4B4C-A9F1-6D141F2BC93F}"/>
              </a:ext>
            </a:extLst>
          </p:cNvPr>
          <p:cNvSpPr txBox="1"/>
          <p:nvPr/>
        </p:nvSpPr>
        <p:spPr>
          <a:xfrm>
            <a:off x="8055427" y="367976"/>
            <a:ext cx="17126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Этап 2</a:t>
            </a:r>
          </a:p>
        </p:txBody>
      </p:sp>
      <p:sp>
        <p:nvSpPr>
          <p:cNvPr id="6" name="Полилиния: фигура 5">
            <a:extLst>
              <a:ext uri="{FF2B5EF4-FFF2-40B4-BE49-F238E27FC236}">
                <a16:creationId xmlns:a16="http://schemas.microsoft.com/office/drawing/2014/main" id="{7AA4CC46-B7E0-4DAE-81FC-BC27B029CAF7}"/>
              </a:ext>
            </a:extLst>
          </p:cNvPr>
          <p:cNvSpPr/>
          <p:nvPr/>
        </p:nvSpPr>
        <p:spPr>
          <a:xfrm>
            <a:off x="1640114" y="5241304"/>
            <a:ext cx="3265715" cy="549896"/>
          </a:xfrm>
          <a:custGeom>
            <a:gdLst>
              <a:gd name="connsiteX0" fmla="*/ 0 w 3265715"/>
              <a:gd name="connsiteY0" fmla="*/ 506353 h 549896"/>
              <a:gd name="connsiteX1" fmla="*/ 406400 w 3265715"/>
              <a:gd name="connsiteY1" fmla="*/ 216067 h 549896"/>
              <a:gd name="connsiteX2" fmla="*/ 769257 w 3265715"/>
              <a:gd name="connsiteY2" fmla="*/ 128982 h 549896"/>
              <a:gd name="connsiteX3" fmla="*/ 1132115 w 3265715"/>
              <a:gd name="connsiteY3" fmla="*/ 12867 h 549896"/>
              <a:gd name="connsiteX4" fmla="*/ 2002972 w 3265715"/>
              <a:gd name="connsiteY4" fmla="*/ 27382 h 549896"/>
              <a:gd name="connsiteX5" fmla="*/ 2699657 w 3265715"/>
              <a:gd name="connsiteY5" fmla="*/ 230582 h 549896"/>
              <a:gd name="connsiteX6" fmla="*/ 3265715 w 3265715"/>
              <a:gd name="connsiteY6" fmla="*/ 549896 h 549896"/>
              <a:gd name="connsiteX7" fmla="*/ 3265715 w 3265715"/>
              <a:gd name="connsiteY7" fmla="*/ 549896 h 549896"/>
              <a:gd name="connsiteX8" fmla="*/ 3265715 w 3265715"/>
              <a:gd name="connsiteY8" fmla="*/ 549896 h 549896"/>
              <a:gd name="connsiteX9" fmla="*/ 3265715 w 3265715"/>
              <a:gd name="connsiteY9" fmla="*/ 549896 h 549896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65715" h="549896">
                <a:moveTo>
                  <a:pt x="0" y="506353"/>
                </a:moveTo>
                <a:cubicBezTo>
                  <a:pt x="139095" y="392657"/>
                  <a:pt x="278191" y="278962"/>
                  <a:pt x="406400" y="216067"/>
                </a:cubicBezTo>
                <a:cubicBezTo>
                  <a:pt x="534609" y="153172"/>
                  <a:pt x="648305" y="162849"/>
                  <a:pt x="769257" y="128982"/>
                </a:cubicBezTo>
                <a:cubicBezTo>
                  <a:pt x="890209" y="95115"/>
                  <a:pt x="926496" y="29800"/>
                  <a:pt x="1132115" y="12867"/>
                </a:cubicBezTo>
                <a:cubicBezTo>
                  <a:pt x="1337734" y="-4066"/>
                  <a:pt x="1741715" y="-8904"/>
                  <a:pt x="2002972" y="27382"/>
                </a:cubicBezTo>
                <a:cubicBezTo>
                  <a:pt x="2264229" y="63668"/>
                  <a:pt x="2489200" y="143496"/>
                  <a:pt x="2699657" y="230582"/>
                </a:cubicBezTo>
                <a:cubicBezTo>
                  <a:pt x="2910114" y="317668"/>
                  <a:pt x="3265715" y="549896"/>
                  <a:pt x="3265715" y="549896"/>
                </a:cubicBezTo>
                <a:lnTo>
                  <a:pt x="3265715" y="549896"/>
                </a:lnTo>
                <a:lnTo>
                  <a:pt x="3265715" y="549896"/>
                </a:lnTo>
                <a:lnTo>
                  <a:pt x="3265715" y="549896"/>
                </a:ln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: фигура 6">
            <a:extLst>
              <a:ext uri="{FF2B5EF4-FFF2-40B4-BE49-F238E27FC236}">
                <a16:creationId xmlns:a16="http://schemas.microsoft.com/office/drawing/2014/main" id="{923876D5-8DD5-448C-889D-591FFDE6B9F1}"/>
              </a:ext>
            </a:extLst>
          </p:cNvPr>
          <p:cNvSpPr/>
          <p:nvPr/>
        </p:nvSpPr>
        <p:spPr>
          <a:xfrm>
            <a:off x="1674206" y="5776687"/>
            <a:ext cx="3265715" cy="549896"/>
          </a:xfrm>
          <a:custGeom>
            <a:gdLst>
              <a:gd name="connsiteX0" fmla="*/ 0 w 3270778"/>
              <a:gd name="connsiteY0" fmla="*/ 0 h 561749"/>
              <a:gd name="connsiteX1" fmla="*/ 377371 w 3270778"/>
              <a:gd name="connsiteY1" fmla="*/ 333828 h 561749"/>
              <a:gd name="connsiteX2" fmla="*/ 1306286 w 3270778"/>
              <a:gd name="connsiteY2" fmla="*/ 551543 h 561749"/>
              <a:gd name="connsiteX3" fmla="*/ 2162628 w 3270778"/>
              <a:gd name="connsiteY3" fmla="*/ 508000 h 561749"/>
              <a:gd name="connsiteX4" fmla="*/ 2830286 w 3270778"/>
              <a:gd name="connsiteY4" fmla="*/ 348343 h 561749"/>
              <a:gd name="connsiteX5" fmla="*/ 3222171 w 3270778"/>
              <a:gd name="connsiteY5" fmla="*/ 58057 h 561749"/>
              <a:gd name="connsiteX6" fmla="*/ 3251200 w 3270778"/>
              <a:gd name="connsiteY6" fmla="*/ 43543 h 561749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0778" h="561749">
                <a:moveTo>
                  <a:pt x="0" y="0"/>
                </a:moveTo>
                <a:cubicBezTo>
                  <a:pt x="79828" y="120952"/>
                  <a:pt x="159657" y="241904"/>
                  <a:pt x="377371" y="333828"/>
                </a:cubicBezTo>
                <a:cubicBezTo>
                  <a:pt x="595085" y="425752"/>
                  <a:pt x="1008743" y="522514"/>
                  <a:pt x="1306286" y="551543"/>
                </a:cubicBezTo>
                <a:cubicBezTo>
                  <a:pt x="1603829" y="580572"/>
                  <a:pt x="1908628" y="541867"/>
                  <a:pt x="2162628" y="508000"/>
                </a:cubicBezTo>
                <a:cubicBezTo>
                  <a:pt x="2416628" y="474133"/>
                  <a:pt x="2653695" y="423334"/>
                  <a:pt x="2830286" y="348343"/>
                </a:cubicBezTo>
                <a:cubicBezTo>
                  <a:pt x="3006877" y="273352"/>
                  <a:pt x="3152019" y="108857"/>
                  <a:pt x="3222171" y="58057"/>
                </a:cubicBezTo>
                <a:cubicBezTo>
                  <a:pt x="3292323" y="7257"/>
                  <a:pt x="3271761" y="25400"/>
                  <a:pt x="3251200" y="43543"/>
                </a:cubicBezTo>
              </a:path>
            </a:pathLst>
          </a:custGeom>
          <a:noFill/>
          <a:ln w="38100">
            <a:solidFill>
              <a:srgbClr val="3421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23310D-E518-4434-9FB1-FCFD48BA2B35}"/>
              </a:ext>
            </a:extLst>
          </p:cNvPr>
          <p:cNvSpPr txBox="1"/>
          <p:nvPr/>
        </p:nvSpPr>
        <p:spPr>
          <a:xfrm>
            <a:off x="4748703" y="5791200"/>
            <a:ext cx="4789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>
                <a:solidFill>
                  <a:srgbClr val="3421A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8C2723B-F0F7-49BB-AB70-89B7581DBF9A}"/>
              </a:ext>
            </a:extLst>
          </p:cNvPr>
          <p:cNvSpPr txBox="1"/>
          <p:nvPr/>
        </p:nvSpPr>
        <p:spPr>
          <a:xfrm>
            <a:off x="1449234" y="5089395"/>
            <a:ext cx="4499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94F1B2A-74B4-466C-B2A1-0BADA1A080D6}"/>
              </a:ext>
            </a:extLst>
          </p:cNvPr>
          <p:cNvSpPr txBox="1"/>
          <p:nvPr/>
        </p:nvSpPr>
        <p:spPr>
          <a:xfrm>
            <a:off x="6611256" y="1741714"/>
            <a:ext cx="460102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Над горизонтальной линией рисуем две дуги, цифрами указана последовательность</a:t>
            </a:r>
          </a:p>
        </p:txBody>
      </p:sp>
    </p:spTree>
    <p:extLst>
      <p:ext uri="{BB962C8B-B14F-4D97-AF65-F5344CB8AC3E}">
        <p14:creationId xmlns:p14="http://schemas.microsoft.com/office/powerpoint/2010/main" val="1787639837"/>
      </p:ext>
    </p:ext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42CBB6F-E2A8-4D93-9874-0C7CCA588E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241" y="170727"/>
            <a:ext cx="4524880" cy="6516546"/>
          </a:xfrm>
          <a:prstGeom prst="rect">
            <a:avLst/>
          </a:prstGeom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73B80826-6193-43E7-A72F-8273B19E9111}"/>
              </a:ext>
            </a:extLst>
          </p:cNvPr>
          <p:cNvCxnSpPr/>
          <p:nvPr/>
        </p:nvCxnSpPr>
        <p:spPr>
          <a:xfrm flipV="1">
            <a:off x="1727200" y="1117600"/>
            <a:ext cx="1434481" cy="454297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73B01EE8-6203-4484-96F0-B0F10C28CD01}"/>
              </a:ext>
            </a:extLst>
          </p:cNvPr>
          <p:cNvCxnSpPr/>
          <p:nvPr/>
        </p:nvCxnSpPr>
        <p:spPr>
          <a:xfrm flipH="1" flipV="1">
            <a:off x="3161682" y="1117601"/>
            <a:ext cx="1642547" cy="4622799"/>
          </a:xfrm>
          <a:prstGeom prst="line">
            <a:avLst/>
          </a:prstGeom>
          <a:ln w="38100">
            <a:solidFill>
              <a:srgbClr val="3421A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10F593A-4A6C-48C5-BBFF-1B4E65F0BBFF}"/>
              </a:ext>
            </a:extLst>
          </p:cNvPr>
          <p:cNvSpPr txBox="1"/>
          <p:nvPr/>
        </p:nvSpPr>
        <p:spPr>
          <a:xfrm>
            <a:off x="1312358" y="5094069"/>
            <a:ext cx="5370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B32BC16-B0A0-428F-97A3-F65149ACAEAD}"/>
              </a:ext>
            </a:extLst>
          </p:cNvPr>
          <p:cNvSpPr txBox="1"/>
          <p:nvPr/>
        </p:nvSpPr>
        <p:spPr>
          <a:xfrm>
            <a:off x="4804229" y="5171769"/>
            <a:ext cx="50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>
                <a:solidFill>
                  <a:srgbClr val="3421A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8088171-423B-4D9F-8796-A62B9BE0A7F5}"/>
              </a:ext>
            </a:extLst>
          </p:cNvPr>
          <p:cNvSpPr txBox="1"/>
          <p:nvPr/>
        </p:nvSpPr>
        <p:spPr>
          <a:xfrm>
            <a:off x="6252080" y="1663234"/>
            <a:ext cx="528677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От верха вертикальной линии (где зеленая точка) проводим две линии до мест соединения дуг</a:t>
            </a:r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id="{86B68339-1D60-4A90-900E-25DFE54E4CC2}"/>
              </a:ext>
            </a:extLst>
          </p:cNvPr>
          <p:cNvSpPr/>
          <p:nvPr/>
        </p:nvSpPr>
        <p:spPr>
          <a:xfrm>
            <a:off x="3049782" y="1117598"/>
            <a:ext cx="254000" cy="222795"/>
          </a:xfrm>
          <a:prstGeom prst="ellipse">
            <a:avLst/>
          </a:prstGeom>
          <a:solidFill>
            <a:srgbClr val="4FF20E"/>
          </a:solidFill>
          <a:ln>
            <a:solidFill>
              <a:srgbClr val="4FF2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DC58CC0-78A5-42FA-9B4C-AD4F560B065E}"/>
              </a:ext>
            </a:extLst>
          </p:cNvPr>
          <p:cNvSpPr txBox="1"/>
          <p:nvPr/>
        </p:nvSpPr>
        <p:spPr>
          <a:xfrm>
            <a:off x="2968777" y="551098"/>
            <a:ext cx="4934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>
                <a:solidFill>
                  <a:srgbClr val="4FF2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20" name="Овал 19">
            <a:extLst>
              <a:ext uri="{FF2B5EF4-FFF2-40B4-BE49-F238E27FC236}">
                <a16:creationId xmlns:a16="http://schemas.microsoft.com/office/drawing/2014/main" id="{9EF1E0D1-8EE6-4A4B-B50D-E69764503E2A}"/>
              </a:ext>
            </a:extLst>
          </p:cNvPr>
          <p:cNvSpPr/>
          <p:nvPr/>
        </p:nvSpPr>
        <p:spPr>
          <a:xfrm>
            <a:off x="4692337" y="5590564"/>
            <a:ext cx="159657" cy="188686"/>
          </a:xfrm>
          <a:prstGeom prst="ellipse">
            <a:avLst/>
          </a:prstGeom>
          <a:solidFill>
            <a:srgbClr val="3421A5"/>
          </a:solidFill>
          <a:ln>
            <a:solidFill>
              <a:srgbClr val="3421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>
            <a:extLst>
              <a:ext uri="{FF2B5EF4-FFF2-40B4-BE49-F238E27FC236}">
                <a16:creationId xmlns:a16="http://schemas.microsoft.com/office/drawing/2014/main" id="{B3D93145-E791-49BA-B30E-3C10F51628C5}"/>
              </a:ext>
            </a:extLst>
          </p:cNvPr>
          <p:cNvSpPr/>
          <p:nvPr/>
        </p:nvSpPr>
        <p:spPr>
          <a:xfrm>
            <a:off x="1667959" y="5545185"/>
            <a:ext cx="159657" cy="14514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E65AC92-3EC2-43A5-B8FA-985164E6E878}"/>
              </a:ext>
            </a:extLst>
          </p:cNvPr>
          <p:cNvSpPr txBox="1"/>
          <p:nvPr/>
        </p:nvSpPr>
        <p:spPr>
          <a:xfrm>
            <a:off x="7736115" y="471267"/>
            <a:ext cx="1799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Этап 3</a:t>
            </a:r>
          </a:p>
        </p:txBody>
      </p:sp>
    </p:spTree>
    <p:extLst>
      <p:ext uri="{BB962C8B-B14F-4D97-AF65-F5344CB8AC3E}">
        <p14:creationId xmlns:p14="http://schemas.microsoft.com/office/powerpoint/2010/main" val="4022511951"/>
      </p:ext>
    </p:extLst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230A279-9678-4640-A604-74E37B7415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667" y="105618"/>
            <a:ext cx="4570190" cy="6629046"/>
          </a:xfrm>
          <a:prstGeom prst="rect">
            <a:avLst/>
          </a:prstGeom>
        </p:spPr>
      </p:pic>
      <p:sp>
        <p:nvSpPr>
          <p:cNvPr id="4" name="Полилиния: фигура 3">
            <a:extLst>
              <a:ext uri="{FF2B5EF4-FFF2-40B4-BE49-F238E27FC236}">
                <a16:creationId xmlns:a16="http://schemas.microsoft.com/office/drawing/2014/main" id="{98C99A46-A9DD-4B2B-8086-6BCBB30DC649}"/>
              </a:ext>
            </a:extLst>
          </p:cNvPr>
          <p:cNvSpPr/>
          <p:nvPr/>
        </p:nvSpPr>
        <p:spPr>
          <a:xfrm>
            <a:off x="1745087" y="5576552"/>
            <a:ext cx="373488" cy="746975"/>
          </a:xfrm>
          <a:custGeom>
            <a:gdLst>
              <a:gd name="connsiteX0" fmla="*/ 0 w 373488"/>
              <a:gd name="connsiteY0" fmla="*/ 0 h 746975"/>
              <a:gd name="connsiteX1" fmla="*/ 373488 w 373488"/>
              <a:gd name="connsiteY1" fmla="*/ 746975 h 746975"/>
            </a:gdLst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3488" h="746975">
                <a:moveTo>
                  <a:pt x="0" y="0"/>
                </a:moveTo>
                <a:lnTo>
                  <a:pt x="373488" y="746975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EDD9811-938C-471C-B88B-CC374066CB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76002" flipH="1">
            <a:off x="4445240" y="5641263"/>
            <a:ext cx="398754" cy="744732"/>
          </a:xfrm>
          <a:prstGeom prst="rect">
            <a:avLst/>
          </a:prstGeom>
        </p:spPr>
      </p:pic>
      <p:sp>
        <p:nvSpPr>
          <p:cNvPr id="6" name="Полилиния: фигура 5">
            <a:extLst>
              <a:ext uri="{FF2B5EF4-FFF2-40B4-BE49-F238E27FC236}">
                <a16:creationId xmlns:a16="http://schemas.microsoft.com/office/drawing/2014/main" id="{AA1850FD-6924-4CBA-9D45-7C57CB3412B9}"/>
              </a:ext>
            </a:extLst>
          </p:cNvPr>
          <p:cNvSpPr/>
          <p:nvPr/>
        </p:nvSpPr>
        <p:spPr>
          <a:xfrm>
            <a:off x="2131454" y="6304208"/>
            <a:ext cx="2311757" cy="199867"/>
          </a:xfrm>
          <a:custGeom>
            <a:gdLst>
              <a:gd name="connsiteX0" fmla="*/ 0 w 2311757"/>
              <a:gd name="connsiteY0" fmla="*/ 0 h 199867"/>
              <a:gd name="connsiteX1" fmla="*/ 302653 w 2311757"/>
              <a:gd name="connsiteY1" fmla="*/ 128789 h 199867"/>
              <a:gd name="connsiteX2" fmla="*/ 779171 w 2311757"/>
              <a:gd name="connsiteY2" fmla="*/ 186744 h 199867"/>
              <a:gd name="connsiteX3" fmla="*/ 1287887 w 2311757"/>
              <a:gd name="connsiteY3" fmla="*/ 199623 h 199867"/>
              <a:gd name="connsiteX4" fmla="*/ 1757966 w 2311757"/>
              <a:gd name="connsiteY4" fmla="*/ 180305 h 199867"/>
              <a:gd name="connsiteX5" fmla="*/ 2311757 w 2311757"/>
              <a:gd name="connsiteY5" fmla="*/ 57955 h 199867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11757" h="199867">
                <a:moveTo>
                  <a:pt x="0" y="0"/>
                </a:moveTo>
                <a:cubicBezTo>
                  <a:pt x="86395" y="48832"/>
                  <a:pt x="172791" y="97665"/>
                  <a:pt x="302653" y="128789"/>
                </a:cubicBezTo>
                <a:cubicBezTo>
                  <a:pt x="432515" y="159913"/>
                  <a:pt x="614965" y="174938"/>
                  <a:pt x="779171" y="186744"/>
                </a:cubicBezTo>
                <a:cubicBezTo>
                  <a:pt x="943377" y="198550"/>
                  <a:pt x="1124755" y="200696"/>
                  <a:pt x="1287887" y="199623"/>
                </a:cubicBezTo>
                <a:cubicBezTo>
                  <a:pt x="1451019" y="198550"/>
                  <a:pt x="1587321" y="203916"/>
                  <a:pt x="1757966" y="180305"/>
                </a:cubicBezTo>
                <a:cubicBezTo>
                  <a:pt x="1928611" y="156694"/>
                  <a:pt x="2120184" y="107324"/>
                  <a:pt x="2311757" y="57955"/>
                </a:cubicBezTo>
              </a:path>
            </a:pathLst>
          </a:custGeom>
          <a:noFill/>
          <a:ln w="38100">
            <a:solidFill>
              <a:srgbClr val="3421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: фигура 6">
            <a:extLst>
              <a:ext uri="{FF2B5EF4-FFF2-40B4-BE49-F238E27FC236}">
                <a16:creationId xmlns:a16="http://schemas.microsoft.com/office/drawing/2014/main" id="{436513AB-45B2-46C8-87A2-6AC4D4BC9AA7}"/>
              </a:ext>
            </a:extLst>
          </p:cNvPr>
          <p:cNvSpPr/>
          <p:nvPr/>
        </p:nvSpPr>
        <p:spPr>
          <a:xfrm>
            <a:off x="2117860" y="6317087"/>
            <a:ext cx="52230" cy="244699"/>
          </a:xfrm>
          <a:custGeom>
            <a:gdLst>
              <a:gd name="connsiteX0" fmla="*/ 715 w 52230"/>
              <a:gd name="connsiteY0" fmla="*/ 0 h 244699"/>
              <a:gd name="connsiteX1" fmla="*/ 7154 w 52230"/>
              <a:gd name="connsiteY1" fmla="*/ 96592 h 244699"/>
              <a:gd name="connsiteX2" fmla="*/ 52230 w 52230"/>
              <a:gd name="connsiteY2" fmla="*/ 244699 h 244699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230" h="244699">
                <a:moveTo>
                  <a:pt x="715" y="0"/>
                </a:moveTo>
                <a:cubicBezTo>
                  <a:pt x="-359" y="27904"/>
                  <a:pt x="-1432" y="55809"/>
                  <a:pt x="7154" y="96592"/>
                </a:cubicBezTo>
                <a:cubicBezTo>
                  <a:pt x="15740" y="137375"/>
                  <a:pt x="33985" y="191037"/>
                  <a:pt x="52230" y="244699"/>
                </a:cubicBezTo>
              </a:path>
            </a:pathLst>
          </a:custGeom>
          <a:noFill/>
          <a:ln w="38100">
            <a:solidFill>
              <a:srgbClr val="3421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3E93FFE-E56D-4526-B44C-69152C4FC3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4377673" y="6357218"/>
            <a:ext cx="97544" cy="262151"/>
          </a:xfrm>
          <a:prstGeom prst="rect">
            <a:avLst/>
          </a:prstGeom>
        </p:spPr>
      </p:pic>
      <p:sp>
        <p:nvSpPr>
          <p:cNvPr id="9" name="Полилиния: фигура 8">
            <a:extLst>
              <a:ext uri="{FF2B5EF4-FFF2-40B4-BE49-F238E27FC236}">
                <a16:creationId xmlns:a16="http://schemas.microsoft.com/office/drawing/2014/main" id="{7DEC9635-F44C-4981-8400-56700FB69233}"/>
              </a:ext>
            </a:extLst>
          </p:cNvPr>
          <p:cNvSpPr/>
          <p:nvPr/>
        </p:nvSpPr>
        <p:spPr>
          <a:xfrm>
            <a:off x="2157211" y="6548907"/>
            <a:ext cx="2247364" cy="167652"/>
          </a:xfrm>
          <a:custGeom>
            <a:gdLst>
              <a:gd name="connsiteX0" fmla="*/ 0 w 2247364"/>
              <a:gd name="connsiteY0" fmla="*/ 0 h 167652"/>
              <a:gd name="connsiteX1" fmla="*/ 225381 w 2247364"/>
              <a:gd name="connsiteY1" fmla="*/ 70834 h 167652"/>
              <a:gd name="connsiteX2" fmla="*/ 817809 w 2247364"/>
              <a:gd name="connsiteY2" fmla="*/ 141668 h 167652"/>
              <a:gd name="connsiteX3" fmla="*/ 1390919 w 2247364"/>
              <a:gd name="connsiteY3" fmla="*/ 167425 h 167652"/>
              <a:gd name="connsiteX4" fmla="*/ 1822361 w 2247364"/>
              <a:gd name="connsiteY4" fmla="*/ 148107 h 167652"/>
              <a:gd name="connsiteX5" fmla="*/ 2247364 w 2247364"/>
              <a:gd name="connsiteY5" fmla="*/ 57955 h 167652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364" h="167652">
                <a:moveTo>
                  <a:pt x="0" y="0"/>
                </a:moveTo>
                <a:cubicBezTo>
                  <a:pt x="44540" y="23611"/>
                  <a:pt x="89080" y="47223"/>
                  <a:pt x="225381" y="70834"/>
                </a:cubicBezTo>
                <a:cubicBezTo>
                  <a:pt x="361682" y="94445"/>
                  <a:pt x="623553" y="125570"/>
                  <a:pt x="817809" y="141668"/>
                </a:cubicBezTo>
                <a:cubicBezTo>
                  <a:pt x="1012065" y="157767"/>
                  <a:pt x="1223494" y="166352"/>
                  <a:pt x="1390919" y="167425"/>
                </a:cubicBezTo>
                <a:cubicBezTo>
                  <a:pt x="1558344" y="168498"/>
                  <a:pt x="1679620" y="166352"/>
                  <a:pt x="1822361" y="148107"/>
                </a:cubicBezTo>
                <a:cubicBezTo>
                  <a:pt x="1965102" y="129862"/>
                  <a:pt x="2106233" y="93908"/>
                  <a:pt x="2247364" y="57955"/>
                </a:cubicBezTo>
              </a:path>
            </a:pathLst>
          </a:custGeom>
          <a:noFill/>
          <a:ln w="38100">
            <a:solidFill>
              <a:srgbClr val="3421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0519A0C-B54C-4C7C-8EE3-4BD2B1BA93F5}"/>
              </a:ext>
            </a:extLst>
          </p:cNvPr>
          <p:cNvSpPr txBox="1"/>
          <p:nvPr/>
        </p:nvSpPr>
        <p:spPr>
          <a:xfrm>
            <a:off x="8037869" y="442452"/>
            <a:ext cx="17255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Этап 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9918DC-7CE8-4CC7-B1F9-33E58E1BCA4F}"/>
              </a:ext>
            </a:extLst>
          </p:cNvPr>
          <p:cNvSpPr txBox="1"/>
          <p:nvPr/>
        </p:nvSpPr>
        <p:spPr>
          <a:xfrm>
            <a:off x="6102448" y="1650426"/>
            <a:ext cx="559640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После того как фигура конус построена – ниже проводим две линии (отмечены </a:t>
            </a:r>
            <a:r>
              <a:rPr lang="ru-RU" sz="32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красным</a:t>
            </a:r>
            <a:r>
              <a:rPr 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 цветом), затем дорисовываем дно нашей солонки (отмечено </a:t>
            </a:r>
            <a:r>
              <a:rPr lang="ru-RU" sz="3200" b="1">
                <a:solidFill>
                  <a:srgbClr val="3421A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синим</a:t>
            </a:r>
            <a:r>
              <a:rPr 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 цветом)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17C81B-C6C7-4EA5-B19F-CED07922E862}"/>
              </a:ext>
            </a:extLst>
          </p:cNvPr>
          <p:cNvSpPr txBox="1"/>
          <p:nvPr/>
        </p:nvSpPr>
        <p:spPr>
          <a:xfrm>
            <a:off x="1415639" y="5367298"/>
            <a:ext cx="516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B5E58C3-8FBD-4A62-ADD9-8D55D509A52A}"/>
              </a:ext>
            </a:extLst>
          </p:cNvPr>
          <p:cNvSpPr txBox="1"/>
          <p:nvPr/>
        </p:nvSpPr>
        <p:spPr>
          <a:xfrm>
            <a:off x="4469760" y="6139062"/>
            <a:ext cx="531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>
                <a:solidFill>
                  <a:srgbClr val="3421A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686413552"/>
      </p:ext>
    </p:extLst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3C6D972-8D4F-4C4F-8F37-51A788D8DC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779" y="157617"/>
            <a:ext cx="4422963" cy="654276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02307B8-AFA9-4018-953A-51B2A73416FC}"/>
              </a:ext>
            </a:extLst>
          </p:cNvPr>
          <p:cNvSpPr txBox="1"/>
          <p:nvPr/>
        </p:nvSpPr>
        <p:spPr>
          <a:xfrm>
            <a:off x="8052619" y="501445"/>
            <a:ext cx="17845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Этап 5</a:t>
            </a:r>
          </a:p>
        </p:txBody>
      </p:sp>
      <p:sp>
        <p:nvSpPr>
          <p:cNvPr id="5" name="Полилиния: фигура 4">
            <a:extLst>
              <a:ext uri="{FF2B5EF4-FFF2-40B4-BE49-F238E27FC236}">
                <a16:creationId xmlns:a16="http://schemas.microsoft.com/office/drawing/2014/main" id="{C32CAD03-4304-422C-9D07-ADD9178C94E3}"/>
              </a:ext>
            </a:extLst>
          </p:cNvPr>
          <p:cNvSpPr/>
          <p:nvPr/>
        </p:nvSpPr>
        <p:spPr>
          <a:xfrm>
            <a:off x="2401490" y="2826257"/>
            <a:ext cx="1565800" cy="749009"/>
          </a:xfrm>
          <a:custGeom>
            <a:gdLst>
              <a:gd name="connsiteX0" fmla="*/ 4005 w 1565800"/>
              <a:gd name="connsiteY0" fmla="*/ 561179 h 749009"/>
              <a:gd name="connsiteX1" fmla="*/ 14396 w 1565800"/>
              <a:gd name="connsiteY1" fmla="*/ 509225 h 749009"/>
              <a:gd name="connsiteX2" fmla="*/ 55960 w 1565800"/>
              <a:gd name="connsiteY2" fmla="*/ 405316 h 749009"/>
              <a:gd name="connsiteX3" fmla="*/ 201433 w 1565800"/>
              <a:gd name="connsiteY3" fmla="*/ 265038 h 749009"/>
              <a:gd name="connsiteX4" fmla="*/ 549528 w 1565800"/>
              <a:gd name="connsiteY4" fmla="*/ 72807 h 749009"/>
              <a:gd name="connsiteX5" fmla="*/ 752151 w 1565800"/>
              <a:gd name="connsiteY5" fmla="*/ 70 h 749009"/>
              <a:gd name="connsiteX6" fmla="*/ 985946 w 1565800"/>
              <a:gd name="connsiteY6" fmla="*/ 83198 h 749009"/>
              <a:gd name="connsiteX7" fmla="*/ 1131419 w 1565800"/>
              <a:gd name="connsiteY7" fmla="*/ 135152 h 749009"/>
              <a:gd name="connsiteX8" fmla="*/ 1334042 w 1565800"/>
              <a:gd name="connsiteY8" fmla="*/ 239061 h 749009"/>
              <a:gd name="connsiteX9" fmla="*/ 1463928 w 1565800"/>
              <a:gd name="connsiteY9" fmla="*/ 337775 h 749009"/>
              <a:gd name="connsiteX10" fmla="*/ 1526274 w 1565800"/>
              <a:gd name="connsiteY10" fmla="*/ 384534 h 749009"/>
              <a:gd name="connsiteX11" fmla="*/ 1562642 w 1565800"/>
              <a:gd name="connsiteY11" fmla="*/ 493638 h 749009"/>
              <a:gd name="connsiteX12" fmla="*/ 1557446 w 1565800"/>
              <a:gd name="connsiteY12" fmla="*/ 550788 h 749009"/>
              <a:gd name="connsiteX13" fmla="*/ 1505492 w 1565800"/>
              <a:gd name="connsiteY13" fmla="*/ 592352 h 749009"/>
              <a:gd name="connsiteX14" fmla="*/ 1121028 w 1565800"/>
              <a:gd name="connsiteY14" fmla="*/ 722238 h 749009"/>
              <a:gd name="connsiteX15" fmla="*/ 710587 w 1565800"/>
              <a:gd name="connsiteY15" fmla="*/ 748216 h 749009"/>
              <a:gd name="connsiteX16" fmla="*/ 398860 w 1565800"/>
              <a:gd name="connsiteY16" fmla="*/ 706652 h 749009"/>
              <a:gd name="connsiteX17" fmla="*/ 76742 w 1565800"/>
              <a:gd name="connsiteY17" fmla="*/ 639111 h 749009"/>
              <a:gd name="connsiteX18" fmla="*/ 4005 w 1565800"/>
              <a:gd name="connsiteY18" fmla="*/ 561179 h 749009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565800" h="749009">
                <a:moveTo>
                  <a:pt x="4005" y="561179"/>
                </a:moveTo>
                <a:cubicBezTo>
                  <a:pt x="-6386" y="539531"/>
                  <a:pt x="5737" y="535202"/>
                  <a:pt x="14396" y="509225"/>
                </a:cubicBezTo>
                <a:cubicBezTo>
                  <a:pt x="23055" y="483248"/>
                  <a:pt x="24787" y="446014"/>
                  <a:pt x="55960" y="405316"/>
                </a:cubicBezTo>
                <a:cubicBezTo>
                  <a:pt x="87133" y="364618"/>
                  <a:pt x="119172" y="320456"/>
                  <a:pt x="201433" y="265038"/>
                </a:cubicBezTo>
                <a:cubicBezTo>
                  <a:pt x="283694" y="209620"/>
                  <a:pt x="457742" y="116968"/>
                  <a:pt x="549528" y="72807"/>
                </a:cubicBezTo>
                <a:cubicBezTo>
                  <a:pt x="641314" y="28646"/>
                  <a:pt x="679415" y="-1662"/>
                  <a:pt x="752151" y="70"/>
                </a:cubicBezTo>
                <a:cubicBezTo>
                  <a:pt x="824887" y="1802"/>
                  <a:pt x="985946" y="83198"/>
                  <a:pt x="985946" y="83198"/>
                </a:cubicBezTo>
                <a:cubicBezTo>
                  <a:pt x="1049157" y="105712"/>
                  <a:pt x="1073403" y="109175"/>
                  <a:pt x="1131419" y="135152"/>
                </a:cubicBezTo>
                <a:cubicBezTo>
                  <a:pt x="1189435" y="161129"/>
                  <a:pt x="1278624" y="205291"/>
                  <a:pt x="1334042" y="239061"/>
                </a:cubicBezTo>
                <a:cubicBezTo>
                  <a:pt x="1389460" y="272831"/>
                  <a:pt x="1463928" y="337775"/>
                  <a:pt x="1463928" y="337775"/>
                </a:cubicBezTo>
                <a:cubicBezTo>
                  <a:pt x="1495967" y="362020"/>
                  <a:pt x="1509822" y="358557"/>
                  <a:pt x="1526274" y="384534"/>
                </a:cubicBezTo>
                <a:cubicBezTo>
                  <a:pt x="1542726" y="410511"/>
                  <a:pt x="1557447" y="465929"/>
                  <a:pt x="1562642" y="493638"/>
                </a:cubicBezTo>
                <a:cubicBezTo>
                  <a:pt x="1567837" y="521347"/>
                  <a:pt x="1566971" y="534336"/>
                  <a:pt x="1557446" y="550788"/>
                </a:cubicBezTo>
                <a:cubicBezTo>
                  <a:pt x="1547921" y="567240"/>
                  <a:pt x="1578228" y="563777"/>
                  <a:pt x="1505492" y="592352"/>
                </a:cubicBezTo>
                <a:cubicBezTo>
                  <a:pt x="1432756" y="620927"/>
                  <a:pt x="1253512" y="696261"/>
                  <a:pt x="1121028" y="722238"/>
                </a:cubicBezTo>
                <a:cubicBezTo>
                  <a:pt x="988544" y="748215"/>
                  <a:pt x="830948" y="750814"/>
                  <a:pt x="710587" y="748216"/>
                </a:cubicBezTo>
                <a:cubicBezTo>
                  <a:pt x="590226" y="745618"/>
                  <a:pt x="504501" y="724836"/>
                  <a:pt x="398860" y="706652"/>
                </a:cubicBezTo>
                <a:cubicBezTo>
                  <a:pt x="293219" y="688468"/>
                  <a:pt x="144283" y="658161"/>
                  <a:pt x="76742" y="639111"/>
                </a:cubicBezTo>
                <a:cubicBezTo>
                  <a:pt x="9201" y="620061"/>
                  <a:pt x="14396" y="582827"/>
                  <a:pt x="4005" y="561179"/>
                </a:cubicBez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: фигура 5">
            <a:extLst>
              <a:ext uri="{FF2B5EF4-FFF2-40B4-BE49-F238E27FC236}">
                <a16:creationId xmlns:a16="http://schemas.microsoft.com/office/drawing/2014/main" id="{35B7E8E4-34CF-4B32-955B-EA022DC10485}"/>
              </a:ext>
            </a:extLst>
          </p:cNvPr>
          <p:cNvSpPr/>
          <p:nvPr/>
        </p:nvSpPr>
        <p:spPr>
          <a:xfrm>
            <a:off x="2332759" y="3408218"/>
            <a:ext cx="1688523" cy="369093"/>
          </a:xfrm>
          <a:custGeom>
            <a:gdLst>
              <a:gd name="connsiteX0" fmla="*/ 81101 w 1711191"/>
              <a:gd name="connsiteY0" fmla="*/ 25977 h 369093"/>
              <a:gd name="connsiteX1" fmla="*/ 49928 w 1711191"/>
              <a:gd name="connsiteY1" fmla="*/ 83127 h 369093"/>
              <a:gd name="connsiteX2" fmla="*/ 8365 w 1711191"/>
              <a:gd name="connsiteY2" fmla="*/ 181841 h 369093"/>
              <a:gd name="connsiteX3" fmla="*/ 8365 w 1711191"/>
              <a:gd name="connsiteY3" fmla="*/ 218209 h 369093"/>
              <a:gd name="connsiteX4" fmla="*/ 96687 w 1711191"/>
              <a:gd name="connsiteY4" fmla="*/ 254577 h 369093"/>
              <a:gd name="connsiteX5" fmla="*/ 444783 w 1711191"/>
              <a:gd name="connsiteY5" fmla="*/ 332509 h 369093"/>
              <a:gd name="connsiteX6" fmla="*/ 839637 w 1711191"/>
              <a:gd name="connsiteY6" fmla="*/ 368877 h 369093"/>
              <a:gd name="connsiteX7" fmla="*/ 1208515 w 1711191"/>
              <a:gd name="connsiteY7" fmla="*/ 342900 h 369093"/>
              <a:gd name="connsiteX8" fmla="*/ 1561806 w 1711191"/>
              <a:gd name="connsiteY8" fmla="*/ 254577 h 369093"/>
              <a:gd name="connsiteX9" fmla="*/ 1707278 w 1711191"/>
              <a:gd name="connsiteY9" fmla="*/ 150668 h 369093"/>
              <a:gd name="connsiteX10" fmla="*/ 1655324 w 1711191"/>
              <a:gd name="connsiteY10" fmla="*/ 0 h 369093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711191" h="369093">
                <a:moveTo>
                  <a:pt x="81101" y="25977"/>
                </a:moveTo>
                <a:cubicBezTo>
                  <a:pt x="71576" y="41563"/>
                  <a:pt x="62051" y="57150"/>
                  <a:pt x="49928" y="83127"/>
                </a:cubicBezTo>
                <a:cubicBezTo>
                  <a:pt x="37805" y="109104"/>
                  <a:pt x="15292" y="159327"/>
                  <a:pt x="8365" y="181841"/>
                </a:cubicBezTo>
                <a:cubicBezTo>
                  <a:pt x="1438" y="204355"/>
                  <a:pt x="-6355" y="206086"/>
                  <a:pt x="8365" y="218209"/>
                </a:cubicBezTo>
                <a:cubicBezTo>
                  <a:pt x="23085" y="230332"/>
                  <a:pt x="23951" y="235527"/>
                  <a:pt x="96687" y="254577"/>
                </a:cubicBezTo>
                <a:cubicBezTo>
                  <a:pt x="169423" y="273627"/>
                  <a:pt x="320958" y="313459"/>
                  <a:pt x="444783" y="332509"/>
                </a:cubicBezTo>
                <a:cubicBezTo>
                  <a:pt x="568608" y="351559"/>
                  <a:pt x="712348" y="367145"/>
                  <a:pt x="839637" y="368877"/>
                </a:cubicBezTo>
                <a:cubicBezTo>
                  <a:pt x="966926" y="370609"/>
                  <a:pt x="1088154" y="361950"/>
                  <a:pt x="1208515" y="342900"/>
                </a:cubicBezTo>
                <a:cubicBezTo>
                  <a:pt x="1328876" y="323850"/>
                  <a:pt x="1478679" y="286616"/>
                  <a:pt x="1561806" y="254577"/>
                </a:cubicBezTo>
                <a:cubicBezTo>
                  <a:pt x="1644933" y="222538"/>
                  <a:pt x="1691692" y="193097"/>
                  <a:pt x="1707278" y="150668"/>
                </a:cubicBezTo>
                <a:cubicBezTo>
                  <a:pt x="1722864" y="108239"/>
                  <a:pt x="1689094" y="54119"/>
                  <a:pt x="1655324" y="0"/>
                </a:cubicBezTo>
              </a:path>
            </a:pathLst>
          </a:custGeom>
          <a:noFill/>
          <a:ln w="38100">
            <a:solidFill>
              <a:srgbClr val="3421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: фигура 6">
            <a:extLst>
              <a:ext uri="{FF2B5EF4-FFF2-40B4-BE49-F238E27FC236}">
                <a16:creationId xmlns:a16="http://schemas.microsoft.com/office/drawing/2014/main" id="{97E220D0-2EEF-4A1A-9114-57CE4E85A520}"/>
              </a:ext>
            </a:extLst>
          </p:cNvPr>
          <p:cNvSpPr/>
          <p:nvPr/>
        </p:nvSpPr>
        <p:spPr>
          <a:xfrm>
            <a:off x="2982732" y="2507828"/>
            <a:ext cx="352387" cy="339281"/>
          </a:xfrm>
          <a:custGeom>
            <a:gdLst>
              <a:gd name="connsiteX0" fmla="*/ 51413 w 352387"/>
              <a:gd name="connsiteY0" fmla="*/ 328890 h 339281"/>
              <a:gd name="connsiteX1" fmla="*/ 9850 w 352387"/>
              <a:gd name="connsiteY1" fmla="*/ 230177 h 339281"/>
              <a:gd name="connsiteX2" fmla="*/ 9850 w 352387"/>
              <a:gd name="connsiteY2" fmla="*/ 188613 h 339281"/>
              <a:gd name="connsiteX3" fmla="*/ 118954 w 352387"/>
              <a:gd name="connsiteY3" fmla="*/ 37945 h 339281"/>
              <a:gd name="connsiteX4" fmla="*/ 181300 w 352387"/>
              <a:gd name="connsiteY4" fmla="*/ 1577 h 339281"/>
              <a:gd name="connsiteX5" fmla="*/ 285209 w 352387"/>
              <a:gd name="connsiteY5" fmla="*/ 74313 h 339281"/>
              <a:gd name="connsiteX6" fmla="*/ 347554 w 352387"/>
              <a:gd name="connsiteY6" fmla="*/ 173027 h 339281"/>
              <a:gd name="connsiteX7" fmla="*/ 342359 w 352387"/>
              <a:gd name="connsiteY7" fmla="*/ 214590 h 339281"/>
              <a:gd name="connsiteX8" fmla="*/ 295600 w 352387"/>
              <a:gd name="connsiteY8" fmla="*/ 339281 h 339281"/>
              <a:gd name="connsiteX9" fmla="*/ 295600 w 352387"/>
              <a:gd name="connsiteY9" fmla="*/ 339281 h 339281"/>
              <a:gd name="connsiteX10" fmla="*/ 305991 w 352387"/>
              <a:gd name="connsiteY10" fmla="*/ 339281 h 339281"/>
              <a:gd name="connsiteX11" fmla="*/ 305991 w 352387"/>
              <a:gd name="connsiteY11" fmla="*/ 339281 h 339281"/>
              <a:gd name="connsiteX12" fmla="*/ 305991 w 352387"/>
              <a:gd name="connsiteY12" fmla="*/ 339281 h 33928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52387" h="339281">
                <a:moveTo>
                  <a:pt x="51413" y="328890"/>
                </a:moveTo>
                <a:cubicBezTo>
                  <a:pt x="34095" y="291223"/>
                  <a:pt x="16777" y="253556"/>
                  <a:pt x="9850" y="230177"/>
                </a:cubicBezTo>
                <a:cubicBezTo>
                  <a:pt x="2923" y="206798"/>
                  <a:pt x="-8334" y="220652"/>
                  <a:pt x="9850" y="188613"/>
                </a:cubicBezTo>
                <a:cubicBezTo>
                  <a:pt x="28034" y="156574"/>
                  <a:pt x="90379" y="69118"/>
                  <a:pt x="118954" y="37945"/>
                </a:cubicBezTo>
                <a:cubicBezTo>
                  <a:pt x="147529" y="6772"/>
                  <a:pt x="153591" y="-4484"/>
                  <a:pt x="181300" y="1577"/>
                </a:cubicBezTo>
                <a:cubicBezTo>
                  <a:pt x="209009" y="7638"/>
                  <a:pt x="257500" y="45738"/>
                  <a:pt x="285209" y="74313"/>
                </a:cubicBezTo>
                <a:cubicBezTo>
                  <a:pt x="312918" y="102888"/>
                  <a:pt x="338029" y="149648"/>
                  <a:pt x="347554" y="173027"/>
                </a:cubicBezTo>
                <a:cubicBezTo>
                  <a:pt x="357079" y="196406"/>
                  <a:pt x="351018" y="186881"/>
                  <a:pt x="342359" y="214590"/>
                </a:cubicBezTo>
                <a:cubicBezTo>
                  <a:pt x="333700" y="242299"/>
                  <a:pt x="295600" y="339281"/>
                  <a:pt x="295600" y="339281"/>
                </a:cubicBezTo>
                <a:lnTo>
                  <a:pt x="295600" y="339281"/>
                </a:lnTo>
                <a:lnTo>
                  <a:pt x="305991" y="339281"/>
                </a:lnTo>
                <a:lnTo>
                  <a:pt x="305991" y="339281"/>
                </a:lnTo>
                <a:lnTo>
                  <a:pt x="305991" y="339281"/>
                </a:lnTo>
              </a:path>
            </a:pathLst>
          </a:custGeom>
          <a:noFill/>
          <a:ln w="38100">
            <a:solidFill>
              <a:srgbClr val="4FF2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0006053-3FAC-49C1-80D5-F9838D43D336}"/>
              </a:ext>
            </a:extLst>
          </p:cNvPr>
          <p:cNvSpPr txBox="1"/>
          <p:nvPr/>
        </p:nvSpPr>
        <p:spPr>
          <a:xfrm>
            <a:off x="2112966" y="2798934"/>
            <a:ext cx="492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E474DC3-B7E8-425B-A9B8-6940D79AC2D5}"/>
              </a:ext>
            </a:extLst>
          </p:cNvPr>
          <p:cNvSpPr txBox="1"/>
          <p:nvPr/>
        </p:nvSpPr>
        <p:spPr>
          <a:xfrm>
            <a:off x="3996291" y="3200761"/>
            <a:ext cx="438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>
                <a:solidFill>
                  <a:srgbClr val="3421A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6A0CF7-E06F-4452-B946-FEF41305FBD7}"/>
              </a:ext>
            </a:extLst>
          </p:cNvPr>
          <p:cNvSpPr txBox="1"/>
          <p:nvPr/>
        </p:nvSpPr>
        <p:spPr>
          <a:xfrm>
            <a:off x="2836034" y="2020711"/>
            <a:ext cx="4990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>
                <a:solidFill>
                  <a:srgbClr val="4FF2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03507F3-7843-49B6-B50A-43D101014A4F}"/>
              </a:ext>
            </a:extLst>
          </p:cNvPr>
          <p:cNvSpPr txBox="1"/>
          <p:nvPr/>
        </p:nvSpPr>
        <p:spPr>
          <a:xfrm>
            <a:off x="6033243" y="1969946"/>
            <a:ext cx="58010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Дорисовываем крышечку, последовательность обозначена тремя цветами</a:t>
            </a:r>
          </a:p>
        </p:txBody>
      </p:sp>
    </p:spTree>
    <p:extLst>
      <p:ext uri="{BB962C8B-B14F-4D97-AF65-F5344CB8AC3E}">
        <p14:creationId xmlns:p14="http://schemas.microsoft.com/office/powerpoint/2010/main" val="1631067297"/>
      </p:ext>
    </p:extLst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7CED41E-39E7-47B8-960C-1C880FC6CF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872" y="178674"/>
            <a:ext cx="4596612" cy="652692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6F588F3-D0EB-45D5-8607-3A5526DA9554}"/>
              </a:ext>
            </a:extLst>
          </p:cNvPr>
          <p:cNvSpPr txBox="1"/>
          <p:nvPr/>
        </p:nvSpPr>
        <p:spPr>
          <a:xfrm>
            <a:off x="8317831" y="137405"/>
            <a:ext cx="16202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Этап 6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C2F0C9-DD4B-489A-8466-CEFA11746C28}"/>
              </a:ext>
            </a:extLst>
          </p:cNvPr>
          <p:cNvSpPr txBox="1"/>
          <p:nvPr/>
        </p:nvSpPr>
        <p:spPr>
          <a:xfrm>
            <a:off x="6096000" y="973914"/>
            <a:ext cx="5743074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Аккуратно стираем ластиком линии построения и приступаем к работе в цвете, обратите внимание: на солонке есть узор, в рисунке он важен, можно нарисовать похожий как на примере либо придумать свой.</a:t>
            </a:r>
          </a:p>
          <a:p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выполнен гуашью, для своей солонки (солоницы) вы можете выбрать другие материалы (цветные карандаши, фломастеры, маркеры и краски).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742729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C08F7C1-5E8E-4BBE-AC08-DA74383DCD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D3E411-0810-4596-96F4-CB707C8D1C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9542" y="1494972"/>
            <a:ext cx="10072915" cy="3272973"/>
          </a:xfrm>
        </p:spPr>
        <p:txBody>
          <a:bodyPr>
            <a:normAutofit/>
          </a:bodyPr>
          <a:lstStyle/>
          <a:p>
            <a:r>
              <a:rPr lang="ru-RU" sz="7200" b="1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Конструкция и декор предметов народного быта и труда</a:t>
            </a:r>
          </a:p>
        </p:txBody>
      </p:sp>
    </p:spTree>
    <p:extLst>
      <p:ext uri="{BB962C8B-B14F-4D97-AF65-F5344CB8AC3E}">
        <p14:creationId xmlns:p14="http://schemas.microsoft.com/office/powerpoint/2010/main" val="4017669157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E5CB723-3F46-42FC-97AF-470988AF9245}"/>
              </a:ext>
            </a:extLst>
          </p:cNvPr>
          <p:cNvSpPr txBox="1"/>
          <p:nvPr/>
        </p:nvSpPr>
        <p:spPr>
          <a:xfrm>
            <a:off x="5239658" y="0"/>
            <a:ext cx="203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Ковши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130461A-522C-4850-8B77-A3C5C18721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172" y="707886"/>
            <a:ext cx="5573486" cy="325032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0D666EB-A1C3-41EB-9437-568D2AE82B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09830" y="4085413"/>
            <a:ext cx="4655163" cy="256938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35D532E-6B84-40E4-A126-6C37C7BA76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4973" y="707886"/>
            <a:ext cx="5292488" cy="325032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A365DBE-BAD9-448E-B95F-6B1120F8F06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7008" y="4073468"/>
            <a:ext cx="4866209" cy="2581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317238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6B80163-E17C-4667-B021-E7FE862F3AD9}"/>
              </a:ext>
            </a:extLst>
          </p:cNvPr>
          <p:cNvSpPr txBox="1"/>
          <p:nvPr/>
        </p:nvSpPr>
        <p:spPr>
          <a:xfrm>
            <a:off x="290285" y="4622833"/>
            <a:ext cx="1161142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Ковш-скопкарь – в нём подавали квас, медовуху.</a:t>
            </a:r>
            <a:br>
              <a:rPr 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 Севере ковшами часто придавали облик плывущей птицы – утицы, ладьи, коней.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53FA0FB-3502-4E0C-976B-4D88C8B985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285" y="480841"/>
            <a:ext cx="5805715" cy="380052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32FE5E8-8B98-478D-BF97-204857F99C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5656" y="480841"/>
            <a:ext cx="5689601" cy="3792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548140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190771A-897A-4E58-902E-260903844D4E}"/>
              </a:ext>
            </a:extLst>
          </p:cNvPr>
          <p:cNvSpPr txBox="1"/>
          <p:nvPr/>
        </p:nvSpPr>
        <p:spPr>
          <a:xfrm>
            <a:off x="4542972" y="130628"/>
            <a:ext cx="33092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Ковш-черпак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90D8B27-87E6-4B5B-912C-EB551BD748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421" y="1321157"/>
            <a:ext cx="7294170" cy="383141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51D70FE-49B2-46E5-B001-70025A14FA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50954" y="879848"/>
            <a:ext cx="4162625" cy="452544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754D749-B01F-4C3B-8078-211F67A92137}"/>
              </a:ext>
            </a:extLst>
          </p:cNvPr>
          <p:cNvSpPr txBox="1"/>
          <p:nvPr/>
        </p:nvSpPr>
        <p:spPr>
          <a:xfrm>
            <a:off x="1807028" y="5536843"/>
            <a:ext cx="85779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этого ковша говорит само за себя.</a:t>
            </a:r>
            <a:br>
              <a:rPr 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Что особенно привлекает в нём?</a:t>
            </a:r>
          </a:p>
        </p:txBody>
      </p:sp>
    </p:spTree>
    <p:extLst>
      <p:ext uri="{BB962C8B-B14F-4D97-AF65-F5344CB8AC3E}">
        <p14:creationId xmlns:p14="http://schemas.microsoft.com/office/powerpoint/2010/main" val="1654594378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887C4F1-8DD0-48EA-8489-E1BCC2E7A149}"/>
              </a:ext>
            </a:extLst>
          </p:cNvPr>
          <p:cNvSpPr txBox="1"/>
          <p:nvPr/>
        </p:nvSpPr>
        <p:spPr>
          <a:xfrm>
            <a:off x="5134427" y="10252"/>
            <a:ext cx="2253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Солонка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88E092-9814-4A17-8932-DCDEEA60C433}"/>
              </a:ext>
            </a:extLst>
          </p:cNvPr>
          <p:cNvSpPr txBox="1"/>
          <p:nvPr/>
        </p:nvSpPr>
        <p:spPr>
          <a:xfrm>
            <a:off x="1618342" y="5603634"/>
            <a:ext cx="89553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Соль в старину стоила очень дорого, потому и отношение к украшению солоницы было особенным.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4DCF8E9-5E72-4747-BEA7-FBC954DD01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166" y="777312"/>
            <a:ext cx="6538006" cy="474345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59434CC-4525-4179-B5CC-56FB1B1E6F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7829" y="801009"/>
            <a:ext cx="5151321" cy="4719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652246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B97E1CD-96D7-4A41-B722-3941DDC0665D}"/>
              </a:ext>
            </a:extLst>
          </p:cNvPr>
          <p:cNvSpPr txBox="1"/>
          <p:nvPr/>
        </p:nvSpPr>
        <p:spPr>
          <a:xfrm>
            <a:off x="4760685" y="116114"/>
            <a:ext cx="26706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Хлебница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914DD3-D628-4924-A049-0E19F192EF46}"/>
              </a:ext>
            </a:extLst>
          </p:cNvPr>
          <p:cNvSpPr txBox="1"/>
          <p:nvPr/>
        </p:nvSpPr>
        <p:spPr>
          <a:xfrm>
            <a:off x="449943" y="5660571"/>
            <a:ext cx="1174205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Нарядная хлебница служила приданным для дочери, и смысл росписи заключался в пожелании счастья, достатка и благополучия.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319AFF4-DAB7-4EF4-AC60-46084CDF39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076" y="824000"/>
            <a:ext cx="6031895" cy="483657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9ACDEBF-F00A-4E9C-B29F-498A97D0CC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6239" y="824000"/>
            <a:ext cx="5420493" cy="4805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308343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C45FDD4-A717-4E17-8CE0-B7CD18CB3856}"/>
              </a:ext>
            </a:extLst>
          </p:cNvPr>
          <p:cNvSpPr txBox="1"/>
          <p:nvPr/>
        </p:nvSpPr>
        <p:spPr>
          <a:xfrm>
            <a:off x="5246913" y="182127"/>
            <a:ext cx="16981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Валёк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C7A58B-5711-4A3F-90F5-629C1F0C5D78}"/>
              </a:ext>
            </a:extLst>
          </p:cNvPr>
          <p:cNvSpPr txBox="1"/>
          <p:nvPr/>
        </p:nvSpPr>
        <p:spPr>
          <a:xfrm>
            <a:off x="834569" y="5526395"/>
            <a:ext cx="105228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Старинный деревянный ручной инструмент для ускорения и облегчения процессов стирки и полоскания белья.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270F994-E66E-45DF-A374-D2D67F4979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5458" y="1288457"/>
            <a:ext cx="5869291" cy="383949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3BB1994-0DBF-4716-B2EA-3654FA59C7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423" y="1015909"/>
            <a:ext cx="5592120" cy="4112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862803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839CEC0-CAAE-4858-9992-3D51F6C53F8C}"/>
              </a:ext>
            </a:extLst>
          </p:cNvPr>
          <p:cNvSpPr txBox="1"/>
          <p:nvPr/>
        </p:nvSpPr>
        <p:spPr>
          <a:xfrm>
            <a:off x="5174340" y="130628"/>
            <a:ext cx="18433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Рубель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3C56F2-B77D-410F-A1A9-A5E99AA734D9}"/>
              </a:ext>
            </a:extLst>
          </p:cNvPr>
          <p:cNvSpPr txBox="1"/>
          <p:nvPr/>
        </p:nvSpPr>
        <p:spPr>
          <a:xfrm>
            <a:off x="1415140" y="5631543"/>
            <a:ext cx="93617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этого предмета крестьянки разглаживали льняные увлажнённые холсты, намотанные на скалку.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C87F50C-F43B-490B-89D4-F9BAE23378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298" y="1077999"/>
            <a:ext cx="5920700" cy="443742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D2F0AE1-F3A0-453C-8906-4FEB915A34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9520" y="1078000"/>
            <a:ext cx="5727182" cy="4437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087488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Широкоэкранный</PresentationFormat>
  <Paragraphs>42</Paragraphs>
  <Slides>17</Slides>
  <Notes>0</Notes>
  <TotalTime>193</TotalTime>
  <HiddenSlides>0</HiddenSlides>
  <MMClips>0</MMClips>
  <ScaleCrop>0</ScaleCrop>
  <HeadingPairs>
    <vt:vector baseType="variant" size="6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baseType="lpstr" size="22">
      <vt:lpstr>Arial</vt:lpstr>
      <vt:lpstr>Calibri Light</vt:lpstr>
      <vt:lpstr>Calibri</vt:lpstr>
      <vt:lpstr>Times New Roman</vt:lpstr>
      <vt:lpstr>Тема Office</vt:lpstr>
      <vt:lpstr>PowerPoint Presentation</vt:lpstr>
      <vt:lpstr>Конструкция и декор предметов народного быта и труда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Конструкция и декор предметов народного быта и труда</dc:title>
  <dc:creator>Елизавета Камбалова</dc:creator>
  <cp:lastModifiedBy>Елизавета Камбалова</cp:lastModifiedBy>
  <cp:revision>44</cp:revision>
  <dcterms:created xsi:type="dcterms:W3CDTF">2022-09-26T01:26:09Z</dcterms:created>
  <dcterms:modified xsi:type="dcterms:W3CDTF">2023-05-27T13:09:31Z</dcterms:modified>
</cp:coreProperties>
</file>