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9" r:id="rId9"/>
    <p:sldId id="264" r:id="rId10"/>
    <p:sldId id="265" r:id="rId11"/>
    <p:sldId id="268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A5617-B860-44CA-8C0A-4FF2663EE7BF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618F5-8152-4608-AB31-1BA6DEF05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00832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A5617-B860-44CA-8C0A-4FF2663EE7BF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618F5-8152-4608-AB31-1BA6DEF05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50243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A5617-B860-44CA-8C0A-4FF2663EE7BF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618F5-8152-4608-AB31-1BA6DEF05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4766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A5617-B860-44CA-8C0A-4FF2663EE7BF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618F5-8152-4608-AB31-1BA6DEF05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132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A5617-B860-44CA-8C0A-4FF2663EE7BF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618F5-8152-4608-AB31-1BA6DEF05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07263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A5617-B860-44CA-8C0A-4FF2663EE7BF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618F5-8152-4608-AB31-1BA6DEF05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18969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A5617-B860-44CA-8C0A-4FF2663EE7BF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618F5-8152-4608-AB31-1BA6DEF05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53791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A5617-B860-44CA-8C0A-4FF2663EE7BF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618F5-8152-4608-AB31-1BA6DEF05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2679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A5617-B860-44CA-8C0A-4FF2663EE7BF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618F5-8152-4608-AB31-1BA6DEF05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00424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A5617-B860-44CA-8C0A-4FF2663EE7BF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618F5-8152-4608-AB31-1BA6DEF05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1094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A5617-B860-44CA-8C0A-4FF2663EE7BF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2618F5-8152-4608-AB31-1BA6DEF05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90953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9A5617-B860-44CA-8C0A-4FF2663EE7BF}" type="datetimeFigureOut">
              <a:rPr lang="ru-RU" smtClean="0"/>
              <a:pPr/>
              <a:t>27.05.2023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2618F5-8152-4608-AB31-1BA6DEF0578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8140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15578"/>
            <a:ext cx="9139237" cy="685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8"/>
          <p:cNvGrpSpPr>
            <a:grpSpLocks noChangeAspect="1"/>
          </p:cNvGrpSpPr>
          <p:nvPr/>
        </p:nvGrpSpPr>
        <p:grpSpPr bwMode="auto">
          <a:xfrm>
            <a:off x="2643174" y="3786190"/>
            <a:ext cx="6118225" cy="2535237"/>
            <a:chOff x="1642" y="2116"/>
            <a:chExt cx="3854" cy="1597"/>
          </a:xfrm>
        </p:grpSpPr>
        <p:sp>
          <p:nvSpPr>
            <p:cNvPr id="5" name="AutoShape 7"/>
            <p:cNvSpPr>
              <a:spLocks noChangeAspect="1" noChangeArrowheads="1" noTextEdit="1"/>
            </p:cNvSpPr>
            <p:nvPr/>
          </p:nvSpPr>
          <p:spPr bwMode="auto">
            <a:xfrm>
              <a:off x="1642" y="2342"/>
              <a:ext cx="3854" cy="1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4317" y="2116"/>
              <a:ext cx="31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Автор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4633" y="2116"/>
              <a:ext cx="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4208" y="2156"/>
              <a:ext cx="588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4748" y="2116"/>
              <a:ext cx="480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проекта: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5220" y="2116"/>
              <a:ext cx="7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4506" y="2341"/>
              <a:ext cx="654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Воспитатель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5157" y="2343"/>
              <a:ext cx="85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: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5193" y="2343"/>
              <a:ext cx="7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3461" y="2572"/>
              <a:ext cx="1808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Степаненко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4096" y="2572"/>
              <a:ext cx="1108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Ольга Владимировна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5193" y="2572"/>
              <a:ext cx="7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5193" y="2800"/>
              <a:ext cx="7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23"/>
            <p:cNvSpPr>
              <a:spLocks noChangeArrowheads="1"/>
            </p:cNvSpPr>
            <p:nvPr/>
          </p:nvSpPr>
          <p:spPr bwMode="auto">
            <a:xfrm>
              <a:off x="5193" y="3028"/>
              <a:ext cx="7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25"/>
            <p:cNvSpPr>
              <a:spLocks noChangeArrowheads="1"/>
            </p:cNvSpPr>
            <p:nvPr/>
          </p:nvSpPr>
          <p:spPr bwMode="auto">
            <a:xfrm>
              <a:off x="2697" y="3275"/>
              <a:ext cx="66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3" name="Group 29"/>
          <p:cNvGrpSpPr>
            <a:grpSpLocks noChangeAspect="1"/>
          </p:cNvGrpSpPr>
          <p:nvPr/>
        </p:nvGrpSpPr>
        <p:grpSpPr bwMode="auto">
          <a:xfrm>
            <a:off x="1353798" y="476250"/>
            <a:ext cx="6119813" cy="711200"/>
            <a:chOff x="884" y="300"/>
            <a:chExt cx="3855" cy="448"/>
          </a:xfrm>
        </p:grpSpPr>
        <p:sp>
          <p:nvSpPr>
            <p:cNvPr id="24" name="AutoShape 28"/>
            <p:cNvSpPr>
              <a:spLocks noChangeAspect="1" noChangeArrowheads="1" noTextEdit="1"/>
            </p:cNvSpPr>
            <p:nvPr/>
          </p:nvSpPr>
          <p:spPr bwMode="auto">
            <a:xfrm>
              <a:off x="884" y="300"/>
              <a:ext cx="3854" cy="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Rectangle 30"/>
            <p:cNvSpPr>
              <a:spLocks noChangeArrowheads="1"/>
            </p:cNvSpPr>
            <p:nvPr/>
          </p:nvSpPr>
          <p:spPr bwMode="auto">
            <a:xfrm>
              <a:off x="884" y="300"/>
              <a:ext cx="3855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Rectangle 31"/>
            <p:cNvSpPr>
              <a:spLocks noChangeArrowheads="1"/>
            </p:cNvSpPr>
            <p:nvPr/>
          </p:nvSpPr>
          <p:spPr bwMode="auto">
            <a:xfrm>
              <a:off x="1330" y="300"/>
              <a:ext cx="3008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Муниципальное казенное дошкольное образовательное учреждение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27" name="Rectangle 32"/>
            <p:cNvSpPr>
              <a:spLocks noChangeArrowheads="1"/>
            </p:cNvSpPr>
            <p:nvPr/>
          </p:nvSpPr>
          <p:spPr bwMode="auto">
            <a:xfrm>
              <a:off x="4317" y="300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33"/>
            <p:cNvSpPr>
              <a:spLocks noChangeArrowheads="1"/>
            </p:cNvSpPr>
            <p:nvPr/>
          </p:nvSpPr>
          <p:spPr bwMode="auto">
            <a:xfrm>
              <a:off x="884" y="410"/>
              <a:ext cx="3855" cy="1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Rectangle 34"/>
            <p:cNvSpPr>
              <a:spLocks noChangeArrowheads="1"/>
            </p:cNvSpPr>
            <p:nvPr/>
          </p:nvSpPr>
          <p:spPr bwMode="auto">
            <a:xfrm>
              <a:off x="1836" y="411"/>
              <a:ext cx="1963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«Детский сад комбинированного вида № 22»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30" name="Rectangle 35"/>
            <p:cNvSpPr>
              <a:spLocks noChangeArrowheads="1"/>
            </p:cNvSpPr>
            <p:nvPr/>
          </p:nvSpPr>
          <p:spPr bwMode="auto">
            <a:xfrm>
              <a:off x="3786" y="411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36"/>
            <p:cNvSpPr>
              <a:spLocks noChangeArrowheads="1"/>
            </p:cNvSpPr>
            <p:nvPr/>
          </p:nvSpPr>
          <p:spPr bwMode="auto">
            <a:xfrm>
              <a:off x="884" y="521"/>
              <a:ext cx="3855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4" name="Rectangle 37"/>
            <p:cNvSpPr>
              <a:spLocks noChangeArrowheads="1"/>
            </p:cNvSpPr>
            <p:nvPr/>
          </p:nvSpPr>
          <p:spPr bwMode="auto">
            <a:xfrm>
              <a:off x="2055" y="521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5" name="Rectangle 38"/>
            <p:cNvSpPr>
              <a:spLocks noChangeArrowheads="1"/>
            </p:cNvSpPr>
            <p:nvPr/>
          </p:nvSpPr>
          <p:spPr bwMode="auto">
            <a:xfrm>
              <a:off x="2079" y="521"/>
              <a:ext cx="149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города Аши Челябинской области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030" name="Rectangle 39"/>
            <p:cNvSpPr>
              <a:spLocks noChangeArrowheads="1"/>
            </p:cNvSpPr>
            <p:nvPr/>
          </p:nvSpPr>
          <p:spPr bwMode="auto">
            <a:xfrm>
              <a:off x="3568" y="521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Rectangle 40"/>
            <p:cNvSpPr>
              <a:spLocks noChangeArrowheads="1"/>
            </p:cNvSpPr>
            <p:nvPr/>
          </p:nvSpPr>
          <p:spPr bwMode="auto">
            <a:xfrm>
              <a:off x="2412" y="632"/>
              <a:ext cx="990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(</a:t>
              </a:r>
              <a:r>
                <a:rPr kumimoji="0" lang="ru-RU" altLang="ru-RU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МКДОУ № 22 г. Аши)</a:t>
              </a:r>
              <a:endPara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032" name="Rectangle 41"/>
            <p:cNvSpPr>
              <a:spLocks noChangeArrowheads="1"/>
            </p:cNvSpPr>
            <p:nvPr/>
          </p:nvSpPr>
          <p:spPr bwMode="auto">
            <a:xfrm>
              <a:off x="3210" y="63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33" name="Group 44"/>
          <p:cNvGrpSpPr>
            <a:grpSpLocks noChangeAspect="1"/>
          </p:cNvGrpSpPr>
          <p:nvPr/>
        </p:nvGrpSpPr>
        <p:grpSpPr bwMode="auto">
          <a:xfrm>
            <a:off x="957262" y="2292242"/>
            <a:ext cx="6189663" cy="1328795"/>
            <a:chOff x="944" y="1434"/>
            <a:chExt cx="3899" cy="500"/>
          </a:xfrm>
        </p:grpSpPr>
        <p:sp>
          <p:nvSpPr>
            <p:cNvPr id="1034" name="AutoShape 43"/>
            <p:cNvSpPr>
              <a:spLocks noChangeAspect="1" noChangeArrowheads="1" noTextEdit="1"/>
            </p:cNvSpPr>
            <p:nvPr/>
          </p:nvSpPr>
          <p:spPr bwMode="auto">
            <a:xfrm>
              <a:off x="944" y="1435"/>
              <a:ext cx="3854" cy="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C00000"/>
                </a:solidFill>
              </a:endParaRPr>
            </a:p>
          </p:txBody>
        </p:sp>
        <p:sp>
          <p:nvSpPr>
            <p:cNvPr id="1035" name="Rectangle 45"/>
            <p:cNvSpPr>
              <a:spLocks noChangeArrowheads="1"/>
            </p:cNvSpPr>
            <p:nvPr/>
          </p:nvSpPr>
          <p:spPr bwMode="auto">
            <a:xfrm>
              <a:off x="2016" y="1434"/>
              <a:ext cx="2827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3200" b="1" u="none" strike="noStrike" cap="none" normalizeH="0" baseline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latin typeface="Times New Roman" pitchFamily="18" charset="0"/>
                  <a:cs typeface="Arial" pitchFamily="34" charset="0"/>
                </a:rPr>
                <a:t>Краткосрочный проект </a:t>
              </a:r>
              <a:endParaRPr kumimoji="0" lang="ru-RU" altLang="ru-RU" sz="3200" b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036" name="Rectangle 46"/>
            <p:cNvSpPr>
              <a:spLocks noChangeArrowheads="1"/>
            </p:cNvSpPr>
            <p:nvPr/>
          </p:nvSpPr>
          <p:spPr bwMode="auto">
            <a:xfrm>
              <a:off x="3592" y="1437"/>
              <a:ext cx="8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7" name="Rectangle 47"/>
            <p:cNvSpPr>
              <a:spLocks noChangeArrowheads="1"/>
            </p:cNvSpPr>
            <p:nvPr/>
          </p:nvSpPr>
          <p:spPr bwMode="auto">
            <a:xfrm>
              <a:off x="2146" y="1685"/>
              <a:ext cx="2551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8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Arial" pitchFamily="34" charset="0"/>
                </a:rPr>
                <a:t>«Мир цветов и красоты»</a:t>
              </a:r>
              <a:endParaRPr kumimoji="0" lang="ru-RU" altLang="ru-RU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039" name="Rectangle 49"/>
            <p:cNvSpPr>
              <a:spLocks noChangeArrowheads="1"/>
            </p:cNvSpPr>
            <p:nvPr/>
          </p:nvSpPr>
          <p:spPr bwMode="auto">
            <a:xfrm>
              <a:off x="3597" y="1685"/>
              <a:ext cx="8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40" name="Group 52"/>
          <p:cNvGrpSpPr>
            <a:grpSpLocks noChangeAspect="1"/>
          </p:cNvGrpSpPr>
          <p:nvPr/>
        </p:nvGrpSpPr>
        <p:grpSpPr bwMode="auto">
          <a:xfrm>
            <a:off x="1562100" y="6092825"/>
            <a:ext cx="6118225" cy="363538"/>
            <a:chOff x="984" y="3838"/>
            <a:chExt cx="3854" cy="229"/>
          </a:xfrm>
        </p:grpSpPr>
        <p:sp>
          <p:nvSpPr>
            <p:cNvPr id="1041" name="AutoShape 51"/>
            <p:cNvSpPr>
              <a:spLocks noChangeAspect="1" noChangeArrowheads="1" noTextEdit="1"/>
            </p:cNvSpPr>
            <p:nvPr/>
          </p:nvSpPr>
          <p:spPr bwMode="auto">
            <a:xfrm>
              <a:off x="984" y="3838"/>
              <a:ext cx="3854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2" name="Rectangle 53"/>
            <p:cNvSpPr>
              <a:spLocks noChangeArrowheads="1"/>
            </p:cNvSpPr>
            <p:nvPr/>
          </p:nvSpPr>
          <p:spPr bwMode="auto">
            <a:xfrm>
              <a:off x="2643" y="3839"/>
              <a:ext cx="542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АША,2023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043" name="Rectangle 54"/>
            <p:cNvSpPr>
              <a:spLocks noChangeArrowheads="1"/>
            </p:cNvSpPr>
            <p:nvPr/>
          </p:nvSpPr>
          <p:spPr bwMode="auto">
            <a:xfrm>
              <a:off x="3179" y="3839"/>
              <a:ext cx="81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1197955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7938"/>
            <a:ext cx="9139237" cy="685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9925" y="548680"/>
            <a:ext cx="8208912" cy="3879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 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4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4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4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4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4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400" dirty="0" smtClean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solidFill>
                <a:srgbClr val="000000"/>
              </a:solidFill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400" dirty="0">
              <a:ea typeface="Times New Roman"/>
              <a:cs typeface="Times New Roman"/>
            </a:endParaRPr>
          </a:p>
        </p:txBody>
      </p:sp>
      <p:pic>
        <p:nvPicPr>
          <p:cNvPr id="4098" name="Picture 2" descr="C:\Users\Админ\Downloads\PHOTO-2023-04-18-15-14-0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42910" y="2000240"/>
            <a:ext cx="3500462" cy="4286280"/>
          </a:xfrm>
          <a:prstGeom prst="rect">
            <a:avLst/>
          </a:prstGeom>
          <a:noFill/>
        </p:spPr>
      </p:pic>
      <p:pic>
        <p:nvPicPr>
          <p:cNvPr id="4099" name="Picture 3" descr="C:\Users\Админ\Downloads\PHOTO-2023-04-18-15-14-09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14810" y="1285860"/>
            <a:ext cx="4143372" cy="45720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093161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7938"/>
            <a:ext cx="9139237" cy="685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 descr="C:\Users\Админ\Downloads\IMG-20230420-WA00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571480"/>
            <a:ext cx="3929090" cy="4929222"/>
          </a:xfrm>
          <a:prstGeom prst="rect">
            <a:avLst/>
          </a:prstGeom>
          <a:noFill/>
        </p:spPr>
      </p:pic>
      <p:pic>
        <p:nvPicPr>
          <p:cNvPr id="6148" name="Picture 4" descr="C:\Users\Админ\Downloads\IMG-20230420-WA000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1928802"/>
            <a:ext cx="4000528" cy="43576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988167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39237" cy="685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8"/>
          <p:cNvGrpSpPr>
            <a:grpSpLocks noChangeAspect="1"/>
          </p:cNvGrpSpPr>
          <p:nvPr/>
        </p:nvGrpSpPr>
        <p:grpSpPr bwMode="auto">
          <a:xfrm>
            <a:off x="2714612" y="3643314"/>
            <a:ext cx="6118225" cy="2535237"/>
            <a:chOff x="1642" y="2116"/>
            <a:chExt cx="3854" cy="1597"/>
          </a:xfrm>
        </p:grpSpPr>
        <p:sp>
          <p:nvSpPr>
            <p:cNvPr id="5" name="AutoShape 7"/>
            <p:cNvSpPr>
              <a:spLocks noChangeAspect="1" noChangeArrowheads="1" noTextEdit="1"/>
            </p:cNvSpPr>
            <p:nvPr/>
          </p:nvSpPr>
          <p:spPr bwMode="auto">
            <a:xfrm>
              <a:off x="1642" y="2342"/>
              <a:ext cx="3854" cy="1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4317" y="2116"/>
              <a:ext cx="313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Автор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4633" y="2116"/>
              <a:ext cx="88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ы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4208" y="2156"/>
              <a:ext cx="588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4748" y="2116"/>
              <a:ext cx="480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проекта: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5220" y="2116"/>
              <a:ext cx="7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4503" y="2343"/>
              <a:ext cx="660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Воспитатели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5157" y="2343"/>
              <a:ext cx="85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: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5193" y="2343"/>
              <a:ext cx="7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3461" y="2572"/>
              <a:ext cx="1808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Степаненко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4096" y="2572"/>
              <a:ext cx="1108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Ольга Владимировна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5193" y="2572"/>
              <a:ext cx="7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5193" y="2800"/>
              <a:ext cx="7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Rectangle 23"/>
            <p:cNvSpPr>
              <a:spLocks noChangeArrowheads="1"/>
            </p:cNvSpPr>
            <p:nvPr/>
          </p:nvSpPr>
          <p:spPr bwMode="auto">
            <a:xfrm>
              <a:off x="5193" y="3028"/>
              <a:ext cx="76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Rectangle 25"/>
            <p:cNvSpPr>
              <a:spLocks noChangeArrowheads="1"/>
            </p:cNvSpPr>
            <p:nvPr/>
          </p:nvSpPr>
          <p:spPr bwMode="auto">
            <a:xfrm>
              <a:off x="2697" y="3275"/>
              <a:ext cx="66" cy="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23" name="Group 29"/>
          <p:cNvGrpSpPr>
            <a:grpSpLocks noChangeAspect="1"/>
          </p:cNvGrpSpPr>
          <p:nvPr/>
        </p:nvGrpSpPr>
        <p:grpSpPr bwMode="auto">
          <a:xfrm>
            <a:off x="1353798" y="476250"/>
            <a:ext cx="6119813" cy="711200"/>
            <a:chOff x="884" y="300"/>
            <a:chExt cx="3855" cy="448"/>
          </a:xfrm>
        </p:grpSpPr>
        <p:sp>
          <p:nvSpPr>
            <p:cNvPr id="24" name="AutoShape 28"/>
            <p:cNvSpPr>
              <a:spLocks noChangeAspect="1" noChangeArrowheads="1" noTextEdit="1"/>
            </p:cNvSpPr>
            <p:nvPr/>
          </p:nvSpPr>
          <p:spPr bwMode="auto">
            <a:xfrm>
              <a:off x="884" y="300"/>
              <a:ext cx="3854" cy="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5" name="Rectangle 30"/>
            <p:cNvSpPr>
              <a:spLocks noChangeArrowheads="1"/>
            </p:cNvSpPr>
            <p:nvPr/>
          </p:nvSpPr>
          <p:spPr bwMode="auto">
            <a:xfrm>
              <a:off x="884" y="300"/>
              <a:ext cx="3855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6" name="Rectangle 31"/>
            <p:cNvSpPr>
              <a:spLocks noChangeArrowheads="1"/>
            </p:cNvSpPr>
            <p:nvPr/>
          </p:nvSpPr>
          <p:spPr bwMode="auto">
            <a:xfrm>
              <a:off x="1330" y="300"/>
              <a:ext cx="3008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Муниципальное казенное дошкольное образовательное учреждение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27" name="Rectangle 32"/>
            <p:cNvSpPr>
              <a:spLocks noChangeArrowheads="1"/>
            </p:cNvSpPr>
            <p:nvPr/>
          </p:nvSpPr>
          <p:spPr bwMode="auto">
            <a:xfrm>
              <a:off x="4317" y="300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Rectangle 33"/>
            <p:cNvSpPr>
              <a:spLocks noChangeArrowheads="1"/>
            </p:cNvSpPr>
            <p:nvPr/>
          </p:nvSpPr>
          <p:spPr bwMode="auto">
            <a:xfrm>
              <a:off x="884" y="410"/>
              <a:ext cx="3855" cy="11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9" name="Rectangle 34"/>
            <p:cNvSpPr>
              <a:spLocks noChangeArrowheads="1"/>
            </p:cNvSpPr>
            <p:nvPr/>
          </p:nvSpPr>
          <p:spPr bwMode="auto">
            <a:xfrm>
              <a:off x="1836" y="411"/>
              <a:ext cx="1963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«Детский сад комбинированного вида № 22»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30" name="Rectangle 35"/>
            <p:cNvSpPr>
              <a:spLocks noChangeArrowheads="1"/>
            </p:cNvSpPr>
            <p:nvPr/>
          </p:nvSpPr>
          <p:spPr bwMode="auto">
            <a:xfrm>
              <a:off x="3786" y="411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Rectangle 36"/>
            <p:cNvSpPr>
              <a:spLocks noChangeArrowheads="1"/>
            </p:cNvSpPr>
            <p:nvPr/>
          </p:nvSpPr>
          <p:spPr bwMode="auto">
            <a:xfrm>
              <a:off x="884" y="521"/>
              <a:ext cx="3855" cy="11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4" name="Rectangle 37"/>
            <p:cNvSpPr>
              <a:spLocks noChangeArrowheads="1"/>
            </p:cNvSpPr>
            <p:nvPr/>
          </p:nvSpPr>
          <p:spPr bwMode="auto">
            <a:xfrm>
              <a:off x="2055" y="521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5" name="Rectangle 38"/>
            <p:cNvSpPr>
              <a:spLocks noChangeArrowheads="1"/>
            </p:cNvSpPr>
            <p:nvPr/>
          </p:nvSpPr>
          <p:spPr bwMode="auto">
            <a:xfrm>
              <a:off x="2079" y="521"/>
              <a:ext cx="1494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города Аши Челябинской области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030" name="Rectangle 39"/>
            <p:cNvSpPr>
              <a:spLocks noChangeArrowheads="1"/>
            </p:cNvSpPr>
            <p:nvPr/>
          </p:nvSpPr>
          <p:spPr bwMode="auto">
            <a:xfrm>
              <a:off x="3568" y="521"/>
              <a:ext cx="65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Rectangle 40"/>
            <p:cNvSpPr>
              <a:spLocks noChangeArrowheads="1"/>
            </p:cNvSpPr>
            <p:nvPr/>
          </p:nvSpPr>
          <p:spPr bwMode="auto">
            <a:xfrm>
              <a:off x="2412" y="632"/>
              <a:ext cx="990" cy="1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2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(</a:t>
              </a:r>
              <a:r>
                <a:rPr kumimoji="0" lang="ru-RU" altLang="ru-RU" sz="12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МКДОУ № 22 г. Аши)</a:t>
              </a:r>
              <a:endPara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032" name="Rectangle 41"/>
            <p:cNvSpPr>
              <a:spLocks noChangeArrowheads="1"/>
            </p:cNvSpPr>
            <p:nvPr/>
          </p:nvSpPr>
          <p:spPr bwMode="auto">
            <a:xfrm>
              <a:off x="3210" y="632"/>
              <a:ext cx="52" cy="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0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33" name="Group 44"/>
          <p:cNvGrpSpPr>
            <a:grpSpLocks noChangeAspect="1"/>
          </p:cNvGrpSpPr>
          <p:nvPr/>
        </p:nvGrpSpPr>
        <p:grpSpPr bwMode="auto">
          <a:xfrm>
            <a:off x="957262" y="2292242"/>
            <a:ext cx="6189663" cy="1328795"/>
            <a:chOff x="944" y="1434"/>
            <a:chExt cx="3899" cy="500"/>
          </a:xfrm>
        </p:grpSpPr>
        <p:sp>
          <p:nvSpPr>
            <p:cNvPr id="1034" name="AutoShape 43"/>
            <p:cNvSpPr>
              <a:spLocks noChangeAspect="1" noChangeArrowheads="1" noTextEdit="1"/>
            </p:cNvSpPr>
            <p:nvPr/>
          </p:nvSpPr>
          <p:spPr bwMode="auto">
            <a:xfrm>
              <a:off x="944" y="1435"/>
              <a:ext cx="3854" cy="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srgbClr val="C00000"/>
                </a:solidFill>
              </a:endParaRPr>
            </a:p>
          </p:txBody>
        </p:sp>
        <p:sp>
          <p:nvSpPr>
            <p:cNvPr id="1035" name="Rectangle 45"/>
            <p:cNvSpPr>
              <a:spLocks noChangeArrowheads="1"/>
            </p:cNvSpPr>
            <p:nvPr/>
          </p:nvSpPr>
          <p:spPr bwMode="auto">
            <a:xfrm>
              <a:off x="2016" y="1434"/>
              <a:ext cx="2827" cy="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3200" b="1" u="none" strike="noStrike" cap="none" normalizeH="0" baseline="0" dirty="0" smtClean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latin typeface="Times New Roman" pitchFamily="18" charset="0"/>
                  <a:cs typeface="Arial" pitchFamily="34" charset="0"/>
                </a:rPr>
                <a:t>Краткосрочный проект </a:t>
              </a:r>
              <a:endParaRPr kumimoji="0" lang="ru-RU" altLang="ru-RU" sz="3200" b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036" name="Rectangle 46"/>
            <p:cNvSpPr>
              <a:spLocks noChangeArrowheads="1"/>
            </p:cNvSpPr>
            <p:nvPr/>
          </p:nvSpPr>
          <p:spPr bwMode="auto">
            <a:xfrm>
              <a:off x="3592" y="1437"/>
              <a:ext cx="8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7" name="Rectangle 47"/>
            <p:cNvSpPr>
              <a:spLocks noChangeArrowheads="1"/>
            </p:cNvSpPr>
            <p:nvPr/>
          </p:nvSpPr>
          <p:spPr bwMode="auto">
            <a:xfrm>
              <a:off x="2146" y="1685"/>
              <a:ext cx="2551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800" b="1" i="1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Times New Roman" pitchFamily="18" charset="0"/>
                  <a:cs typeface="Arial" pitchFamily="34" charset="0"/>
                </a:rPr>
                <a:t>«Мир цветов и красоты»</a:t>
              </a:r>
              <a:endParaRPr kumimoji="0" lang="ru-RU" altLang="ru-RU" sz="28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039" name="Rectangle 49"/>
            <p:cNvSpPr>
              <a:spLocks noChangeArrowheads="1"/>
            </p:cNvSpPr>
            <p:nvPr/>
          </p:nvSpPr>
          <p:spPr bwMode="auto">
            <a:xfrm>
              <a:off x="3597" y="1685"/>
              <a:ext cx="8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40" name="Group 52"/>
          <p:cNvGrpSpPr>
            <a:grpSpLocks noChangeAspect="1"/>
          </p:cNvGrpSpPr>
          <p:nvPr/>
        </p:nvGrpSpPr>
        <p:grpSpPr bwMode="auto">
          <a:xfrm>
            <a:off x="1562100" y="6092825"/>
            <a:ext cx="6118225" cy="363538"/>
            <a:chOff x="984" y="3838"/>
            <a:chExt cx="3854" cy="229"/>
          </a:xfrm>
        </p:grpSpPr>
        <p:sp>
          <p:nvSpPr>
            <p:cNvPr id="1041" name="AutoShape 51"/>
            <p:cNvSpPr>
              <a:spLocks noChangeAspect="1" noChangeArrowheads="1" noTextEdit="1"/>
            </p:cNvSpPr>
            <p:nvPr/>
          </p:nvSpPr>
          <p:spPr bwMode="auto">
            <a:xfrm>
              <a:off x="984" y="3838"/>
              <a:ext cx="3854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42" name="Rectangle 53"/>
            <p:cNvSpPr>
              <a:spLocks noChangeArrowheads="1"/>
            </p:cNvSpPr>
            <p:nvPr/>
          </p:nvSpPr>
          <p:spPr bwMode="auto">
            <a:xfrm>
              <a:off x="2643" y="3839"/>
              <a:ext cx="542" cy="1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  <a:cs typeface="Arial" pitchFamily="34" charset="0"/>
                </a:rPr>
                <a:t>АША,2023</a:t>
              </a:r>
              <a:endPara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endParaRPr>
            </a:p>
          </p:txBody>
        </p:sp>
        <p:sp>
          <p:nvSpPr>
            <p:cNvPr id="1043" name="Rectangle 54"/>
            <p:cNvSpPr>
              <a:spLocks noChangeArrowheads="1"/>
            </p:cNvSpPr>
            <p:nvPr/>
          </p:nvSpPr>
          <p:spPr bwMode="auto">
            <a:xfrm>
              <a:off x="3179" y="3839"/>
              <a:ext cx="81" cy="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14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endPara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42516277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7938"/>
            <a:ext cx="9139237" cy="685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9925" y="476672"/>
            <a:ext cx="8208912" cy="77318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680" algn="just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Экологическое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воспитание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- одно из основных направлений в системе образования, это способ воздействия на чувства детей, их сознания, взгляды и представления. Дети испытывают потребность в общении с природой. Они учатся любить природу, наблюдать, сопереживать, понимать, что наша Земля не сможет существовать без растений, так как они не только помогают нам дышать, но и лечат от болезней.  Цветы – это не только красота, но и часть живой природы, которую надо беречь и охранять, и, конечно же, знать. </a:t>
            </a:r>
            <a:endParaRPr lang="ru-RU" sz="1600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indent="360680"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  <a:t>Детский сад – это одно из первых звеньев, где ребёнок учится понимать природу, чувствовать её красоту, беречь её богатства. Большое наследие в области воспитания детей окружающей средой оставил нам выдающийся педагог В.А. Сухомлинский. По его мнению, природа лежит в основе детского мышления, чувств и творчества. Отношение детей к объектам природы известный педагог тесно связывал с тем, что природа - это наш родной край, земля, которая нас вырастила и кормит, земля, преобразованная нашим трудом.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i="1" dirty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i="1" dirty="0" smtClean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i="1" dirty="0">
              <a:solidFill>
                <a:srgbClr val="000000"/>
              </a:solidFill>
              <a:ea typeface="Times New Roma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14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09591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074" y="7938"/>
            <a:ext cx="9139237" cy="685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6821" y="764704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680" algn="just">
              <a:lnSpc>
                <a:spcPct val="150000"/>
              </a:lnSpc>
              <a:spcAft>
                <a:spcPts val="0"/>
              </a:spcAft>
            </a:pPr>
            <a:endParaRPr lang="ru-RU" sz="1600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indent="360680" algn="just">
              <a:spcAft>
                <a:spcPts val="0"/>
              </a:spcAft>
            </a:pPr>
            <a:endParaRPr lang="ru-RU" sz="1600" dirty="0" smtClean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pPr indent="360680" algn="just">
              <a:spcAft>
                <a:spcPts val="0"/>
              </a:spcAft>
            </a:pP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57166"/>
            <a:ext cx="821537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Цель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проекта:</a:t>
            </a:r>
            <a:endParaRPr lang="ru-RU" sz="1400" dirty="0" smtClean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Обобщить и расширить знания дошкольников о том, какие бывают цветы и как за ними ухаживать (сажать, рыхлить и поливать).</a:t>
            </a:r>
            <a:endParaRPr lang="ru-RU" sz="1400" dirty="0" smtClean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 algn="ctr">
              <a:lnSpc>
                <a:spcPct val="150000"/>
              </a:lnSpc>
            </a:pPr>
            <a:r>
              <a:rPr lang="ru-RU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Задачи проекта:</a:t>
            </a:r>
            <a:endParaRPr lang="ru-RU" sz="1400" dirty="0" smtClean="0">
              <a:solidFill>
                <a:srgbClr val="002060"/>
              </a:solidFill>
              <a:ea typeface="Times New Roman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  <a:t>- расширить представление детей о мире цветов</a:t>
            </a:r>
            <a:endParaRPr lang="ru-RU" sz="1600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  <a:t>- отметить значение, роль цветов в жизни человека</a:t>
            </a:r>
            <a:b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  <a:t>- воспитывать любовь к природе, желание ее оберегать</a:t>
            </a:r>
            <a:endParaRPr lang="ru-RU" sz="1600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  <a:t>- учить детей правильно сажать и выращивать цветы (дать наглядное представление детям о необходимости света, тепла, влаги, почвы для роста растений)</a:t>
            </a:r>
            <a:endParaRPr lang="ru-RU" sz="1600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>
              <a:lnSpc>
                <a:spcPct val="150000"/>
              </a:lnSpc>
            </a:pP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  <a:t>- учить, правильно ухаживать за растениями</a:t>
            </a:r>
            <a:b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  <a:t>- формировать осознанно-правильное отношение к природе, к труду человека</a:t>
            </a:r>
            <a:b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  <a:t>- развитие умений работать в группе: сотрудничать, договариваться друг с другом, уступать.</a:t>
            </a:r>
            <a:endParaRPr lang="ru-RU" sz="1600" dirty="0">
              <a:solidFill>
                <a:srgbClr val="002060"/>
              </a:solidFill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8827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7938"/>
            <a:ext cx="9139237" cy="685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 descr="C:\Users\Админ\Downloads\PHOTO-2023-04-18-15-12-5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571480"/>
            <a:ext cx="3338911" cy="3786214"/>
          </a:xfrm>
          <a:prstGeom prst="rect">
            <a:avLst/>
          </a:prstGeom>
          <a:noFill/>
        </p:spPr>
      </p:pic>
      <p:pic>
        <p:nvPicPr>
          <p:cNvPr id="1027" name="Picture 3" descr="C:\Users\Админ\Downloads\PHOTO-2023-04-18-15-12-58 (1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071934" y="2143116"/>
            <a:ext cx="4572032" cy="39290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580245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7938"/>
            <a:ext cx="9139237" cy="685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9925" y="1265472"/>
            <a:ext cx="8208912" cy="6873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750"/>
              </a:spcAft>
              <a:buFontTx/>
              <a:buChar char="-"/>
            </a:pPr>
            <a:endParaRPr lang="ru-RU" sz="16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285750" indent="-285750">
              <a:spcAft>
                <a:spcPts val="750"/>
              </a:spcAft>
              <a:buFontTx/>
              <a:buChar char="-"/>
            </a:pPr>
            <a:endParaRPr lang="ru-RU" sz="16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2050" name="Picture 2" descr="C:\Users\Админ\Downloads\PHOTO-2023-04-18-15-12-58 (2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857232"/>
            <a:ext cx="3539508" cy="4786346"/>
          </a:xfrm>
          <a:prstGeom prst="rect">
            <a:avLst/>
          </a:prstGeom>
          <a:noFill/>
        </p:spPr>
      </p:pic>
      <p:pic>
        <p:nvPicPr>
          <p:cNvPr id="2051" name="Picture 3" descr="C:\Users\Админ\Downloads\PHOTO-2023-04-18-15-12-58 (3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29124" y="1500174"/>
            <a:ext cx="4143405" cy="47148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494733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7938"/>
            <a:ext cx="9139237" cy="685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Админ\Downloads\20230420_0819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1472" y="571480"/>
            <a:ext cx="3929090" cy="2214578"/>
          </a:xfrm>
          <a:prstGeom prst="rect">
            <a:avLst/>
          </a:prstGeom>
          <a:noFill/>
        </p:spPr>
      </p:pic>
      <p:pic>
        <p:nvPicPr>
          <p:cNvPr id="1028" name="Picture 4" descr="C:\Users\Админ\Downloads\20230420_08215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43438" y="2000240"/>
            <a:ext cx="4009180" cy="4286280"/>
          </a:xfrm>
          <a:prstGeom prst="rect">
            <a:avLst/>
          </a:prstGeom>
          <a:noFill/>
        </p:spPr>
      </p:pic>
      <p:pic>
        <p:nvPicPr>
          <p:cNvPr id="1029" name="Picture 5" descr="C:\Users\Админ\Downloads\20230420_08214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00034" y="2928934"/>
            <a:ext cx="3932058" cy="34290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66381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7938"/>
            <a:ext cx="9139237" cy="685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70565"/>
            <a:ext cx="8352928" cy="4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16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Админ\Downloads\IMG_01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142844" y="1071546"/>
            <a:ext cx="4572032" cy="3857652"/>
          </a:xfrm>
          <a:prstGeom prst="rect">
            <a:avLst/>
          </a:prstGeom>
          <a:noFill/>
        </p:spPr>
      </p:pic>
      <p:pic>
        <p:nvPicPr>
          <p:cNvPr id="2051" name="Picture 3" descr="C:\Users\Админ\Downloads\IMG_015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00562" y="2214554"/>
            <a:ext cx="4110793" cy="392909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329841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7938"/>
            <a:ext cx="9139237" cy="685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C:\Users\Админ\Downloads\IMG-20230320-WA002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571480"/>
            <a:ext cx="3929072" cy="4214842"/>
          </a:xfrm>
          <a:prstGeom prst="rect">
            <a:avLst/>
          </a:prstGeom>
          <a:noFill/>
        </p:spPr>
      </p:pic>
      <p:pic>
        <p:nvPicPr>
          <p:cNvPr id="7170" name="Picture 2" descr="C:\Users\Админ\Downloads\IMG-20230420-WA000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2910" y="1071546"/>
            <a:ext cx="3643338" cy="51435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988167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7938"/>
            <a:ext cx="9139237" cy="685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4319" y="476672"/>
            <a:ext cx="8208912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1400" dirty="0">
              <a:solidFill>
                <a:srgbClr val="111111"/>
              </a:solidFill>
              <a:latin typeface="Times New Roman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1400" dirty="0" smtClean="0">
              <a:solidFill>
                <a:srgbClr val="111111"/>
              </a:solidFill>
              <a:latin typeface="Times New Roman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1400" dirty="0">
              <a:solidFill>
                <a:srgbClr val="111111"/>
              </a:solidFill>
              <a:latin typeface="Times New Roman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1400" dirty="0" smtClean="0">
              <a:solidFill>
                <a:srgbClr val="111111"/>
              </a:solidFill>
              <a:latin typeface="Times New Roman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1400" dirty="0">
              <a:solidFill>
                <a:srgbClr val="111111"/>
              </a:solidFill>
              <a:latin typeface="Times New Roman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1400" dirty="0" smtClean="0">
              <a:solidFill>
                <a:srgbClr val="111111"/>
              </a:solidFill>
              <a:latin typeface="Times New Roman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1400" dirty="0">
              <a:solidFill>
                <a:srgbClr val="111111"/>
              </a:solidFill>
              <a:latin typeface="Times New Roman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1400" dirty="0" smtClean="0">
              <a:solidFill>
                <a:srgbClr val="111111"/>
              </a:solidFill>
              <a:latin typeface="Times New Roman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1400" dirty="0">
              <a:solidFill>
                <a:srgbClr val="111111"/>
              </a:solidFill>
              <a:latin typeface="Times New Roman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1400" dirty="0" smtClean="0">
              <a:solidFill>
                <a:srgbClr val="111111"/>
              </a:solidFill>
              <a:latin typeface="Times New Roman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1400" dirty="0">
              <a:solidFill>
                <a:srgbClr val="111111"/>
              </a:solidFill>
              <a:latin typeface="Times New Roman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1400" dirty="0" smtClean="0">
              <a:solidFill>
                <a:srgbClr val="111111"/>
              </a:solidFill>
              <a:latin typeface="Times New Roman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1400" dirty="0">
              <a:solidFill>
                <a:srgbClr val="111111"/>
              </a:solidFill>
              <a:latin typeface="Times New Roman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1400" dirty="0" smtClean="0">
              <a:solidFill>
                <a:srgbClr val="111111"/>
              </a:solidFill>
              <a:latin typeface="Times New Roman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1400" dirty="0">
              <a:solidFill>
                <a:srgbClr val="111111"/>
              </a:solidFill>
              <a:latin typeface="Times New Roman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1400" dirty="0" smtClean="0">
              <a:solidFill>
                <a:srgbClr val="111111"/>
              </a:solidFill>
              <a:latin typeface="Times New Roman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1400" dirty="0">
              <a:solidFill>
                <a:srgbClr val="111111"/>
              </a:solidFill>
              <a:latin typeface="Times New Roman"/>
              <a:ea typeface="Times New Roman"/>
              <a:cs typeface="Times New Roman"/>
            </a:endParaRPr>
          </a:p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Tx/>
              <a:buChar char="-"/>
            </a:pPr>
            <a:endParaRPr lang="ru-RU" sz="1400" dirty="0">
              <a:ea typeface="Times New Roman"/>
              <a:cs typeface="Times New Roman"/>
            </a:endParaRPr>
          </a:p>
        </p:txBody>
      </p:sp>
      <p:pic>
        <p:nvPicPr>
          <p:cNvPr id="3074" name="Picture 2" descr="C:\Users\Админ\Downloads\IMG2023041810260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642918"/>
            <a:ext cx="3857634" cy="4643470"/>
          </a:xfrm>
          <a:prstGeom prst="rect">
            <a:avLst/>
          </a:prstGeom>
          <a:noFill/>
        </p:spPr>
      </p:pic>
      <p:pic>
        <p:nvPicPr>
          <p:cNvPr id="3075" name="Picture 3" descr="C:\Users\Админ\Downloads\IMG-20220426-WA00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1472" y="1428736"/>
            <a:ext cx="3857652" cy="4643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800908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119</Words>
  <Application>Microsoft Office PowerPoint</Application>
  <PresentationFormat>Экран (4:3)</PresentationFormat>
  <Paragraphs>100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Админ</cp:lastModifiedBy>
  <cp:revision>9</cp:revision>
  <dcterms:created xsi:type="dcterms:W3CDTF">2023-04-17T13:16:59Z</dcterms:created>
  <dcterms:modified xsi:type="dcterms:W3CDTF">2023-05-27T09:50:51Z</dcterms:modified>
</cp:coreProperties>
</file>