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0" r:id="rId2"/>
    <p:sldId id="272" r:id="rId3"/>
    <p:sldId id="274" r:id="rId4"/>
    <p:sldId id="276" r:id="rId5"/>
    <p:sldId id="277" r:id="rId6"/>
    <p:sldId id="268" r:id="rId7"/>
    <p:sldId id="269" r:id="rId8"/>
    <p:sldId id="270" r:id="rId9"/>
    <p:sldId id="271" r:id="rId10"/>
    <p:sldId id="26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667" autoAdjust="0"/>
    <p:restoredTop sz="94660"/>
  </p:normalViewPr>
  <p:slideViewPr>
    <p:cSldViewPr>
      <p:cViewPr varScale="1">
        <p:scale>
          <a:sx n="68" d="100"/>
          <a:sy n="68" d="100"/>
        </p:scale>
        <p:origin x="-8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113A93-7DA5-42C0-BF1F-CE444A137056}" type="datetimeFigureOut">
              <a:rPr lang="ru-RU" smtClean="0"/>
              <a:pPr/>
              <a:t>15.05.2013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C33691-0858-48BB-A6BA-0E6217B61F7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15.05.2013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" TargetMode="External"/><Relationship Id="rId2" Type="http://schemas.openxmlformats.org/officeDocument/2006/relationships/hyperlink" Target="http://prezentacii.com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11560" y="620688"/>
            <a:ext cx="7772400" cy="1470025"/>
          </a:xfrm>
        </p:spPr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002060"/>
                </a:solidFill>
              </a:rPr>
              <a:t>Test your GRAMMAR!</a:t>
            </a:r>
            <a:endParaRPr lang="ru-RU" sz="6000" dirty="0">
              <a:solidFill>
                <a:srgbClr val="00206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043608" y="2060848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Made by </a:t>
            </a:r>
            <a:r>
              <a:rPr lang="en-US" dirty="0" err="1" smtClean="0">
                <a:solidFill>
                  <a:srgbClr val="FF0000"/>
                </a:solidFill>
              </a:rPr>
              <a:t>Grashchenko</a:t>
            </a:r>
            <a:r>
              <a:rPr lang="en-US" dirty="0" smtClean="0">
                <a:solidFill>
                  <a:srgbClr val="FF0000"/>
                </a:solidFill>
              </a:rPr>
              <a:t> I.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V.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04894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Источники: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 </a:t>
            </a:r>
            <a:r>
              <a:rPr lang="ru-RU" sz="2000" dirty="0"/>
              <a:t>И</a:t>
            </a:r>
            <a:r>
              <a:rPr lang="ru-RU" sz="2000" dirty="0" smtClean="0"/>
              <a:t>сточник </a:t>
            </a:r>
            <a:r>
              <a:rPr lang="ru-RU" sz="2000" dirty="0"/>
              <a:t>шаблона:  </a:t>
            </a:r>
            <a:r>
              <a:rPr lang="en-US" sz="2000" dirty="0">
                <a:hlinkClick r:id="rId2"/>
              </a:rPr>
              <a:t>http://prezentacii.com</a:t>
            </a:r>
            <a:r>
              <a:rPr lang="ru-RU" sz="2000" dirty="0"/>
              <a:t> </a:t>
            </a:r>
          </a:p>
          <a:p>
            <a:r>
              <a:rPr lang="ru-RU" sz="2000" dirty="0"/>
              <a:t>При создание шаблона использованы Яндекс картинки: </a:t>
            </a:r>
            <a:r>
              <a:rPr lang="en-US" sz="2000" dirty="0">
                <a:hlinkClick r:id="rId3"/>
              </a:rPr>
              <a:t>http://images.yandex.ru</a:t>
            </a:r>
            <a:endParaRPr lang="ru-RU" sz="2000" dirty="0"/>
          </a:p>
          <a:p>
            <a:endParaRPr lang="ru-RU" sz="2000" dirty="0"/>
          </a:p>
        </p:txBody>
      </p:sp>
    </p:spTree>
    <p:extLst>
      <p:ext uri="{BB962C8B-B14F-4D97-AF65-F5344CB8AC3E}">
        <p14:creationId xmlns="" xmlns:p14="http://schemas.microsoft.com/office/powerpoint/2010/main" val="297508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1. Match the two halves of the similes: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158" y="1214422"/>
            <a:ext cx="8329642" cy="4911741"/>
          </a:xfrm>
        </p:spPr>
        <p:txBody>
          <a:bodyPr>
            <a:normAutofit/>
          </a:bodyPr>
          <a:lstStyle/>
          <a:p>
            <a:r>
              <a:rPr lang="en-US" sz="2800" dirty="0" smtClean="0"/>
              <a:t>1. as big                           a) as a feather</a:t>
            </a:r>
          </a:p>
          <a:p>
            <a:r>
              <a:rPr lang="en-US" sz="2800" dirty="0" smtClean="0"/>
              <a:t>2. as blue                         b) as a wolf</a:t>
            </a:r>
          </a:p>
          <a:p>
            <a:r>
              <a:rPr lang="en-US" sz="2800" dirty="0" smtClean="0"/>
              <a:t>3. as quiet                        c) as a whale</a:t>
            </a:r>
          </a:p>
          <a:p>
            <a:r>
              <a:rPr lang="en-US" sz="2800" dirty="0" smtClean="0"/>
              <a:t>4. as light                         d) as the sky</a:t>
            </a:r>
          </a:p>
          <a:p>
            <a:r>
              <a:rPr lang="en-US" sz="2800" dirty="0" smtClean="0"/>
              <a:t>5. as good                        e) as a sheet</a:t>
            </a:r>
          </a:p>
          <a:p>
            <a:r>
              <a:rPr lang="en-US" sz="2800" dirty="0" smtClean="0"/>
              <a:t>6. as free                          f) as a mouse</a:t>
            </a:r>
          </a:p>
          <a:p>
            <a:r>
              <a:rPr lang="en-US" sz="2800" dirty="0" smtClean="0"/>
              <a:t>7. as while                        g) as a bird</a:t>
            </a:r>
          </a:p>
          <a:p>
            <a:r>
              <a:rPr lang="en-US" sz="2800" dirty="0" smtClean="0"/>
              <a:t>8. as hungry                     h) as gold</a:t>
            </a:r>
            <a:endParaRPr lang="ru-RU" sz="2800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2071670" y="1500174"/>
            <a:ext cx="2143140" cy="10001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2285984" y="2071678"/>
            <a:ext cx="1857388" cy="857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2357422" y="2571744"/>
            <a:ext cx="1785950" cy="15001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V="1">
            <a:off x="2285984" y="1571612"/>
            <a:ext cx="1785950" cy="14287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2357422" y="3571876"/>
            <a:ext cx="1857388" cy="15001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2214546" y="4071942"/>
            <a:ext cx="1928826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V="1">
            <a:off x="2285984" y="3643314"/>
            <a:ext cx="1857388" cy="10715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rot="5400000" flipH="1" flipV="1">
            <a:off x="1821637" y="2750339"/>
            <a:ext cx="3071834" cy="15716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246221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 Match the two halves of the similes: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158" y="1214422"/>
            <a:ext cx="8329642" cy="4911741"/>
          </a:xfrm>
        </p:spPr>
        <p:txBody>
          <a:bodyPr>
            <a:normAutofit/>
          </a:bodyPr>
          <a:lstStyle/>
          <a:p>
            <a:r>
              <a:rPr lang="en-US" sz="2800" dirty="0" smtClean="0"/>
              <a:t>1. as mad                           a) as bat</a:t>
            </a:r>
          </a:p>
          <a:p>
            <a:r>
              <a:rPr lang="en-US" sz="2800" dirty="0" smtClean="0"/>
              <a:t>2. as cool                            b) as coal</a:t>
            </a:r>
          </a:p>
          <a:p>
            <a:r>
              <a:rPr lang="en-US" sz="2800" dirty="0" smtClean="0"/>
              <a:t>3. as fit                                c) as a cucumber</a:t>
            </a:r>
          </a:p>
          <a:p>
            <a:r>
              <a:rPr lang="en-US" sz="2800" dirty="0" smtClean="0"/>
              <a:t>4. as heavy                         d) as a berry</a:t>
            </a:r>
          </a:p>
          <a:p>
            <a:r>
              <a:rPr lang="en-US" sz="2800" dirty="0" smtClean="0"/>
              <a:t>5. as deaf                            e) as fiddle</a:t>
            </a:r>
          </a:p>
          <a:p>
            <a:r>
              <a:rPr lang="en-US" sz="2800" dirty="0" smtClean="0"/>
              <a:t>6. as blind                           f) as a hatter</a:t>
            </a:r>
          </a:p>
          <a:p>
            <a:r>
              <a:rPr lang="en-US" sz="2800" dirty="0" smtClean="0"/>
              <a:t>7. as black                           g) as a post</a:t>
            </a:r>
          </a:p>
          <a:p>
            <a:r>
              <a:rPr lang="en-US" sz="2800" dirty="0" smtClean="0"/>
              <a:t>8. as brown                         h) as lead</a:t>
            </a:r>
            <a:endParaRPr lang="ru-RU" sz="2800" dirty="0"/>
          </a:p>
        </p:txBody>
      </p:sp>
      <p:cxnSp>
        <p:nvCxnSpPr>
          <p:cNvPr id="5" name="Прямая со стрелкой 4"/>
          <p:cNvCxnSpPr/>
          <p:nvPr/>
        </p:nvCxnSpPr>
        <p:spPr>
          <a:xfrm rot="16200000" flipH="1">
            <a:off x="2107389" y="1678769"/>
            <a:ext cx="2428892" cy="20717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2285984" y="2071678"/>
            <a:ext cx="2071702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2000232" y="2500306"/>
            <a:ext cx="2428892" cy="10001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16200000" flipH="1">
            <a:off x="2428860" y="3071810"/>
            <a:ext cx="1928826" cy="192882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2285984" y="3571876"/>
            <a:ext cx="2071702" cy="9286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5400000" flipH="1" flipV="1">
            <a:off x="2071670" y="1857364"/>
            <a:ext cx="2428892" cy="18573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rot="5400000" flipH="1" flipV="1">
            <a:off x="2071670" y="2285992"/>
            <a:ext cx="2571768" cy="20002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V="1">
            <a:off x="2428860" y="3071810"/>
            <a:ext cx="1928826" cy="18573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246221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-285776"/>
            <a:ext cx="8258204" cy="1703414"/>
          </a:xfrm>
        </p:spPr>
        <p:txBody>
          <a:bodyPr>
            <a:normAutofit/>
          </a:bodyPr>
          <a:lstStyle/>
          <a:p>
            <a:r>
              <a:rPr lang="en-US" sz="3600" dirty="0" smtClean="0"/>
              <a:t>3.Match British and American equivalents</a:t>
            </a:r>
            <a:r>
              <a:rPr lang="en-US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158" y="928670"/>
            <a:ext cx="8329642" cy="519749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1. shopping centre                          a) garbage</a:t>
            </a:r>
          </a:p>
          <a:p>
            <a:r>
              <a:rPr lang="en-US" sz="2400" dirty="0" smtClean="0"/>
              <a:t>2. shop                                               b) apartment</a:t>
            </a:r>
          </a:p>
          <a:p>
            <a:r>
              <a:rPr lang="en-US" sz="2400" dirty="0" smtClean="0"/>
              <a:t>3. pavement                                      c) gasoline</a:t>
            </a:r>
          </a:p>
          <a:p>
            <a:r>
              <a:rPr lang="en-US" sz="2400" dirty="0" smtClean="0"/>
              <a:t>4. rubbish                                          d) elevator</a:t>
            </a:r>
          </a:p>
          <a:p>
            <a:r>
              <a:rPr lang="en-US" sz="2400" dirty="0" smtClean="0"/>
              <a:t>5. queue                                            e) mall</a:t>
            </a:r>
          </a:p>
          <a:p>
            <a:r>
              <a:rPr lang="en-US" sz="2400" dirty="0" smtClean="0"/>
              <a:t>6. bill                                                  f) sidewalk</a:t>
            </a:r>
          </a:p>
          <a:p>
            <a:r>
              <a:rPr lang="en-US" sz="2400" dirty="0" smtClean="0"/>
              <a:t>7. petrol                                            g) check</a:t>
            </a:r>
          </a:p>
          <a:p>
            <a:r>
              <a:rPr lang="en-US" sz="2400" dirty="0" smtClean="0"/>
              <a:t>8. trousers                                        h) store</a:t>
            </a:r>
          </a:p>
          <a:p>
            <a:r>
              <a:rPr lang="en-US" sz="2400" dirty="0" smtClean="0"/>
              <a:t>9. lift                                                   </a:t>
            </a:r>
            <a:r>
              <a:rPr lang="en-US" sz="2400" dirty="0" err="1" smtClean="0"/>
              <a:t>i</a:t>
            </a:r>
            <a:r>
              <a:rPr lang="en-US" sz="2400" dirty="0" smtClean="0"/>
              <a:t>) line</a:t>
            </a:r>
          </a:p>
          <a:p>
            <a:r>
              <a:rPr lang="en-US" sz="2400" dirty="0" smtClean="0"/>
              <a:t>10. flat                                                j) pants</a:t>
            </a:r>
            <a:endParaRPr lang="ru-RU" sz="2400" dirty="0"/>
          </a:p>
        </p:txBody>
      </p:sp>
      <p:cxnSp>
        <p:nvCxnSpPr>
          <p:cNvPr id="5" name="Прямая со стрелкой 4"/>
          <p:cNvCxnSpPr/>
          <p:nvPr/>
        </p:nvCxnSpPr>
        <p:spPr>
          <a:xfrm rot="16200000" flipH="1">
            <a:off x="3250397" y="1250141"/>
            <a:ext cx="1571636" cy="15001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/>
          <p:nvPr/>
        </p:nvCxnSpPr>
        <p:spPr>
          <a:xfrm>
            <a:off x="2000232" y="1571612"/>
            <a:ext cx="2786082" cy="27146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/>
          <p:nvPr/>
        </p:nvCxnSpPr>
        <p:spPr>
          <a:xfrm>
            <a:off x="2571736" y="2071678"/>
            <a:ext cx="2214578" cy="12144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/>
          <p:nvPr/>
        </p:nvCxnSpPr>
        <p:spPr>
          <a:xfrm flipV="1">
            <a:off x="2214546" y="1142984"/>
            <a:ext cx="2571768" cy="135732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 стрелкой 55"/>
          <p:cNvCxnSpPr/>
          <p:nvPr/>
        </p:nvCxnSpPr>
        <p:spPr>
          <a:xfrm>
            <a:off x="2000232" y="2928934"/>
            <a:ext cx="2714644" cy="164307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 стрелкой 58"/>
          <p:cNvCxnSpPr/>
          <p:nvPr/>
        </p:nvCxnSpPr>
        <p:spPr>
          <a:xfrm>
            <a:off x="1643042" y="3429000"/>
            <a:ext cx="3143272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 стрелкой 61"/>
          <p:cNvCxnSpPr/>
          <p:nvPr/>
        </p:nvCxnSpPr>
        <p:spPr>
          <a:xfrm flipV="1">
            <a:off x="1928794" y="2071678"/>
            <a:ext cx="2928958" cy="17145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 стрелкой 64"/>
          <p:cNvCxnSpPr/>
          <p:nvPr/>
        </p:nvCxnSpPr>
        <p:spPr>
          <a:xfrm>
            <a:off x="2214546" y="4214818"/>
            <a:ext cx="2643206" cy="857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 стрелкой 67"/>
          <p:cNvCxnSpPr/>
          <p:nvPr/>
        </p:nvCxnSpPr>
        <p:spPr>
          <a:xfrm flipV="1">
            <a:off x="1571604" y="2571744"/>
            <a:ext cx="3286148" cy="21431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 стрелкой 70"/>
          <p:cNvCxnSpPr/>
          <p:nvPr/>
        </p:nvCxnSpPr>
        <p:spPr>
          <a:xfrm rot="5400000" flipH="1" flipV="1">
            <a:off x="1607323" y="1821645"/>
            <a:ext cx="3429024" cy="30718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246221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4.Write </a:t>
            </a:r>
            <a:r>
              <a:rPr lang="en-US" sz="3600" dirty="0" smtClean="0">
                <a:solidFill>
                  <a:srgbClr val="FF0000"/>
                </a:solidFill>
              </a:rPr>
              <a:t>make</a:t>
            </a:r>
            <a:r>
              <a:rPr lang="en-US" sz="3600" dirty="0" smtClean="0"/>
              <a:t> or </a:t>
            </a:r>
            <a:r>
              <a:rPr lang="en-US" sz="3600" dirty="0" smtClean="0">
                <a:solidFill>
                  <a:srgbClr val="FF0000"/>
                </a:solidFill>
              </a:rPr>
              <a:t>do</a:t>
            </a:r>
            <a:r>
              <a:rPr lang="en-US" sz="3600" dirty="0" smtClean="0"/>
              <a:t> to complete the phrases: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1. </a:t>
            </a:r>
            <a:r>
              <a:rPr lang="en-US" sz="2400" dirty="0" smtClean="0"/>
              <a:t>……… an </a:t>
            </a:r>
            <a:r>
              <a:rPr lang="en-US" sz="2400" dirty="0" smtClean="0"/>
              <a:t>appointment               9. </a:t>
            </a:r>
            <a:r>
              <a:rPr lang="en-US" sz="2400" dirty="0" smtClean="0"/>
              <a:t>….........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/>
              <a:t> </a:t>
            </a:r>
            <a:r>
              <a:rPr lang="en-US" sz="2400" dirty="0" smtClean="0"/>
              <a:t>a noise  </a:t>
            </a:r>
          </a:p>
          <a:p>
            <a:r>
              <a:rPr lang="en-US" sz="2400" dirty="0" smtClean="0"/>
              <a:t>2……....  one’s </a:t>
            </a:r>
            <a:r>
              <a:rPr lang="en-US" sz="2400" dirty="0" smtClean="0"/>
              <a:t>best                        10. </a:t>
            </a:r>
            <a:r>
              <a:rPr lang="en-US" sz="2400" dirty="0" smtClean="0"/>
              <a:t>…………..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/>
              <a:t>war</a:t>
            </a:r>
          </a:p>
          <a:p>
            <a:r>
              <a:rPr lang="en-US" sz="2400" dirty="0" smtClean="0"/>
              <a:t>3…………</a:t>
            </a:r>
            <a:r>
              <a:rPr lang="ru-RU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/>
              <a:t>an experiment                11. </a:t>
            </a:r>
            <a:r>
              <a:rPr lang="en-US" sz="2400" dirty="0" smtClean="0"/>
              <a:t>………….. </a:t>
            </a:r>
            <a:r>
              <a:rPr lang="en-US" sz="2400" dirty="0" smtClean="0"/>
              <a:t>progress</a:t>
            </a:r>
          </a:p>
          <a:p>
            <a:r>
              <a:rPr lang="en-US" sz="2400" dirty="0" smtClean="0"/>
              <a:t>4. </a:t>
            </a:r>
            <a:r>
              <a:rPr lang="en-US" sz="2400" dirty="0" smtClean="0"/>
              <a:t>………..business                           </a:t>
            </a:r>
            <a:r>
              <a:rPr lang="en-US" sz="2400" dirty="0" smtClean="0"/>
              <a:t>12. </a:t>
            </a:r>
            <a:r>
              <a:rPr lang="en-US" sz="2400" dirty="0" smtClean="0"/>
              <a:t>……..an </a:t>
            </a:r>
            <a:r>
              <a:rPr lang="en-US" sz="2400" dirty="0" smtClean="0"/>
              <a:t>impression</a:t>
            </a:r>
          </a:p>
          <a:p>
            <a:r>
              <a:rPr lang="en-US" sz="2400" dirty="0" smtClean="0"/>
              <a:t>5. </a:t>
            </a:r>
            <a:r>
              <a:rPr lang="en-US" sz="2400" dirty="0" smtClean="0"/>
              <a:t>………….. </a:t>
            </a:r>
            <a:r>
              <a:rPr lang="en-US" sz="2400" dirty="0" smtClean="0"/>
              <a:t>an arrangement         </a:t>
            </a:r>
            <a:r>
              <a:rPr lang="en-US" sz="2400" dirty="0" smtClean="0"/>
              <a:t>13</a:t>
            </a:r>
            <a:r>
              <a:rPr lang="en-US" sz="2400" dirty="0" smtClean="0"/>
              <a:t>. </a:t>
            </a:r>
            <a:r>
              <a:rPr lang="en-US" sz="2400" dirty="0" smtClean="0"/>
              <a:t>…….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/>
              <a:t>somebody a service</a:t>
            </a:r>
          </a:p>
          <a:p>
            <a:r>
              <a:rPr lang="en-US" sz="2400" dirty="0" smtClean="0"/>
              <a:t>6. </a:t>
            </a:r>
            <a:r>
              <a:rPr lang="en-US" sz="2400" dirty="0" smtClean="0"/>
              <a:t> ……….</a:t>
            </a:r>
            <a:r>
              <a:rPr lang="ru-RU" sz="2400" dirty="0" smtClean="0"/>
              <a:t> </a:t>
            </a:r>
            <a:r>
              <a:rPr lang="en-US" sz="2400" dirty="0" smtClean="0"/>
              <a:t>research                          14</a:t>
            </a:r>
            <a:r>
              <a:rPr lang="en-US" sz="2400" dirty="0" smtClean="0"/>
              <a:t>.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/>
              <a:t>……………a </a:t>
            </a:r>
            <a:r>
              <a:rPr lang="en-US" sz="2400" dirty="0" smtClean="0"/>
              <a:t>journey</a:t>
            </a:r>
          </a:p>
          <a:p>
            <a:r>
              <a:rPr lang="en-US" sz="2400" dirty="0" smtClean="0"/>
              <a:t>7. </a:t>
            </a:r>
            <a:r>
              <a:rPr lang="en-US" sz="2400" dirty="0" smtClean="0"/>
              <a:t>………..</a:t>
            </a:r>
            <a:r>
              <a:rPr lang="ru-RU" sz="2400" dirty="0" smtClean="0"/>
              <a:t> </a:t>
            </a:r>
            <a:r>
              <a:rPr lang="en-US" sz="2400" dirty="0" smtClean="0"/>
              <a:t>one’s hair                        </a:t>
            </a:r>
            <a:r>
              <a:rPr lang="en-US" sz="2400" dirty="0" smtClean="0"/>
              <a:t>15</a:t>
            </a:r>
            <a:r>
              <a:rPr lang="en-US" sz="2400" dirty="0" smtClean="0"/>
              <a:t>. </a:t>
            </a:r>
            <a:r>
              <a:rPr lang="en-US" sz="2400" dirty="0" smtClean="0"/>
              <a:t>…………..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/>
              <a:t>a fortune</a:t>
            </a:r>
          </a:p>
          <a:p>
            <a:r>
              <a:rPr lang="en-US" sz="2400" dirty="0" smtClean="0"/>
              <a:t>8. </a:t>
            </a:r>
            <a:r>
              <a:rPr lang="en-US" sz="2400" dirty="0" smtClean="0"/>
              <a:t>………..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/>
              <a:t>an attempt                     </a:t>
            </a:r>
            <a:r>
              <a:rPr lang="en-US" sz="2400" dirty="0" smtClean="0"/>
              <a:t>16</a:t>
            </a:r>
            <a:r>
              <a:rPr lang="en-US" sz="2400" dirty="0" smtClean="0"/>
              <a:t>. 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/>
              <a:t>…………..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/>
              <a:t>something for a </a:t>
            </a:r>
          </a:p>
          <a:p>
            <a:r>
              <a:rPr lang="en-US" sz="2400" dirty="0" smtClean="0"/>
              <a:t>                                                                   living                                 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142976" y="1571612"/>
            <a:ext cx="9286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 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71538" y="2000240"/>
            <a:ext cx="642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  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71538" y="2428868"/>
            <a:ext cx="7858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  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71538" y="2857496"/>
            <a:ext cx="642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  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71538" y="3786190"/>
            <a:ext cx="6847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  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142976" y="4714884"/>
            <a:ext cx="857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 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214942" y="2928934"/>
            <a:ext cx="857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  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214942" y="3357562"/>
            <a:ext cx="714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  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071538" y="1500174"/>
            <a:ext cx="10715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Make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142976" y="1857364"/>
            <a:ext cx="7143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Do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071538" y="2357430"/>
            <a:ext cx="928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 Do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071538" y="2786058"/>
            <a:ext cx="10001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 Do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142976" y="3214686"/>
            <a:ext cx="1214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Make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142976" y="3714752"/>
            <a:ext cx="928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 Do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142976" y="4143380"/>
            <a:ext cx="857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 Do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071538" y="4572008"/>
            <a:ext cx="13573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 Make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143504" y="1500174"/>
            <a:ext cx="1143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Make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143504" y="1928802"/>
            <a:ext cx="1214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Make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214942" y="2357430"/>
            <a:ext cx="1214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Make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214942" y="2786058"/>
            <a:ext cx="928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 Do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14942" y="3214686"/>
            <a:ext cx="71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>
                <a:solidFill>
                  <a:srgbClr val="FF0000"/>
                </a:solidFill>
              </a:rPr>
              <a:t>Do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143504" y="3643314"/>
            <a:ext cx="1214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  Make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214942" y="4071942"/>
            <a:ext cx="1214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 Make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5286380" y="4572008"/>
            <a:ext cx="10715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Make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/>
      <p:bldP spid="23" grpId="0"/>
      <p:bldP spid="25" grpId="0"/>
      <p:bldP spid="28" grpId="0"/>
      <p:bldP spid="31" grpId="0"/>
      <p:bldP spid="37" grpId="0"/>
      <p:bldP spid="39" grpId="0"/>
      <p:bldP spid="40" grpId="0"/>
      <p:bldP spid="43" grpId="0"/>
      <p:bldP spid="45" grpId="0"/>
      <p:bldP spid="46" grpId="0"/>
      <p:bldP spid="48" grpId="0"/>
      <p:bldP spid="50" grpId="0"/>
      <p:bldP spid="53" grpId="0"/>
      <p:bldP spid="5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 </a:t>
            </a:r>
            <a:r>
              <a:rPr lang="en-US" sz="3600" dirty="0" smtClean="0"/>
              <a:t>Choose between </a:t>
            </a:r>
            <a:r>
              <a:rPr lang="en-US" sz="3600" dirty="0" smtClean="0">
                <a:solidFill>
                  <a:srgbClr val="FF0000"/>
                </a:solidFill>
              </a:rPr>
              <a:t>on time </a:t>
            </a:r>
            <a:r>
              <a:rPr lang="en-US" sz="3600" dirty="0" smtClean="0"/>
              <a:t>and </a:t>
            </a:r>
            <a:r>
              <a:rPr lang="en-US" sz="3600" dirty="0" smtClean="0">
                <a:solidFill>
                  <a:srgbClr val="FF0000"/>
                </a:solidFill>
              </a:rPr>
              <a:t>in time</a:t>
            </a:r>
            <a:r>
              <a:rPr lang="en-US" sz="3600" dirty="0" smtClean="0"/>
              <a:t>: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401080" cy="4554551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1. </a:t>
            </a:r>
            <a:r>
              <a:rPr lang="en-US" sz="2800" dirty="0" smtClean="0"/>
              <a:t>The plane from Paris arrived right </a:t>
            </a:r>
            <a:r>
              <a:rPr lang="en-US" sz="2800" dirty="0" smtClean="0"/>
              <a:t>……..time</a:t>
            </a:r>
            <a:r>
              <a:rPr lang="en-US" sz="2800" dirty="0" smtClean="0"/>
              <a:t>.</a:t>
            </a:r>
          </a:p>
          <a:p>
            <a:pPr>
              <a:buNone/>
            </a:pPr>
            <a:r>
              <a:rPr lang="en-US" sz="2800" dirty="0" smtClean="0"/>
              <a:t>2. They got to the station </a:t>
            </a:r>
            <a:r>
              <a:rPr lang="en-US" sz="2800" dirty="0" smtClean="0"/>
              <a:t>……time </a:t>
            </a:r>
            <a:r>
              <a:rPr lang="en-US" sz="2800" dirty="0" smtClean="0"/>
              <a:t>to catch the train.</a:t>
            </a:r>
          </a:p>
          <a:p>
            <a:pPr>
              <a:buNone/>
            </a:pPr>
            <a:r>
              <a:rPr lang="en-US" sz="2800" dirty="0" smtClean="0"/>
              <a:t>3. I’m always </a:t>
            </a:r>
            <a:r>
              <a:rPr lang="en-US" sz="2800" dirty="0" smtClean="0"/>
              <a:t>…time</a:t>
            </a:r>
            <a:r>
              <a:rPr lang="en-US" sz="2800" dirty="0" smtClean="0"/>
              <a:t>. Punctuality is very important to me.</a:t>
            </a:r>
          </a:p>
          <a:p>
            <a:pPr>
              <a:buNone/>
            </a:pPr>
            <a:r>
              <a:rPr lang="en-US" sz="2800" dirty="0" smtClean="0"/>
              <a:t>4. If the train runs </a:t>
            </a:r>
            <a:r>
              <a:rPr lang="en-US" sz="2800" dirty="0" smtClean="0"/>
              <a:t>……… </a:t>
            </a:r>
            <a:r>
              <a:rPr lang="en-US" sz="2800" dirty="0" smtClean="0"/>
              <a:t>time, we’ll be there by ten.</a:t>
            </a:r>
          </a:p>
          <a:p>
            <a:pPr>
              <a:buNone/>
            </a:pPr>
            <a:r>
              <a:rPr lang="en-US" sz="2800" dirty="0" smtClean="0"/>
              <a:t>5. It will never be possible to go back </a:t>
            </a:r>
            <a:r>
              <a:rPr lang="en-US" sz="2800" dirty="0" smtClean="0"/>
              <a:t>…….. </a:t>
            </a:r>
            <a:r>
              <a:rPr lang="en-US" sz="2800" dirty="0" smtClean="0"/>
              <a:t>time.</a:t>
            </a:r>
          </a:p>
          <a:p>
            <a:pPr>
              <a:buNone/>
            </a:pPr>
            <a:r>
              <a:rPr lang="en-US" sz="2800" dirty="0" smtClean="0"/>
              <a:t>6. Dan always arrives exactly </a:t>
            </a:r>
            <a:r>
              <a:rPr lang="en-US" sz="2800" dirty="0" smtClean="0"/>
              <a:t>……… </a:t>
            </a:r>
            <a:r>
              <a:rPr lang="en-US" sz="2800" dirty="0" smtClean="0"/>
              <a:t>time. He’s never early or late.</a:t>
            </a:r>
          </a:p>
          <a:p>
            <a:pPr>
              <a:buNone/>
            </a:pPr>
            <a:r>
              <a:rPr lang="en-US" sz="2800" dirty="0" smtClean="0"/>
              <a:t>7. You are just </a:t>
            </a:r>
            <a:r>
              <a:rPr lang="en-US" sz="2800" dirty="0" smtClean="0"/>
              <a:t>………..</a:t>
            </a:r>
            <a:r>
              <a:rPr lang="en-US" sz="2800" dirty="0" smtClean="0"/>
              <a:t>time. The show is about to start.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5786446" y="1571612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on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14810" y="2071678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in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5984" y="2643182"/>
            <a:ext cx="714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on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14678" y="3071810"/>
            <a:ext cx="71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on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57884" y="3643314"/>
            <a:ext cx="7858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  in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86314" y="4143380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on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643174" y="5072074"/>
            <a:ext cx="7858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  in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  <p:bldP spid="12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6. Choose the right word </a:t>
            </a:r>
            <a:r>
              <a:rPr lang="en-US" sz="3200" dirty="0" smtClean="0">
                <a:solidFill>
                  <a:srgbClr val="FF0000"/>
                </a:solidFill>
              </a:rPr>
              <a:t>beside </a:t>
            </a:r>
            <a:r>
              <a:rPr lang="en-US" sz="3200" dirty="0" smtClean="0"/>
              <a:t>and </a:t>
            </a:r>
            <a:r>
              <a:rPr lang="en-US" sz="3200" dirty="0" smtClean="0">
                <a:solidFill>
                  <a:srgbClr val="FF0000"/>
                </a:solidFill>
              </a:rPr>
              <a:t>besides</a:t>
            </a:r>
            <a:r>
              <a:rPr lang="en-US" sz="3200" dirty="0" smtClean="0"/>
              <a:t>: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sz="2800" dirty="0" smtClean="0"/>
              <a:t>Who was sitting </a:t>
            </a:r>
            <a:r>
              <a:rPr lang="en-US" sz="2800" dirty="0" smtClean="0"/>
              <a:t>……………… </a:t>
            </a:r>
            <a:r>
              <a:rPr lang="en-US" sz="2800" dirty="0" smtClean="0"/>
              <a:t>you at the lesson?</a:t>
            </a:r>
          </a:p>
          <a:p>
            <a:pPr marL="514350" indent="-514350">
              <a:buAutoNum type="arabicPeriod"/>
            </a:pPr>
            <a:r>
              <a:rPr lang="en-US" sz="2800" dirty="0" smtClean="0"/>
              <a:t>Who’s invited </a:t>
            </a:r>
            <a:r>
              <a:rPr lang="en-US" sz="2800" dirty="0" smtClean="0"/>
              <a:t>………...... </a:t>
            </a:r>
            <a:r>
              <a:rPr lang="en-US" sz="2800" dirty="0" smtClean="0"/>
              <a:t>us to the party?</a:t>
            </a:r>
          </a:p>
          <a:p>
            <a:pPr marL="514350" indent="-514350">
              <a:buAutoNum type="arabicPeriod"/>
            </a:pPr>
            <a:r>
              <a:rPr lang="en-US" sz="2800" dirty="0" smtClean="0"/>
              <a:t>It’s a fast car. </a:t>
            </a:r>
            <a:r>
              <a:rPr lang="en-US" sz="2800" dirty="0" smtClean="0"/>
              <a:t>……………, </a:t>
            </a:r>
            <a:r>
              <a:rPr lang="en-US" sz="2800" dirty="0" smtClean="0"/>
              <a:t>it’s got four - wheel drive.</a:t>
            </a:r>
          </a:p>
          <a:p>
            <a:pPr marL="514350" indent="-514350">
              <a:buAutoNum type="arabicPeriod"/>
            </a:pPr>
            <a:r>
              <a:rPr lang="en-US" sz="2800" dirty="0" smtClean="0"/>
              <a:t>People choose jobs for other reasons </a:t>
            </a:r>
            <a:r>
              <a:rPr lang="en-US" sz="2800" dirty="0" smtClean="0"/>
              <a:t>……….. </a:t>
            </a:r>
            <a:r>
              <a:rPr lang="en-US" sz="2800" dirty="0" smtClean="0"/>
              <a:t>money.</a:t>
            </a:r>
          </a:p>
          <a:p>
            <a:pPr marL="514350" indent="-514350">
              <a:buAutoNum type="arabicPeriod"/>
            </a:pPr>
            <a:r>
              <a:rPr lang="en-US" sz="2800" dirty="0" smtClean="0"/>
              <a:t>They were sitting </a:t>
            </a:r>
            <a:r>
              <a:rPr lang="en-US" sz="2800" dirty="0" smtClean="0"/>
              <a:t>…………. </a:t>
            </a:r>
            <a:r>
              <a:rPr lang="en-US" sz="2800" dirty="0" smtClean="0"/>
              <a:t>the pool, eating breakfast.</a:t>
            </a:r>
          </a:p>
          <a:p>
            <a:pPr marL="514350" indent="-514350">
              <a:buAutoNum type="arabicPeriod"/>
            </a:pPr>
            <a:r>
              <a:rPr lang="en-US" sz="2800" dirty="0" smtClean="0"/>
              <a:t>I’ll go shopping. </a:t>
            </a:r>
            <a:r>
              <a:rPr lang="en-US" sz="2800" dirty="0" smtClean="0"/>
              <a:t>……………, </a:t>
            </a:r>
            <a:r>
              <a:rPr lang="en-US" sz="2800" dirty="0" smtClean="0"/>
              <a:t>the walk will do me good.</a:t>
            </a:r>
          </a:p>
          <a:p>
            <a:pPr marL="514350" indent="-514350">
              <a:buAutoNum type="arabicPeriod"/>
            </a:pPr>
            <a:r>
              <a:rPr lang="en-US" sz="2800" dirty="0" smtClean="0"/>
              <a:t>……………..myself</a:t>
            </a:r>
            <a:r>
              <a:rPr lang="en-US" sz="2800" dirty="0" smtClean="0"/>
              <a:t>, the only English people there were Keith and Dolly. 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3428992" y="1500174"/>
            <a:ext cx="15001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beside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71802" y="2000240"/>
            <a:ext cx="1428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besides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28926" y="2500306"/>
            <a:ext cx="15001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B</a:t>
            </a:r>
            <a:r>
              <a:rPr lang="en-US" sz="3200" dirty="0" smtClean="0">
                <a:solidFill>
                  <a:srgbClr val="FF0000"/>
                </a:solidFill>
              </a:rPr>
              <a:t>esides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57950" y="3000372"/>
            <a:ext cx="1428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besides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00430" y="3571876"/>
            <a:ext cx="13573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beside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357554" y="4000504"/>
            <a:ext cx="15716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Besides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71538" y="4572008"/>
            <a:ext cx="16430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Besides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9" grpId="0"/>
      <p:bldP spid="10" grpId="0"/>
      <p:bldP spid="12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7</a:t>
            </a:r>
            <a:r>
              <a:rPr lang="en-US" sz="3600" dirty="0" smtClean="0"/>
              <a:t>. Choose the right word </a:t>
            </a:r>
            <a:r>
              <a:rPr lang="en-US" sz="3600" dirty="0" smtClean="0">
                <a:solidFill>
                  <a:srgbClr val="FF0000"/>
                </a:solidFill>
              </a:rPr>
              <a:t>between </a:t>
            </a:r>
            <a:r>
              <a:rPr lang="en-US" sz="3600" dirty="0" smtClean="0"/>
              <a:t>and </a:t>
            </a:r>
            <a:r>
              <a:rPr lang="en-US" sz="3600" dirty="0" smtClean="0">
                <a:solidFill>
                  <a:srgbClr val="FF0000"/>
                </a:solidFill>
              </a:rPr>
              <a:t>among</a:t>
            </a:r>
            <a:r>
              <a:rPr lang="en-US" sz="3600" dirty="0" smtClean="0"/>
              <a:t>: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85860"/>
            <a:ext cx="8258204" cy="4840303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en-US" sz="2400" dirty="0" smtClean="0"/>
              <a:t>Jim relaxed, knowing he was ………………….. friends.</a:t>
            </a:r>
          </a:p>
          <a:p>
            <a:pPr marL="457200" indent="-457200">
              <a:buAutoNum type="arabicPeriod"/>
            </a:pPr>
            <a:r>
              <a:rPr lang="en-US" sz="2400" dirty="0" smtClean="0"/>
              <a:t>Are there any public holidays………………Christmas and Easter?</a:t>
            </a:r>
          </a:p>
          <a:p>
            <a:pPr marL="457200" indent="-457200">
              <a:buAutoNum type="arabicPeriod"/>
            </a:pPr>
            <a:r>
              <a:rPr lang="en-US" sz="2400" dirty="0" smtClean="0"/>
              <a:t>A father’s property was divided ………………..his heirs.</a:t>
            </a:r>
          </a:p>
          <a:p>
            <a:pPr marL="457200" indent="-457200">
              <a:buAutoNum type="arabicPeriod"/>
            </a:pPr>
            <a:r>
              <a:rPr lang="en-US" sz="2400" dirty="0" smtClean="0"/>
              <a:t> Divide it equally ……………….the two of you.</a:t>
            </a:r>
          </a:p>
          <a:p>
            <a:pPr marL="457200" indent="-457200">
              <a:buAutoNum type="arabicPeriod"/>
            </a:pPr>
            <a:r>
              <a:rPr lang="en-US" sz="2400" dirty="0" smtClean="0"/>
              <a:t> Switzerland lies ………………..four other countries.</a:t>
            </a:r>
          </a:p>
          <a:p>
            <a:pPr marL="457200" indent="-457200">
              <a:buAutoNum type="arabicPeriod"/>
            </a:pPr>
            <a:r>
              <a:rPr lang="en-US" sz="2400" dirty="0" smtClean="0"/>
              <a:t> I saw you ………………….the crowd yesterday.</a:t>
            </a:r>
          </a:p>
          <a:p>
            <a:pPr marL="457200" indent="-457200">
              <a:buAutoNum type="arabicPeriod"/>
            </a:pPr>
            <a:r>
              <a:rPr lang="en-US" sz="2400" dirty="0" smtClean="0"/>
              <a:t> Don’t smoke ……………….courses.</a:t>
            </a:r>
          </a:p>
          <a:p>
            <a:pPr marL="457200" indent="-457200">
              <a:buAutoNum type="arabicPeriod"/>
            </a:pPr>
            <a:r>
              <a:rPr lang="en-US" sz="2400" dirty="0" smtClean="0"/>
              <a:t> They’re building a new road ………..Manchester and Sheffield.</a:t>
            </a:r>
          </a:p>
          <a:p>
            <a:pPr marL="457200" indent="-457200">
              <a:buAutoNum type="arabicPeriod"/>
            </a:pPr>
            <a:r>
              <a:rPr lang="en-US" sz="2400" dirty="0" smtClean="0"/>
              <a:t> Were you……………..the students present at the lecture?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4572000" y="1285860"/>
            <a:ext cx="13573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  among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43438" y="1643050"/>
            <a:ext cx="13573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between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0628" y="2143116"/>
            <a:ext cx="1285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among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71802" y="2500306"/>
            <a:ext cx="13573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between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00364" y="3000372"/>
            <a:ext cx="13573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between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flipH="1">
            <a:off x="2285984" y="3429000"/>
            <a:ext cx="13573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  among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643174" y="3929066"/>
            <a:ext cx="13573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between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00562" y="4286256"/>
            <a:ext cx="1428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between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357422" y="4714884"/>
            <a:ext cx="1143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among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11" grpId="0"/>
      <p:bldP spid="14" grpId="0"/>
      <p:bldP spid="15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8. </a:t>
            </a:r>
            <a:r>
              <a:rPr lang="en-US" sz="4000" dirty="0" smtClean="0"/>
              <a:t>Choose the right word </a:t>
            </a:r>
            <a:r>
              <a:rPr lang="en-US" sz="4000" dirty="0" smtClean="0">
                <a:solidFill>
                  <a:srgbClr val="FF0000"/>
                </a:solidFill>
              </a:rPr>
              <a:t>like </a:t>
            </a:r>
            <a:r>
              <a:rPr lang="en-US" sz="4000" dirty="0" smtClean="0"/>
              <a:t>or </a:t>
            </a:r>
            <a:r>
              <a:rPr lang="en-US" sz="4000" dirty="0" smtClean="0">
                <a:solidFill>
                  <a:srgbClr val="FF0000"/>
                </a:solidFill>
              </a:rPr>
              <a:t>as</a:t>
            </a:r>
            <a:r>
              <a:rPr lang="en-US" sz="4000" dirty="0" smtClean="0"/>
              <a:t>: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928670"/>
            <a:ext cx="8186766" cy="5197493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sz="2800" dirty="0" smtClean="0"/>
              <a:t>There’s no business ……….</a:t>
            </a:r>
            <a:r>
              <a:rPr lang="ru-RU" sz="2800" dirty="0" smtClean="0"/>
              <a:t>   </a:t>
            </a:r>
            <a:r>
              <a:rPr lang="en-US" sz="2800" dirty="0" smtClean="0"/>
              <a:t>show business.</a:t>
            </a:r>
          </a:p>
          <a:p>
            <a:pPr marL="514350" indent="-514350">
              <a:buAutoNum type="arabicPeriod"/>
            </a:pPr>
            <a:r>
              <a:rPr lang="en-US" sz="2800" dirty="0" smtClean="0"/>
              <a:t> ………</a:t>
            </a:r>
            <a:r>
              <a:rPr lang="ru-RU" sz="2800" dirty="0" smtClean="0"/>
              <a:t>  </a:t>
            </a:r>
            <a:r>
              <a:rPr lang="en-US" sz="2800" dirty="0" smtClean="0"/>
              <a:t>a lawyer, I would advise caution.</a:t>
            </a:r>
          </a:p>
          <a:p>
            <a:pPr marL="514350" indent="-514350">
              <a:buAutoNum type="arabicPeriod"/>
            </a:pPr>
            <a:r>
              <a:rPr lang="en-US" sz="2800" dirty="0" smtClean="0"/>
              <a:t> My father once worked ………a bus driver.</a:t>
            </a:r>
          </a:p>
          <a:p>
            <a:pPr marL="514350" indent="-514350">
              <a:buAutoNum type="arabicPeriod"/>
            </a:pPr>
            <a:r>
              <a:rPr lang="en-US" sz="2800" dirty="0" smtClean="0"/>
              <a:t> This motorway is ……….a car park!</a:t>
            </a:r>
          </a:p>
          <a:p>
            <a:pPr marL="514350" indent="-514350">
              <a:buAutoNum type="arabicPeriod"/>
            </a:pPr>
            <a:r>
              <a:rPr lang="en-US" sz="2800" dirty="0" smtClean="0"/>
              <a:t> Bill spends money ………..a millionaire.</a:t>
            </a:r>
          </a:p>
          <a:p>
            <a:pPr marL="514350" indent="-514350">
              <a:buAutoNum type="arabicPeriod"/>
            </a:pPr>
            <a:r>
              <a:rPr lang="en-US" sz="2800" dirty="0" smtClean="0"/>
              <a:t> ………….it was raining heavily, I took a </a:t>
            </a:r>
            <a:r>
              <a:rPr lang="en-US" sz="2800" dirty="0" err="1" smtClean="0"/>
              <a:t>taxy</a:t>
            </a:r>
            <a:r>
              <a:rPr lang="en-US" sz="2800" dirty="0" smtClean="0"/>
              <a:t>.</a:t>
            </a:r>
          </a:p>
          <a:p>
            <a:pPr marL="514350" indent="-514350">
              <a:buAutoNum type="arabicPeriod"/>
            </a:pPr>
            <a:r>
              <a:rPr lang="en-US" sz="2800" dirty="0" smtClean="0"/>
              <a:t> ………..I explained, it’s a public holiday today.</a:t>
            </a:r>
          </a:p>
          <a:p>
            <a:pPr marL="514350" indent="-514350">
              <a:buAutoNum type="arabicPeriod"/>
            </a:pPr>
            <a:r>
              <a:rPr lang="en-US" sz="2800" dirty="0" smtClean="0"/>
              <a:t> He’s more………   his mother than his father.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 smtClean="0"/>
              <a:t> Who has used this knife …..</a:t>
            </a:r>
            <a:r>
              <a:rPr lang="en-US" sz="2800" dirty="0" smtClean="0">
                <a:solidFill>
                  <a:srgbClr val="FF0000"/>
                </a:solidFill>
              </a:rPr>
              <a:t>   </a:t>
            </a:r>
            <a:r>
              <a:rPr lang="en-US" sz="2800" dirty="0" smtClean="0"/>
              <a:t>a screw – driver?</a:t>
            </a:r>
            <a:endParaRPr lang="ru-RU" sz="2800" dirty="0" smtClean="0"/>
          </a:p>
          <a:p>
            <a:pPr marL="514350" indent="-514350">
              <a:buAutoNum type="arabicPeriod"/>
            </a:pP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4071934" y="928670"/>
            <a:ext cx="857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like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14414" y="1428736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As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14876" y="1857364"/>
            <a:ext cx="500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as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14744" y="2428868"/>
            <a:ext cx="7858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like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57620" y="2928934"/>
            <a:ext cx="928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like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57290" y="3429000"/>
            <a:ext cx="7858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As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42976" y="3929066"/>
            <a:ext cx="857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   As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643174" y="4429132"/>
            <a:ext cx="10001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 like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72000" y="5000636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 as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  <p:bldP spid="10" grpId="0"/>
      <p:bldP spid="11" grpId="0"/>
      <p:bldP spid="12" grpId="0"/>
      <p:bldP spid="15" grpId="0"/>
      <p:bldP spid="1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502</TotalTime>
  <Words>798</Words>
  <Application>Microsoft Office PowerPoint</Application>
  <PresentationFormat>Экран (4:3)</PresentationFormat>
  <Paragraphs>136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Test your GRAMMAR!</vt:lpstr>
      <vt:lpstr>1. Match the two halves of the similes:</vt:lpstr>
      <vt:lpstr>2. Match the two halves of the similes:</vt:lpstr>
      <vt:lpstr>3.Match British and American equivalents:</vt:lpstr>
      <vt:lpstr>4.Write make or do to complete the phrases:</vt:lpstr>
      <vt:lpstr>5. Choose between on time and in time:</vt:lpstr>
      <vt:lpstr>6. Choose the right word beside and besides:</vt:lpstr>
      <vt:lpstr>7. Choose the right word between and among:</vt:lpstr>
      <vt:lpstr>8. Choose the right word like or as:</vt:lpstr>
      <vt:lpstr>Источники: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56</cp:revision>
  <dcterms:created xsi:type="dcterms:W3CDTF">2013-01-06T13:13:53Z</dcterms:created>
  <dcterms:modified xsi:type="dcterms:W3CDTF">2013-05-15T15:26:04Z</dcterms:modified>
</cp:coreProperties>
</file>