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9E05BB-A0D3-4B18-8855-5E98E67ED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E70FE0-FC09-4385-9272-AA53A4958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FB5FDB-2FA9-4D45-9B4A-75BA3AA2A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A0D0-2979-44E9-8826-3CE82253641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F3DF85-99EC-4A1F-AA6C-F2DA725F9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A1651A-BA5A-4129-AE47-A4A2AE3F5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73C7-A2EE-445B-B9E9-BC3990D65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343358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D7B8D65-28F2-45E4-942A-21C32353C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A0D0-2979-44E9-8826-3CE82253641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E340366-259C-48A6-84FC-3DBF36574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2B2E373-9D92-43E7-B8A1-FE1DF7BD9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73C7-A2EE-445B-B9E9-BC3990D65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2505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ADF1C1-003F-4DAF-882E-02CB687B2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E86B02-65D2-4AFC-9C72-FF760809C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80C93A-C985-43F9-9985-2FA0DE1E0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A0D0-2979-44E9-8826-3CE82253641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6DAF9A-07FD-4117-BCB0-11D2D5DA2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573E87-7D08-4DF8-A8B9-C0259D1E76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D73C7-A2EE-445B-B9E9-BC3990D65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48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hyperlink" Target="http://ru.wikipedia.org/wiki/%D0%9B%D0%B0%D1%82%D0%B8%D0%BD%D1%81%D0%BA%D0%B8%D0%B9_%D1%8F%D0%B7%D1%8B%D0%BA" TargetMode="Externa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Relationship Id="rId5" Type="http://schemas.openxmlformats.org/officeDocument/2006/relationships/image" Target="../media/image2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Relationship Id="rId4" Type="http://schemas.openxmlformats.org/officeDocument/2006/relationships/image" Target="../media/image10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0CC630B-71FA-4306-B101-F0DEB6B01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206828"/>
            <a:ext cx="6651171" cy="66511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84EDAE-AA39-4F67-8ACD-BFF9519038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2859" y="338589"/>
            <a:ext cx="11698513" cy="4494667"/>
          </a:xfrm>
        </p:spPr>
        <p:txBody>
          <a:bodyPr>
            <a:normAutofit/>
          </a:bodyPr>
          <a:lstStyle/>
          <a:p>
            <a:r>
              <a:rPr lang="ru-RU" sz="9600" b="1">
                <a:latin typeface="Times New Roman" panose="02020603050405020304" pitchFamily="18" charset="0"/>
                <a:cs typeface="Times New Roman" panose="02020603050405020304" pitchFamily="18" charset="0"/>
              </a:rPr>
              <a:t>Цвет в архитектуре и дизайне</a:t>
            </a:r>
          </a:p>
        </p:txBody>
      </p:sp>
    </p:spTree>
    <p:extLst>
      <p:ext uri="{BB962C8B-B14F-4D97-AF65-F5344CB8AC3E}">
        <p14:creationId xmlns:p14="http://schemas.microsoft.com/office/powerpoint/2010/main" val="3104769977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25E788-660D-496A-A9D0-A60B5361C032}"/>
              </a:ext>
            </a:extLst>
          </p:cNvPr>
          <p:cNvSpPr txBox="1"/>
          <p:nvPr/>
        </p:nvSpPr>
        <p:spPr>
          <a:xfrm>
            <a:off x="1371599" y="724180"/>
            <a:ext cx="9448801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0" lang="ru-RU" sz="3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</a:t>
            </a:r>
            <a:r>
              <a:rPr kumimoji="0" lang="ru-RU" sz="3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(от </a:t>
            </a:r>
            <a:r>
              <a:rPr kumimoji="0" lang="ru-RU" sz="3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hlinkClick r:id="rId2" tooltip="Латинский язык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лат.</a:t>
            </a:r>
            <a:r>
              <a:rPr kumimoji="0" lang="ru-RU" sz="3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sz="3600" b="0" i="1" u="none" strike="noStrike" kern="0" cap="none" spc="0" normalizeH="0" baseline="0" noProof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reclamare</a:t>
            </a:r>
            <a:r>
              <a:rPr kumimoji="0" lang="ru-RU" sz="3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sz="3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kumimoji="0" lang="ru-RU" sz="3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«утверждать, выкрикивать, протестовать») </a:t>
            </a:r>
            <a:r>
              <a:rPr kumimoji="0" lang="ru-RU" sz="3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kumimoji="0" lang="ru-RU" sz="3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информация, распространенная любым способом, в любой форме и с использованием любых средств, адресованная неопределенному кругу лиц и направленная на привлечение внимания к объекту рекламирования, формирование или поддержание интереса к нему и его продвижение на рынке.</a:t>
            </a:r>
            <a:endParaRPr kumimoji="0" lang="ru-RU" sz="32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310439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A3CF87-8A4E-4F4D-AE23-E8959E1D844F}"/>
              </a:ext>
            </a:extLst>
          </p:cNvPr>
          <p:cNvSpPr txBox="1"/>
          <p:nvPr/>
        </p:nvSpPr>
        <p:spPr>
          <a:xfrm>
            <a:off x="769257" y="268960"/>
            <a:ext cx="10653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работа: Выполнить эскиз предмета и его упаковки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1B87595-F010-4804-A9EA-331356872F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560002"/>
            <a:ext cx="4426857" cy="515834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D9B404-6BF6-4F40-A2FC-D7459541BD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6458" y="1560002"/>
            <a:ext cx="6850742" cy="515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959402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1FAEB4-2A11-4E34-981A-32498E40DA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426" y="157797"/>
            <a:ext cx="5279345" cy="366723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56DA22-C28C-4A2E-A32D-315A2E3F49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9107" y="3175906"/>
            <a:ext cx="5038467" cy="362589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8461C3B-4023-445B-9EA5-AB4BCDE329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6646" y="157797"/>
            <a:ext cx="3245494" cy="287927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AB89EA4-65C2-49DA-8032-3EA5F1AE3C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029" y="3950488"/>
            <a:ext cx="3263102" cy="285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815515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C6E4E38-9429-4EA9-B97D-EA16F5A38CAC}"/>
              </a:ext>
            </a:extLst>
          </p:cNvPr>
          <p:cNvSpPr txBox="1"/>
          <p:nvPr/>
        </p:nvSpPr>
        <p:spPr>
          <a:xfrm>
            <a:off x="6579923" y="434630"/>
            <a:ext cx="544285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ru-RU" sz="3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Цвет помогает организовать пространство, выявить конструкцию, подчеркнуть или скрыть форму объекта.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B633C3-2863-410F-9051-10922371D9B1}"/>
              </a:ext>
            </a:extLst>
          </p:cNvPr>
          <p:cNvSpPr txBox="1"/>
          <p:nvPr/>
        </p:nvSpPr>
        <p:spPr>
          <a:xfrm>
            <a:off x="304801" y="4293160"/>
            <a:ext cx="537028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ru-RU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помощи цвета части здания и сами здания в пространстве могут быть соединены или разделены.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A7EF322-AC85-4D0E-A046-FF48D572D0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1" y="191743"/>
            <a:ext cx="5370285" cy="38753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27AE124-A151-4F44-8E3D-564847A676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2301" y="2804314"/>
            <a:ext cx="5370285" cy="387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18826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4F77AB-5267-4494-8E47-793BA5A59EA6}"/>
              </a:ext>
            </a:extLst>
          </p:cNvPr>
          <p:cNvSpPr txBox="1"/>
          <p:nvPr/>
        </p:nvSpPr>
        <p:spPr>
          <a:xfrm>
            <a:off x="3679370" y="322998"/>
            <a:ext cx="483325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Хроматические и ахроматические цвета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3EB348-E0C3-4401-B9F7-1CF370B4B32F}"/>
              </a:ext>
            </a:extLst>
          </p:cNvPr>
          <p:cNvSpPr txBox="1"/>
          <p:nvPr/>
        </p:nvSpPr>
        <p:spPr>
          <a:xfrm>
            <a:off x="1132114" y="1559949"/>
            <a:ext cx="10406744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altLang="ru-RU" sz="32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Все цвета, которые воспринимает наш глаз делятся на</a:t>
            </a:r>
            <a:r>
              <a:rPr kumimoji="0" lang="ru-RU" altLang="ru-RU" sz="320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r>
              <a:rPr kumimoji="0" lang="ru-RU" altLang="ru-RU" sz="32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хроматические</a:t>
            </a:r>
            <a:r>
              <a:rPr kumimoji="0" lang="ru-RU" altLang="ru-RU" sz="32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(цвета спектра) и </a:t>
            </a:r>
            <a:r>
              <a:rPr kumimoji="0" lang="ru-RU" altLang="ru-RU" sz="32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ахроматические</a:t>
            </a:r>
            <a:r>
              <a:rPr kumimoji="0" lang="ru-RU" altLang="ru-RU" sz="320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altLang="ru-RU" sz="32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(белый, черный и оттенки серого). За восприятие хроматических и ахроматических цветов отвечают разные клетки глаза.</a:t>
            </a:r>
            <a:br>
              <a:rPr kumimoji="0" lang="ru-RU" altLang="ru-R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B9A758D-D215-48A6-9F34-872311904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370" y="4378714"/>
            <a:ext cx="9529258" cy="247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58217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100F491-9202-44A6-84A3-E105FD7A474C}"/>
              </a:ext>
            </a:extLst>
          </p:cNvPr>
          <p:cNvSpPr txBox="1"/>
          <p:nvPr/>
        </p:nvSpPr>
        <p:spPr>
          <a:xfrm>
            <a:off x="754744" y="3320184"/>
            <a:ext cx="1121954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altLang="ru-RU" sz="36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Ахроматические цвета</a:t>
            </a:r>
            <a:r>
              <a:rPr kumimoji="0" lang="ru-RU" altLang="ru-RU" sz="3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- </a:t>
            </a:r>
            <a:r>
              <a:rPr kumimoji="0" lang="ru-RU" altLang="ru-RU" sz="3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черный, белый и все оттенки серого. Черный поглощает все цветовые волны, белый отражает все световые волны. Что интересно, картинку , приближенную к черно-белой, мы видим в сумерках - при недостатке освещения цветовосприятие снижается.</a:t>
            </a:r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B1D4342-9BE3-4B7C-85C0-30D61C398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150" y="295667"/>
            <a:ext cx="7505700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47445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22C381D-2919-4ACD-A971-958D1CC7A9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291" y="494042"/>
            <a:ext cx="7149418" cy="24492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AAB8BF-0D13-4AF1-94DE-716DFD880B53}"/>
              </a:ext>
            </a:extLst>
          </p:cNvPr>
          <p:cNvSpPr txBox="1"/>
          <p:nvPr/>
        </p:nvSpPr>
        <p:spPr>
          <a:xfrm>
            <a:off x="333828" y="3169237"/>
            <a:ext cx="11524342" cy="319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ru-RU" sz="2800" b="1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Хроматические цвета:</a:t>
            </a:r>
            <a:endParaRPr kumimoji="0" lang="ru-RU" altLang="ru-RU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ru-RU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Видимый свет имеет волны разной длины, которые человеческий мозг воспринимает как определенные цвета. Предмет обычно поглощает волны одной длины и отражает волны другой длины. Те волны, которые предмет отражает, мы и воспринимаем как его цвет. То есть, например, рябина поглощает все цвета кроме красного, а красный отражает. Поэтому она и кажется нам красной.</a:t>
            </a:r>
          </a:p>
        </p:txBody>
      </p:sp>
    </p:spTree>
    <p:extLst>
      <p:ext uri="{BB962C8B-B14F-4D97-AF65-F5344CB8AC3E}">
        <p14:creationId xmlns:p14="http://schemas.microsoft.com/office/powerpoint/2010/main" val="1703806076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0217D8E-1BF8-4343-93A9-CF60CF4369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604" y="914322"/>
            <a:ext cx="8004792" cy="59436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98DA80-A991-4C59-9294-DD6BC6EF0560}"/>
              </a:ext>
            </a:extLst>
          </p:cNvPr>
          <p:cNvSpPr txBox="1"/>
          <p:nvPr/>
        </p:nvSpPr>
        <p:spPr>
          <a:xfrm>
            <a:off x="4622800" y="198332"/>
            <a:ext cx="294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Цветовой круг</a:t>
            </a:r>
          </a:p>
        </p:txBody>
      </p:sp>
    </p:spTree>
    <p:extLst>
      <p:ext uri="{BB962C8B-B14F-4D97-AF65-F5344CB8AC3E}">
        <p14:creationId xmlns:p14="http://schemas.microsoft.com/office/powerpoint/2010/main" val="590957601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6DFC229-062B-4017-BAC6-DC79D3159559}"/>
              </a:ext>
            </a:extLst>
          </p:cNvPr>
          <p:cNvSpPr txBox="1"/>
          <p:nvPr/>
        </p:nvSpPr>
        <p:spPr>
          <a:xfrm>
            <a:off x="3940628" y="246650"/>
            <a:ext cx="43107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altLang="ru-RU" sz="3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Цвет в архитектуре</a:t>
            </a:r>
            <a:endParaRPr lang="ru-RU" sz="1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779A5B-7CD8-4607-A4C0-9903596AD241}"/>
              </a:ext>
            </a:extLst>
          </p:cNvPr>
          <p:cNvSpPr txBox="1"/>
          <p:nvPr/>
        </p:nvSpPr>
        <p:spPr>
          <a:xfrm>
            <a:off x="244075" y="1081667"/>
            <a:ext cx="4560153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старину цвет постройки определялся материалом, из которого она делалась. </a:t>
            </a:r>
          </a:p>
          <a:p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В русской архитектуре это был цвет древесины. </a:t>
            </a:r>
          </a:p>
          <a:p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От времени и непогоды бревенчатая фактура темнела, становилась «суровой».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E5B320-47AF-4BB4-85DE-019A3918F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8286" y="2380272"/>
            <a:ext cx="3595741" cy="264437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657DA9A-9B6C-4259-89CF-72F4D6CD79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227" y="1081667"/>
            <a:ext cx="3518887" cy="264437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35DB9A2-2476-4E3C-8C02-80E13CE380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226" y="3947167"/>
            <a:ext cx="3518888" cy="266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809682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43B06AD-6D6A-4D96-8AC4-5CF5200A46C9}"/>
              </a:ext>
            </a:extLst>
          </p:cNvPr>
          <p:cNvSpPr txBox="1"/>
          <p:nvPr/>
        </p:nvSpPr>
        <p:spPr>
          <a:xfrm>
            <a:off x="275766" y="1413063"/>
            <a:ext cx="371565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рождалось стремление сделать здание внутри ярким и радостным, благодаря росписи, вышивкам и разноцветьем утвари.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784F87E-B4D3-44C6-A1B6-6A5BF4E35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7728" y="254183"/>
            <a:ext cx="3716539" cy="29026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68C59A-AAAD-49FA-B413-6D8DAD6A4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456" y="1972990"/>
            <a:ext cx="3991430" cy="272382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0EF839A-5A9F-4905-B0DF-F854477547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7729" y="3657600"/>
            <a:ext cx="3716539" cy="290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248522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2D16516-A692-4834-95A8-C1E9147ADF35}"/>
              </a:ext>
            </a:extLst>
          </p:cNvPr>
          <p:cNvSpPr txBox="1"/>
          <p:nvPr/>
        </p:nvSpPr>
        <p:spPr>
          <a:xfrm>
            <a:off x="486227" y="4970945"/>
            <a:ext cx="1121954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ru-RU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Важна роль цвета и в организации закрытых пространств внутри здания – в интерьерах. Цвет влияет на восприятие объема помещения: объединяет его, визуально делит на отдельные зоны или углубляет, создавая иллюзию высоты, и т.п. Цвет оказывает эмоциональное воздействие.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CD1EE6-A6E0-4698-95BF-C1DF00922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690" y="201281"/>
            <a:ext cx="6962618" cy="452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4165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17</Paragraphs>
  <Slides>12</Slides>
  <Notes>0</Notes>
  <TotalTime>62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8">
      <vt:lpstr>Arial</vt:lpstr>
      <vt:lpstr>Calibri Light</vt:lpstr>
      <vt:lpstr>Calibri</vt:lpstr>
      <vt:lpstr>Times New Roman</vt:lpstr>
      <vt:lpstr>Symbol</vt:lpstr>
      <vt:lpstr>Тема Office</vt:lpstr>
      <vt:lpstr>Цвет в архитектуре и дизайне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Цвет в архитектуре и дизайне</dc:title>
  <dc:creator>Елизавета Камбалова</dc:creator>
  <cp:lastModifiedBy>Елизавета Камбалова</cp:lastModifiedBy>
  <cp:revision>28</cp:revision>
  <dcterms:created xsi:type="dcterms:W3CDTF">2022-12-19T08:33:10Z</dcterms:created>
  <dcterms:modified xsi:type="dcterms:W3CDTF">2023-05-27T16:31:30Z</dcterms:modified>
</cp:coreProperties>
</file>