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9" r:id="rId3"/>
    <p:sldId id="257" r:id="rId4"/>
    <p:sldId id="260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80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AFE3E-57D3-4388-932E-7B7738D31808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ED163-A27E-4B94-9876-E96383FE671B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3017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AFE3E-57D3-4388-932E-7B7738D31808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ED163-A27E-4B94-9876-E96383FE67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913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AFE3E-57D3-4388-932E-7B7738D31808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ED163-A27E-4B94-9876-E96383FE67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571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AFE3E-57D3-4388-932E-7B7738D31808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ED163-A27E-4B94-9876-E96383FE67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0133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AFE3E-57D3-4388-932E-7B7738D31808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ED163-A27E-4B94-9876-E96383FE671B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5732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AFE3E-57D3-4388-932E-7B7738D31808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ED163-A27E-4B94-9876-E96383FE67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624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AFE3E-57D3-4388-932E-7B7738D31808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ED163-A27E-4B94-9876-E96383FE67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831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AFE3E-57D3-4388-932E-7B7738D31808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ED163-A27E-4B94-9876-E96383FE67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7828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AFE3E-57D3-4388-932E-7B7738D31808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ED163-A27E-4B94-9876-E96383FE67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56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876AFE3E-57D3-4388-932E-7B7738D31808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2ED163-A27E-4B94-9876-E96383FE67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860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AFE3E-57D3-4388-932E-7B7738D31808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2ED163-A27E-4B94-9876-E96383FE67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5919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76AFE3E-57D3-4388-932E-7B7738D31808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0C2ED163-A27E-4B94-9876-E96383FE671B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8152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A9A28A-962A-4601-AC2B-EE54FA5DDE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6800" y="657352"/>
            <a:ext cx="10058400" cy="3566160"/>
          </a:xfrm>
        </p:spPr>
        <p:txBody>
          <a:bodyPr>
            <a:normAutofit/>
          </a:bodyPr>
          <a:lstStyle/>
          <a:p>
            <a:pPr algn="ctr"/>
            <a:r>
              <a:rPr lang="ru-RU" sz="115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Убранство русской избы</a:t>
            </a:r>
          </a:p>
        </p:txBody>
      </p:sp>
    </p:spTree>
    <p:extLst>
      <p:ext uri="{BB962C8B-B14F-4D97-AF65-F5344CB8AC3E}">
        <p14:creationId xmlns:p14="http://schemas.microsoft.com/office/powerpoint/2010/main" val="3340257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24AE640-AF4B-48C4-A0A6-99CCCB9A31A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772" y="275771"/>
            <a:ext cx="7953828" cy="596537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8AE6B36-BC79-4B2E-A38A-779DED32950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5714" y="406401"/>
            <a:ext cx="3698785" cy="5834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960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8E30B3D-110A-4D30-B0D1-620A717444FF}"/>
              </a:ext>
            </a:extLst>
          </p:cNvPr>
          <p:cNvSpPr txBox="1"/>
          <p:nvPr/>
        </p:nvSpPr>
        <p:spPr>
          <a:xfrm>
            <a:off x="232229" y="1248229"/>
            <a:ext cx="296091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Фронтон – треугольная сторона крыши, фронтон символизировал движение солнца по небу.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4BC68BA-1F03-4C86-BC01-3B1876FDF28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5039" y="279400"/>
            <a:ext cx="7718160" cy="629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483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D792970-2DB6-45E0-B083-F5EA3107B50A}"/>
              </a:ext>
            </a:extLst>
          </p:cNvPr>
          <p:cNvSpPr txBox="1"/>
          <p:nvPr/>
        </p:nvSpPr>
        <p:spPr>
          <a:xfrm>
            <a:off x="174171" y="711200"/>
            <a:ext cx="531222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 важных элементов украшения избы были наличники. Окна со ставнями и наличниками напоминают глаза избы. Действительно, утром окна блестят открытыми глазами, смотрят на всё происходящее вокруг, а на ночь их закрывают ставнями, и изба погружается в сон. Лобовая доска над наличниками – резная, украшена тонким узором, словно кружевная лента украшает лоб красавицы.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C54C6AD-350D-4FD1-A8E4-C75AF7AA8CE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4800" y="228600"/>
            <a:ext cx="3512458" cy="59182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4FCF287-CD10-45A9-92FA-556B47512E3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7258" y="228601"/>
            <a:ext cx="3281975" cy="591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579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46FFC0D-62D8-4D5B-BA66-277E08D32B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442" y="303568"/>
            <a:ext cx="7063121" cy="625086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BFF239E-0A40-4C9C-ACA9-3734E55822E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1576" y="78013"/>
            <a:ext cx="4467982" cy="6701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401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6694206-AD48-45BB-A233-E3C276099B8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0853" y="136071"/>
            <a:ext cx="4622800" cy="654231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9B466D3-BAD8-40E9-AA36-B5025D0B82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8347" y="136071"/>
            <a:ext cx="4622800" cy="666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368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937D5FF-8C61-4F32-A45A-0B302F293DD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734" y="41390"/>
            <a:ext cx="5554266" cy="677521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3ECDFFB-E862-4F4D-B0E3-B5EA3598EB0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4613" y="127000"/>
            <a:ext cx="4714379" cy="66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8134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5474D09-CAB3-413A-8CBA-913F28B4FCD8}"/>
              </a:ext>
            </a:extLst>
          </p:cNvPr>
          <p:cNvSpPr txBox="1"/>
          <p:nvPr/>
        </p:nvSpPr>
        <p:spPr>
          <a:xfrm>
            <a:off x="2227943" y="101600"/>
            <a:ext cx="77361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работа: эскиз декоративного оформления окна (наличники)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FA2D788-0FFD-4515-83BB-548EAC0E81C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550" y="1101876"/>
            <a:ext cx="3947885" cy="5652093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F3AA2FA-9A29-4146-AC0B-88EDACD1404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8725" y="1101876"/>
            <a:ext cx="3834493" cy="565452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3924091-7B54-4506-83C4-31B8DAD90EC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2508" y="1055707"/>
            <a:ext cx="3847942" cy="5652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5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9677534-CB72-4CFF-AF68-5204330E3686}"/>
              </a:ext>
            </a:extLst>
          </p:cNvPr>
          <p:cNvSpPr txBox="1"/>
          <p:nvPr/>
        </p:nvSpPr>
        <p:spPr>
          <a:xfrm>
            <a:off x="87086" y="522878"/>
            <a:ext cx="238034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Строительство дома для крестьянина было знаменательным событием. При этом для него было важно не только решить чисто практическую задачу - обеспечить крышу над головой для себя и своей семьи, но и так организовать жилое пространство, чтобы оно было наполнено жизненными благами, теплом, любовью покоем.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ED20E65-7029-4D15-9EEE-2A271025AD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7429" y="203199"/>
            <a:ext cx="9506857" cy="6131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49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F47C78-E984-44B4-92FF-B1770226DDF1}"/>
              </a:ext>
            </a:extLst>
          </p:cNvPr>
          <p:cNvSpPr txBox="1"/>
          <p:nvPr/>
        </p:nvSpPr>
        <p:spPr>
          <a:xfrm>
            <a:off x="230414" y="354391"/>
            <a:ext cx="328022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Видимая сказочность украшений избы не случайна. </a:t>
            </a:r>
            <a:b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Помимо эстетических функций они защищали избу от негативных воздействий.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FEAE62A-C2F6-4320-BEF9-7C89BF5C248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6343" y="351367"/>
            <a:ext cx="8565243" cy="5710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017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FC68C87-2414-4123-865E-F7E18AC063E2}"/>
              </a:ext>
            </a:extLst>
          </p:cNvPr>
          <p:cNvSpPr txBox="1"/>
          <p:nvPr/>
        </p:nvSpPr>
        <p:spPr>
          <a:xfrm>
            <a:off x="3868056" y="116114"/>
            <a:ext cx="51162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Декоративное убранство избы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6D3DD9E-4974-4D72-BCB4-55789F86F54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1658" y="639334"/>
            <a:ext cx="10750248" cy="6047015"/>
          </a:xfrm>
          <a:prstGeom prst="rect">
            <a:avLst/>
          </a:prstGeom>
        </p:spPr>
      </p:pic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CA41FF43-932A-4262-82FD-32272949AC86}"/>
              </a:ext>
            </a:extLst>
          </p:cNvPr>
          <p:cNvCxnSpPr/>
          <p:nvPr/>
        </p:nvCxnSpPr>
        <p:spPr>
          <a:xfrm flipV="1">
            <a:off x="7649029" y="1480457"/>
            <a:ext cx="783771" cy="126274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30D4660E-6E03-46BD-A053-6B2833868AF5}"/>
              </a:ext>
            </a:extLst>
          </p:cNvPr>
          <p:cNvCxnSpPr/>
          <p:nvPr/>
        </p:nvCxnSpPr>
        <p:spPr>
          <a:xfrm>
            <a:off x="8432800" y="1480457"/>
            <a:ext cx="1335314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B891FF7-6D90-4754-9242-5A4DC6ED4D74}"/>
              </a:ext>
            </a:extLst>
          </p:cNvPr>
          <p:cNvSpPr txBox="1"/>
          <p:nvPr/>
        </p:nvSpPr>
        <p:spPr>
          <a:xfrm>
            <a:off x="8527143" y="1111125"/>
            <a:ext cx="1146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КРОВЛЯ</a:t>
            </a:r>
          </a:p>
        </p:txBody>
      </p:sp>
      <p:sp>
        <p:nvSpPr>
          <p:cNvPr id="14" name="Левая фигурная скобка 13">
            <a:extLst>
              <a:ext uri="{FF2B5EF4-FFF2-40B4-BE49-F238E27FC236}">
                <a16:creationId xmlns:a16="http://schemas.microsoft.com/office/drawing/2014/main" id="{666E2DBA-371E-4BFA-8A06-F3A75F178C1A}"/>
              </a:ext>
            </a:extLst>
          </p:cNvPr>
          <p:cNvSpPr/>
          <p:nvPr/>
        </p:nvSpPr>
        <p:spPr>
          <a:xfrm rot="10800000">
            <a:off x="8477621" y="3817256"/>
            <a:ext cx="965201" cy="2031983"/>
          </a:xfrm>
          <a:prstGeom prst="leftBrac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EEB5CE6-9520-446B-93D9-25AC11817DA8}"/>
              </a:ext>
            </a:extLst>
          </p:cNvPr>
          <p:cNvSpPr txBox="1"/>
          <p:nvPr/>
        </p:nvSpPr>
        <p:spPr>
          <a:xfrm>
            <a:off x="9447022" y="4648582"/>
            <a:ext cx="11103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СРУБ</a:t>
            </a:r>
          </a:p>
        </p:txBody>
      </p:sp>
      <p:sp>
        <p:nvSpPr>
          <p:cNvPr id="16" name="Левая фигурная скобка 15">
            <a:extLst>
              <a:ext uri="{FF2B5EF4-FFF2-40B4-BE49-F238E27FC236}">
                <a16:creationId xmlns:a16="http://schemas.microsoft.com/office/drawing/2014/main" id="{1A804BA6-F14F-4C0C-99DB-D61EC7AA8837}"/>
              </a:ext>
            </a:extLst>
          </p:cNvPr>
          <p:cNvSpPr/>
          <p:nvPr/>
        </p:nvSpPr>
        <p:spPr>
          <a:xfrm>
            <a:off x="4884056" y="5573901"/>
            <a:ext cx="384630" cy="550677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69F06CD-206E-4C04-B9E3-052505AFE77F}"/>
              </a:ext>
            </a:extLst>
          </p:cNvPr>
          <p:cNvSpPr txBox="1"/>
          <p:nvPr/>
        </p:nvSpPr>
        <p:spPr>
          <a:xfrm>
            <a:off x="3341915" y="5664573"/>
            <a:ext cx="173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ЗАВАЛИНКА</a:t>
            </a:r>
          </a:p>
        </p:txBody>
      </p: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7915DFAD-BD36-4EE9-BD5A-B27D68E1E2AC}"/>
              </a:ext>
            </a:extLst>
          </p:cNvPr>
          <p:cNvCxnSpPr>
            <a:cxnSpLocks/>
          </p:cNvCxnSpPr>
          <p:nvPr/>
        </p:nvCxnSpPr>
        <p:spPr>
          <a:xfrm flipH="1" flipV="1">
            <a:off x="4470400" y="3429000"/>
            <a:ext cx="1335315" cy="99785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id="{BE2E2FCB-1E61-4809-945C-6D8DCEF6DC99}"/>
              </a:ext>
            </a:extLst>
          </p:cNvPr>
          <p:cNvCxnSpPr/>
          <p:nvPr/>
        </p:nvCxnSpPr>
        <p:spPr>
          <a:xfrm flipH="1">
            <a:off x="3341915" y="3429000"/>
            <a:ext cx="1128485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B084DED-DBFD-4A98-B762-F16CCCE3C7DF}"/>
              </a:ext>
            </a:extLst>
          </p:cNvPr>
          <p:cNvSpPr txBox="1"/>
          <p:nvPr/>
        </p:nvSpPr>
        <p:spPr>
          <a:xfrm>
            <a:off x="3149600" y="3032741"/>
            <a:ext cx="173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НАЛИЧНИК</a:t>
            </a:r>
          </a:p>
        </p:txBody>
      </p:sp>
    </p:spTree>
    <p:extLst>
      <p:ext uri="{BB962C8B-B14F-4D97-AF65-F5344CB8AC3E}">
        <p14:creationId xmlns:p14="http://schemas.microsoft.com/office/powerpoint/2010/main" val="3852928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497DBDA-90CE-40CE-92C0-DEB230A0CC7D}"/>
              </a:ext>
            </a:extLst>
          </p:cNvPr>
          <p:cNvSpPr txBox="1"/>
          <p:nvPr/>
        </p:nvSpPr>
        <p:spPr>
          <a:xfrm>
            <a:off x="3868056" y="116114"/>
            <a:ext cx="51162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Декоративное убранство избы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2059315-722F-45B7-BBC8-A20965579D6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3198" y="705318"/>
            <a:ext cx="9695543" cy="6036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362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9AAE2D5-FC65-4D32-BAA2-342F2BB75503}"/>
              </a:ext>
            </a:extLst>
          </p:cNvPr>
          <p:cNvSpPr txBox="1"/>
          <p:nvPr/>
        </p:nvSpPr>
        <p:spPr>
          <a:xfrm>
            <a:off x="792965" y="410639"/>
            <a:ext cx="603794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Дерево - постоянный спутник русского человека. Мягкий, ароматный, тёплый материал прекрасно поддавался обработке. Эти его свойства дали начало замечательному ремеслу – резьбе по дереву.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9BC0BDC-08F9-487C-8423-DA353D47FA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996" y="3519182"/>
            <a:ext cx="8189316" cy="327179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12A9646-0C5E-4841-811A-ED3072CF7B6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9112" y="238829"/>
            <a:ext cx="4326461" cy="3452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130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0702BC5-16FE-4771-9BB9-4DFAE04AD0D3}"/>
              </a:ext>
            </a:extLst>
          </p:cNvPr>
          <p:cNvSpPr txBox="1"/>
          <p:nvPr/>
        </p:nvSpPr>
        <p:spPr>
          <a:xfrm>
            <a:off x="2329542" y="130630"/>
            <a:ext cx="75329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Конь-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охлупень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находится в верхней части крыши избы (охранял домашний очаг)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AA761D7-FB3A-4E12-8100-EA8E7D12EE4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2827" y="1208212"/>
            <a:ext cx="7206343" cy="5404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574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38F5682-39A4-4BF0-B729-030967721703}"/>
              </a:ext>
            </a:extLst>
          </p:cNvPr>
          <p:cNvSpPr txBox="1"/>
          <p:nvPr/>
        </p:nvSpPr>
        <p:spPr>
          <a:xfrm>
            <a:off x="803839" y="1538514"/>
            <a:ext cx="346336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Причелины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символизируют утреннее восходящее и вечернее заходящее солнце.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B048ED0-D790-4180-B068-CAB7E33B8BC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0188" y="149529"/>
            <a:ext cx="5547232" cy="6558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916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3DA444D-6A68-4C1B-96B3-430D4818E9F8}"/>
              </a:ext>
            </a:extLst>
          </p:cNvPr>
          <p:cNvSpPr txBox="1"/>
          <p:nvPr/>
        </p:nvSpPr>
        <p:spPr>
          <a:xfrm>
            <a:off x="362857" y="1306285"/>
            <a:ext cx="229325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Полотенце – резная доска в центре крыши дома, полотенце символизирует полуденное солнце в зените.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56F7DDA-13FB-4D37-A0D1-93F08A47BD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1887" y="188698"/>
            <a:ext cx="7894190" cy="6480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1608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94</TotalTime>
  <Words>234</Words>
  <Application>Microsoft Office PowerPoint</Application>
  <PresentationFormat>Широкоэкранный</PresentationFormat>
  <Paragraphs>16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Calibri</vt:lpstr>
      <vt:lpstr>Calibri Light</vt:lpstr>
      <vt:lpstr>Times New Roman</vt:lpstr>
      <vt:lpstr>Ретро</vt:lpstr>
      <vt:lpstr>Убранство русской избы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Убранство русской избы</dc:title>
  <dc:creator>Елизавета Камбалова</dc:creator>
  <cp:lastModifiedBy>Елизавета Камбалова</cp:lastModifiedBy>
  <cp:revision>20</cp:revision>
  <dcterms:created xsi:type="dcterms:W3CDTF">2022-09-12T11:29:17Z</dcterms:created>
  <dcterms:modified xsi:type="dcterms:W3CDTF">2022-09-21T11:09:02Z</dcterms:modified>
</cp:coreProperties>
</file>