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Default Extension="wdp" ContentType="image/vnd.ms-photo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custDataLst>
    <p:tags r:id="rId2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80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tags" Target="tags/tag1.xml" /><Relationship Id="rId25" Type="http://schemas.openxmlformats.org/officeDocument/2006/relationships/presProps" Target="presProps.xml" /><Relationship Id="rId26" Type="http://schemas.openxmlformats.org/officeDocument/2006/relationships/viewProps" Target="viewProps.xml" /><Relationship Id="rId27" Type="http://schemas.openxmlformats.org/officeDocument/2006/relationships/theme" Target="theme/theme1.xml" /><Relationship Id="rId28" Type="http://schemas.openxmlformats.org/officeDocument/2006/relationships/tableStyles" Target="tableStyles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5DC075-6C16-4E85-8D9C-FE08C39FD2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8CA81F6-CD0D-41F3-B46E-1D18109CA1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BCA730-2057-428D-A8D6-C0D38E224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B5BD-9F36-4E0A-A199-47033185D901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DF50E0-3E4F-41F9-BCF7-0A382924A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1E5AE30-C482-423B-9622-04F6FC6BB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C4D4-1A0E-4D06-A6C7-8E96E918608E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4D6E9E0-9DFF-4EB9-9185-15B0B1752D7F}"/>
              </a:ext>
            </a:extLst>
          </p:cNvPr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84342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F8AFFC-8568-43E4-A489-138B2547B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7284DA-BAE4-423B-87C3-6B0CE147B6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42D62B-080F-4B2B-81B1-C42C354BFD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B5BD-9F36-4E0A-A199-47033185D901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C570130-411D-49DB-A4FA-24A05209D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A8F4A25-E951-47F5-AC0D-4FAC10BAD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C4D4-1A0E-4D06-A6C7-8E96E9186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960112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F74D6A00-8362-409A-9285-285577896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DB5BD-9F36-4E0A-A199-47033185D901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4389AF4-A1DD-4DD9-A1DD-B1829D93A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FCC1299-D91A-4168-8E29-2FEEF9D235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C4D4-1A0E-4D06-A6C7-8E96E91860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277225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image" Target="../media/image2.jpeg" /><Relationship Id="rId5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BC3477-2B9E-4BF8-937C-1CDEB0A4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145376B-B578-43F8-8C82-9D4578D115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FC6FB5-590E-4E4E-924B-6092292A45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DB5BD-9F36-4E0A-A199-47033185D901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FCF1E2-DFE5-4A57-8EE7-286E5C64018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2E5B02-F509-4113-A4A0-000EC5BD18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1C4D4-1A0E-4D06-A6C7-8E96E918608E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A8EB0AB-E724-4EE9-A118-A9731EEEAC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788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3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6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7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8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9.jpeg" /><Relationship Id="rId3" Type="http://schemas.openxmlformats.org/officeDocument/2006/relationships/image" Target="../media/image20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3.pn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4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5.png" /><Relationship Id="rId3" Type="http://schemas.openxmlformats.org/officeDocument/2006/relationships/image" Target="../media/image26.png" /><Relationship Id="rId4" Type="http://schemas.openxmlformats.org/officeDocument/2006/relationships/image" Target="../media/image27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3.jpe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8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29.jpeg" /><Relationship Id="rId3" Type="http://schemas.microsoft.com/office/2007/relationships/hdphoto" Target="../media/image30.wdp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1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5.jpeg" /><Relationship Id="rId3" Type="http://schemas.openxmlformats.org/officeDocument/2006/relationships/image" Target="../media/image6.jpeg" /><Relationship Id="rId4" Type="http://schemas.openxmlformats.org/officeDocument/2006/relationships/image" Target="../media/image7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8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9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0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1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12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DDD74D-1868-4AA9-9EDA-95E90D382B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7372" y="1828800"/>
            <a:ext cx="9144000" cy="2387600"/>
          </a:xfrm>
        </p:spPr>
        <p:txBody>
          <a:bodyPr>
            <a:normAutofit/>
          </a:bodyPr>
          <a:lstStyle/>
          <a:p>
            <a:r>
              <a:rPr lang="ru-RU" sz="72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Внутренний мир русской избы</a:t>
            </a:r>
          </a:p>
        </p:txBody>
      </p:sp>
    </p:spTree>
    <p:extLst>
      <p:ext uri="{BB962C8B-B14F-4D97-AF65-F5344CB8AC3E}">
        <p14:creationId xmlns:p14="http://schemas.microsoft.com/office/powerpoint/2010/main" val="207751985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13295A5-23B3-48EF-AF38-889687BA533B}"/>
              </a:ext>
            </a:extLst>
          </p:cNvPr>
          <p:cNvSpPr txBox="1"/>
          <p:nvPr/>
        </p:nvSpPr>
        <p:spPr>
          <a:xfrm>
            <a:off x="2588531" y="5904010"/>
            <a:ext cx="8040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устьем печи ладно устроен шесток – широкая толстая доска, на которой разместились горшки, чугунки.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9469031-3AC6-41CC-A5D2-CBB5C1793C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22993"/>
            <a:ext cx="7513864" cy="5624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100927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2CB0F7B-84CA-47C5-98C5-B9758A7A76AE}"/>
              </a:ext>
            </a:extLst>
          </p:cNvPr>
          <p:cNvSpPr txBox="1"/>
          <p:nvPr/>
        </p:nvSpPr>
        <p:spPr>
          <a:xfrm>
            <a:off x="2285999" y="5529944"/>
            <a:ext cx="91367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Рядом с устьем печи стоят навытяжку железные ухваты,</a:t>
            </a:r>
          </a:p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которыми ставят в печь и достают горшки.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DB7AE6B-6EA1-4459-B09B-10FB03852F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0251" y="613174"/>
            <a:ext cx="5200393" cy="346896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3A9D681-0F30-4D3D-BC5F-EE44957242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7942" y="1899226"/>
            <a:ext cx="5415715" cy="3428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475284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F258D88-D866-4FDB-95AF-EE5FC15E3B33}"/>
              </a:ext>
            </a:extLst>
          </p:cNvPr>
          <p:cNvSpPr txBox="1"/>
          <p:nvPr/>
        </p:nvSpPr>
        <p:spPr>
          <a:xfrm>
            <a:off x="2220686" y="5791199"/>
            <a:ext cx="8418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А так же у печи находился деревянный ушат с водой.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923DE55-9D94-45DC-8654-DED096D596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6961" y="133961"/>
            <a:ext cx="4145736" cy="5512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344294"/>
      </p:ext>
    </p:extLst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8C4BC3E-2355-4EB5-A5ED-4ADEC23CEBC1}"/>
              </a:ext>
            </a:extLst>
          </p:cNvPr>
          <p:cNvSpPr txBox="1"/>
          <p:nvPr/>
        </p:nvSpPr>
        <p:spPr>
          <a:xfrm>
            <a:off x="2162629" y="5473005"/>
            <a:ext cx="91730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Правый от печки угол назывался бабий кут. </a:t>
            </a:r>
          </a:p>
          <a:p>
            <a:pPr algn="ctr"/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командовала хозяйка, все было приспособлено для приготовления пищи.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9A791AE-2C68-4923-9FC4-D8F082FB91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199" y="165100"/>
            <a:ext cx="8040915" cy="5360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037928"/>
      </p:ext>
    </p:extLst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728D0F8-378B-403A-A35F-43710A9CD5E0}"/>
              </a:ext>
            </a:extLst>
          </p:cNvPr>
          <p:cNvSpPr txBox="1"/>
          <p:nvPr/>
        </p:nvSpPr>
        <p:spPr>
          <a:xfrm>
            <a:off x="2075542" y="5436944"/>
            <a:ext cx="90714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на нарядной угловой полке (божнице) устанавливались иконы, горела лампада. В красном углу ставили стол, за которым обедала вся семья. Эта часть дома была самой почетной.  Если хозяин хотел оказать гостю особое почтение, то приглашал его в передний угол.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50272AF-6E08-400E-9D82-B3B873294C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2571" y="97616"/>
            <a:ext cx="8098972" cy="539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660772"/>
      </p:ext>
    </p:extLst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D40D164-4040-4C0D-B530-D3230F07D170}"/>
              </a:ext>
            </a:extLst>
          </p:cNvPr>
          <p:cNvSpPr txBox="1"/>
          <p:nvPr/>
        </p:nvSpPr>
        <p:spPr>
          <a:xfrm>
            <a:off x="2082800" y="5288340"/>
            <a:ext cx="97173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От двери до боковой стены была устроена лавка – конник, это было место мужской половины. Здесь мужчины осенними и зимними вечерами занимались ремонтом обуви, мастерили, чинили конскую упряжь.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8CEE057-B03D-4066-8D93-4F09C6C1FB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8540" y="320982"/>
            <a:ext cx="6390562" cy="479951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3CC57DD-5057-4A55-8A45-A76BFC84B2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0858" y="380338"/>
            <a:ext cx="3551404" cy="4740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756219"/>
      </p:ext>
    </p:extLst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1370ADB-A586-481B-B484-9A9CADE6FFCE}"/>
              </a:ext>
            </a:extLst>
          </p:cNvPr>
          <p:cNvSpPr txBox="1"/>
          <p:nvPr/>
        </p:nvSpPr>
        <p:spPr>
          <a:xfrm>
            <a:off x="2234639" y="5094514"/>
            <a:ext cx="97681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Под потолком укрепляли полавочники с утварью, а у печи устраивали деревянные настилы – полати, на них спали. А во время посиделок или свадьбы туда забиралась детвора и с любопытством глазела на все происходящее в избе.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A0FFD5C-80BA-4056-BDD7-48D41FE5FD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3727" y="361351"/>
            <a:ext cx="5074970" cy="4596781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6CFF1C1-C87C-434C-80B9-1D6882C4AD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83713" y="361351"/>
            <a:ext cx="3409536" cy="4596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285187"/>
      </p:ext>
    </p:extLst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2418647-A052-4BC4-AFE4-00C28C4C0275}"/>
              </a:ext>
            </a:extLst>
          </p:cNvPr>
          <p:cNvSpPr txBox="1"/>
          <p:nvPr/>
        </p:nvSpPr>
        <p:spPr>
          <a:xfrm>
            <a:off x="2249714" y="5059352"/>
            <a:ext cx="98116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Значительное место в избе занимал деревянный ткацкий стан – кросно, на нем женщины ткали. Его отдельные детали нередко украшались круглыми розетками – знаками солнца, а также скульптурными изображениями коней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76A3CEB-4397-472F-801B-F01CE0F67D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5357" y="228988"/>
            <a:ext cx="7012677" cy="4830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436921"/>
      </p:ext>
    </p:extLst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B59396-61D2-483F-898A-FF26857957D2}"/>
              </a:ext>
            </a:extLst>
          </p:cNvPr>
          <p:cNvSpPr txBox="1"/>
          <p:nvPr/>
        </p:nvSpPr>
        <p:spPr>
          <a:xfrm>
            <a:off x="2206171" y="5530669"/>
            <a:ext cx="86940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Для новорожденного подвешивали к потолку нарядную люльку. Мягко покачиваясь, она убаюкивала младенца под напевную песнь крестьянки.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637321C-A5FF-48C3-B84E-E6DB88B08E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7429" y="127001"/>
            <a:ext cx="8133443" cy="5422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689281"/>
      </p:ext>
    </p:extLst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F3F8DA-E0AD-4070-B022-06BF5FAD4420}"/>
              </a:ext>
            </a:extLst>
          </p:cNvPr>
          <p:cNvSpPr txBox="1"/>
          <p:nvPr/>
        </p:nvSpPr>
        <p:spPr>
          <a:xfrm>
            <a:off x="2689267" y="4574709"/>
            <a:ext cx="435428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спускались сумерки, жгли лучину. </a:t>
            </a:r>
          </a:p>
          <a:p>
            <a:pPr algn="ctr"/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служил кованый светец.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EE10436-3224-4B40-91EB-D2986F25AA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7391" y="221188"/>
            <a:ext cx="5738040" cy="429813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F7C7ABE-2FCA-4C1D-813C-9C476C7165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6391" y="221188"/>
            <a:ext cx="3182615" cy="262609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5926B36-9148-408B-942A-5CD6AD6EDE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6392" y="2928004"/>
            <a:ext cx="3182615" cy="370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949962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8A0099C-5B58-4EC6-A99B-5094A8621627}"/>
              </a:ext>
            </a:extLst>
          </p:cNvPr>
          <p:cNvSpPr txBox="1"/>
          <p:nvPr/>
        </p:nvSpPr>
        <p:spPr>
          <a:xfrm>
            <a:off x="2162629" y="5065486"/>
            <a:ext cx="97971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деревни удивительно гармонично вписывались в окружающую природу. Ощущая свой дом частицей природы, где все подчинено порядку, целесообразности и красоте, крестьянин чувствовал себя защищенным и сильным, а значит, и свободным.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43956EF-D06F-480A-B09D-FA070E7D9D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5534" y="187583"/>
            <a:ext cx="7722467" cy="4877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5106190"/>
      </p:ext>
    </p:extLst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37423E9-6EF9-4C86-900E-C7C058BDA0FF}"/>
              </a:ext>
            </a:extLst>
          </p:cNvPr>
          <p:cNvSpPr txBox="1"/>
          <p:nvPr/>
        </p:nvSpPr>
        <p:spPr>
          <a:xfrm>
            <a:off x="2031999" y="4919008"/>
            <a:ext cx="979714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 полу тянулись радужные домотканые половики-дорожки. Они и впрямь напоминали дорогу, стелющуюся по земле. Во многих северных деревнях сохранились дома с расписными интерьерами. Иногда кажется, что весь мир вместился в старинном доме: деревья и травы, птицы и животные, земное и небесное, видимое и невидимое.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E511E33-4B7A-4E98-91BF-C0BA6A75C4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8343" y="178925"/>
            <a:ext cx="7271658" cy="4844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843764"/>
      </p:ext>
    </p:extLst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C3C0E12-CBF5-4043-B0BE-3364D55111BC}"/>
              </a:ext>
            </a:extLst>
          </p:cNvPr>
          <p:cNvSpPr txBox="1"/>
          <p:nvPr/>
        </p:nvSpPr>
        <p:spPr>
          <a:xfrm>
            <a:off x="2162628" y="4673599"/>
            <a:ext cx="100293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Дом напоминает корабль, на котором по неспокойному житейскому морю плывет и спасается семья, где все живут в ладу друг с другом и в согласии . 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Простая деревенская изба, а сколько мудрости и смысла в себя она вобрала! Интерьер избы – это столь же высокое искусство, как и все, что создавал талантливый русский народ.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967F48B-FEBB-4929-B146-131C0BBD61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6585" y="137782"/>
            <a:ext cx="7106615" cy="4535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224145"/>
      </p:ext>
    </p:extLst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A01A9C-2C8D-4878-A7A3-0911166A0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9999" y="0"/>
            <a:ext cx="7522029" cy="979715"/>
          </a:xfrm>
        </p:spPr>
        <p:txBody>
          <a:bodyPr>
            <a:normAutofit/>
          </a:bodyPr>
          <a:lstStyle/>
          <a:p>
            <a:pPr algn="ctr"/>
            <a:r>
              <a:rPr lang="ru-RU" sz="48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работа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66B8AC-7823-4CA5-805C-7A9F7AFE32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9971" y="979714"/>
            <a:ext cx="9223827" cy="11683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Выполнить фрагмент интерьера избы с основными предметами.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65E69C6-866D-413D-98C2-362F64513F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542" y="2011136"/>
            <a:ext cx="6462485" cy="4846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433843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83A3DE6-D070-44B8-AA1D-E263474905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3427" y="149322"/>
            <a:ext cx="8991601" cy="6559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555648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BC4624F-8788-4AF3-868C-333575A649B0}"/>
              </a:ext>
            </a:extLst>
          </p:cNvPr>
          <p:cNvSpPr txBox="1"/>
          <p:nvPr/>
        </p:nvSpPr>
        <p:spPr>
          <a:xfrm>
            <a:off x="2510971" y="4819264"/>
            <a:ext cx="8940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Свое жилище крестьянин воспринимал как особый мир. </a:t>
            </a:r>
            <a:b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Дом имел три вертикальных яруса, напоминавших о трех мирах.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Потолок, чердак и крыша уподоблялись миру вышнему, светлому, преображенному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C100F75-8267-4874-9F2C-6AAD61DF66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6905" y="469076"/>
            <a:ext cx="2459482" cy="343454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C8A72CC-5F57-4774-B141-A6DE2AC649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523" y="761415"/>
            <a:ext cx="3517697" cy="2849864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AC7F996-6589-4621-B3AA-15920311F27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6826" y="1634688"/>
            <a:ext cx="3670472" cy="2849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689976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43780D-2B3F-4BB2-B9E6-B0EB06EEB0A5}"/>
              </a:ext>
            </a:extLst>
          </p:cNvPr>
          <p:cNvSpPr txBox="1"/>
          <p:nvPr/>
        </p:nvSpPr>
        <p:spPr>
          <a:xfrm>
            <a:off x="2264229" y="5689599"/>
            <a:ext cx="94778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Изба напоминала о мире освоенном, земном, освященном, </a:t>
            </a:r>
          </a:p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в котором протекала жизнь человека.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4946678-CC72-4DFC-A50D-B92D52352E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1" y="105227"/>
            <a:ext cx="7445828" cy="558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366995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9571FC4-2BEA-4E5B-9C66-44AED5B1ABB3}"/>
              </a:ext>
            </a:extLst>
          </p:cNvPr>
          <p:cNvSpPr txBox="1"/>
          <p:nvPr/>
        </p:nvSpPr>
        <p:spPr>
          <a:xfrm>
            <a:off x="1944914" y="5288516"/>
            <a:ext cx="1024708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Подклет (подполье) напоминал о мире недоброй, нечистой силы. </a:t>
            </a:r>
          </a:p>
          <a:p>
            <a:r>
              <a:rPr lang="ru-RU" sz="280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Большим наказанием считалось, если проказника запрут в подполье.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99F6501-DF34-4146-9901-C2311CB36D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0286" y="184488"/>
            <a:ext cx="7595317" cy="5104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556111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B607B64-6E95-4F3E-A3F9-375091D460AB}"/>
              </a:ext>
            </a:extLst>
          </p:cNvPr>
          <p:cNvSpPr txBox="1"/>
          <p:nvPr/>
        </p:nvSpPr>
        <p:spPr>
          <a:xfrm>
            <a:off x="2206171" y="5288340"/>
            <a:ext cx="98261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Все крыльцо украшалось резными ажурными подзорами. 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На крыльцо вели ступеньки. Крыльцо – «распахнутые руки» дома. Оно связывает его с улицей, соседями. «Жить в соседях – быть в беседах». Давай поднимемся на крыльцо и откроем дверь.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1FFF52A-3D22-49CB-81CC-17B98B622DE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5144" y="109049"/>
            <a:ext cx="7765144" cy="5179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325641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175FA4F-2269-4283-B6D9-E2D3664795CC}"/>
              </a:ext>
            </a:extLst>
          </p:cNvPr>
          <p:cNvSpPr txBox="1"/>
          <p:nvPr/>
        </p:nvSpPr>
        <p:spPr>
          <a:xfrm>
            <a:off x="1988456" y="4802894"/>
            <a:ext cx="98842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Входя в избу, волей-неволей каждый должен поклониться хозяевам, а то и шишку на лбу можно набить: дверь в избу низкая. А порог наоборот, высокий, чтоб меньше дуло. Порогу придавали особое значение: он считался рубежом между миром внутренним и внешним. Переступали его с молитвой и крестным знамением.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3B311F0-4ABA-421E-9424-6CF8C79343E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4070" y="126332"/>
            <a:ext cx="6757929" cy="4676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046917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B0AD1F-A5C6-4E9A-BE21-E9419364E039}"/>
              </a:ext>
            </a:extLst>
          </p:cNvPr>
          <p:cNvSpPr txBox="1"/>
          <p:nvPr/>
        </p:nvSpPr>
        <p:spPr>
          <a:xfrm>
            <a:off x="2046514" y="4549676"/>
            <a:ext cx="100148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Воздух в избе особенный, пряный, наполненный ароматами сухих трав,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печеного теста. Войдя в избу, сразу  обратишь внимание на печь, 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она занимает почти пол-избы. С печью связаны весь быт, вся жизнь крестьянина. 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Не даром говорится: «Печь греет и варит, печет и жарит. </a:t>
            </a:r>
          </a:p>
          <a:p>
            <a:r>
              <a:rPr 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Она накормит, обсушит и порадует душу.»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09378E1-AAB9-4604-A9CB-7262870257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9514" y="159100"/>
            <a:ext cx="6810829" cy="450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028211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осень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Тема осень" id="{346ACA80-B91B-41AE-8DA9-79793966A8A3}" vid="{930D0193-F19F-49B5-9466-2CAB8F9A17C4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Тема осень</Template>
  <Company/>
  <PresentationFormat>Широкоэкранный</PresentationFormat>
  <Paragraphs>34</Paragraphs>
  <Slides>22</Slides>
  <Notes>0</Notes>
  <TotalTime>155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baseType="lpstr" size="27">
      <vt:lpstr>Arial</vt:lpstr>
      <vt:lpstr>Calibri Light</vt:lpstr>
      <vt:lpstr>Calibri</vt:lpstr>
      <vt:lpstr>Times New Roman</vt:lpstr>
      <vt:lpstr>Тема осень</vt:lpstr>
      <vt:lpstr>Внутренний мир русской избы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Практическая работа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Внутренний мир русской избы</dc:title>
  <dc:creator>Елизавета Камбалова</dc:creator>
  <cp:lastModifiedBy>Елизавета Камбалова</cp:lastModifiedBy>
  <cp:revision>31</cp:revision>
  <dcterms:created xsi:type="dcterms:W3CDTF">2022-09-19T09:53:21Z</dcterms:created>
  <dcterms:modified xsi:type="dcterms:W3CDTF">2023-05-27T12:37:24Z</dcterms:modified>
</cp:coreProperties>
</file>