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69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6" r:id="rId6"/>
    <p:sldId id="267" r:id="rId7"/>
    <p:sldId id="268" r:id="rId8"/>
    <p:sldId id="269" r:id="rId9"/>
    <p:sldId id="270" r:id="rId10"/>
    <p:sldId id="271" r:id="rId11"/>
    <p:sldId id="265" r:id="rId12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05" autoAdjust="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40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A16C3876-1021-46A1-BA9F-C270BEFFA5A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B8C2F1-D5ED-4A0A-BCBC-7FC7CBFD0FA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F140A-278A-49D5-BF0F-33DA7B03A4EB}" type="datetime1">
              <a:rPr lang="ru-RU" smtClean="0"/>
              <a:t>28.05.2023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E7F7C49-6C83-4018-8338-1084D821AB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2FB98C4-0EBD-4598-9698-CAECA17744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51BC5-5BF4-4D05-BA20-742209105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829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261BC-A3DA-419A-875D-89AD614DE7A1}" type="datetime1">
              <a:rPr lang="ru-RU" smtClean="0"/>
              <a:pPr/>
              <a:t>28.05.2023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B7868-6AE5-4E0F-9CF1-081AC4FB8B20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30444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FB7868-6AE5-4E0F-9CF1-081AC4FB8B2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697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rtlCol="0" anchor="b">
            <a:normAutofit/>
          </a:bodyPr>
          <a:lstStyle>
            <a:lvl1pPr algn="ctr">
              <a:defRPr sz="48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 rtlCol="0"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0AAB34-9372-4D10-AAC3-D607699D9BEE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87403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 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7A244D8-042D-4C78-8CC7-47CAC28736DA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7697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rtlCol="0" anchor="ctr"/>
          <a:lstStyle>
            <a:lvl1pPr algn="ctr"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rtlCol="0"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0B11726-F43C-4118-8C74-D161B9676F32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2422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2" name="Текст 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9C06A61-10AE-433A-A70F-BFBD3B6C61C1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Надпись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8000" noProof="0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14" name="Надпись 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331610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0F0A58-052D-4DED-9F2E-609D0048A3E8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9213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ойной столб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 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Заголовок 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7" name="Текст 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9" name="Текст 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1" name="Текст 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DB9C812-F750-4DC0-BCA1-8EA01D6A9A42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4" name="Нижний колонтитул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88399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 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Заголовок 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9" name="Текст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Рисунок 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2" name="Текст 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5" name="Текст 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B256E1E-BABC-4DA9-98C5-C012ED5EFA78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4" name="Нижний колонтитул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97418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1" name="Вертикальный текст 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778C56-B6CC-41EA-A2A3-85FD91CC4421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39669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 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8" name="Вертикальный текст 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444AEA-4150-4619-AAA8-86C4C75B8BAD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55640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 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2" name="Объект 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65416E7-C5FA-4B0C-A3F4-AE1855FB09B2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6270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 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rtlCol="0" anchor="b">
            <a:normAutofit/>
          </a:bodyPr>
          <a:lstStyle>
            <a:lvl1pPr>
              <a:defRPr sz="4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7E5A02-DB86-44AD-82EB-4FF50A923659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7535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 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 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2" name="Объект 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3" name="Объект 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DFF69BC-C298-47CD-93EF-331F1E6F8696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5164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 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 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rtlCol="0"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2" name="Объект 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rtlCol="0"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3" name="Объект 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334B575-73F1-4FC2-885A-5F370B712ABC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8" name="Нижний колонтитул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20249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AACAF53-E123-423A-83B9-A7EBC792C7AF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4" name="Нижний колонтитул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1332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0816D3-4387-4D3D-A33A-6B11AB021178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3" name="Нижний колонтитул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537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" name="Объект 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99A9A5-AF46-4254-8675-0487C6FAF990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88518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 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3331CC0-435D-4C6F-A0A4-2EB21B3870C3}" type="datetime1">
              <a:rPr lang="ru-RU" noProof="0" smtClean="0"/>
              <a:t>28.05.2023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82491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 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rtl="0"/>
            <a:fld id="{23AB02B8-9681-4EC4-AA8D-4D8D21B86D6D}" type="datetime1">
              <a:rPr lang="ru-RU" noProof="0" smtClean="0"/>
              <a:t>28.05.2023</a:t>
            </a:fld>
            <a:endParaRPr lang="ru-RU" noProof="0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rtl="0"/>
            <a:fld id="{6D22F896-40B5-4ADD-8801-0D06FADFA09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5226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Прямоугольник 9">
            <a:extLst>
              <a:ext uri="{FF2B5EF4-FFF2-40B4-BE49-F238E27FC236}">
                <a16:creationId xmlns:a16="http://schemas.microsoft.com/office/drawing/2014/main" id="{4A391C69-E52F-4DC0-B51A-0DABC54840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12" name="Рисунок 2">
            <a:extLst>
              <a:ext uri="{FF2B5EF4-FFF2-40B4-BE49-F238E27FC236}">
                <a16:creationId xmlns:a16="http://schemas.microsoft.com/office/drawing/2014/main" id="{C3C7ED6A-DE7F-4002-9699-B659DE5512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 13">
            <a:extLst>
              <a:ext uri="{FF2B5EF4-FFF2-40B4-BE49-F238E27FC236}">
                <a16:creationId xmlns:a16="http://schemas.microsoft.com/office/drawing/2014/main" id="{048390FD-448E-4FF2-AEE8-C46960568E3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5961" y="-2"/>
            <a:ext cx="81313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5" name="Рисунок 4" descr="Чашка Петри">
            <a:extLst>
              <a:ext uri="{FF2B5EF4-FFF2-40B4-BE49-F238E27FC236}">
                <a16:creationId xmlns:a16="http://schemas.microsoft.com/office/drawing/2014/main" id="{D16B27C4-A9C2-4AC4-9DD3-88F63F48E8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7274" y="10"/>
            <a:ext cx="4834726" cy="6857990"/>
          </a:xfrm>
          <a:prstGeom prst="rect">
            <a:avLst/>
          </a:prstGeom>
        </p:spPr>
      </p:pic>
      <p:pic>
        <p:nvPicPr>
          <p:cNvPr id="16" name="Рисунок 15">
            <a:extLst>
              <a:ext uri="{FF2B5EF4-FFF2-40B4-BE49-F238E27FC236}">
                <a16:creationId xmlns:a16="http://schemas.microsoft.com/office/drawing/2014/main" id="{0BD259F2-A289-4420-B3EB-BBC6A904FC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7596B-F237-47DD-989E-9D8B0B49B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1075" y="1358901"/>
            <a:ext cx="5280026" cy="2730498"/>
          </a:xfrm>
        </p:spPr>
        <p:txBody>
          <a:bodyPr rtlCol="0">
            <a:normAutofit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Мастер – </a:t>
            </a:r>
            <a:r>
              <a:rPr lang="ru-RU" dirty="0" smtClean="0"/>
              <a:t>класс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«Изготовление</a:t>
            </a:r>
            <a:br>
              <a:rPr lang="ru-RU" dirty="0" smtClean="0"/>
            </a:br>
            <a:r>
              <a:rPr lang="ru-RU" dirty="0" err="1" smtClean="0"/>
              <a:t>нейроигры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 2">
            <a:extLst>
              <a:ext uri="{FF2B5EF4-FFF2-40B4-BE49-F238E27FC236}">
                <a16:creationId xmlns:a16="http://schemas.microsoft.com/office/drawing/2014/main" id="{6063915B-82A1-4F1C-B5C6-3E18DDD972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1075" y="5212080"/>
            <a:ext cx="4551045" cy="722376"/>
          </a:xfrm>
        </p:spPr>
        <p:txBody>
          <a:bodyPr rtlCol="0">
            <a:normAutofit fontScale="70000" lnSpcReduction="20000"/>
          </a:bodyPr>
          <a:lstStyle/>
          <a:p>
            <a:pPr algn="l" rtl="0"/>
            <a:r>
              <a:rPr lang="ru-RU" dirty="0" smtClean="0"/>
              <a:t>Выполнила:</a:t>
            </a:r>
          </a:p>
          <a:p>
            <a:pPr algn="l" rtl="0"/>
            <a:r>
              <a:rPr lang="ru-RU" dirty="0" smtClean="0"/>
              <a:t>Воспитатель Круглова Л.С.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0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8720" y="585216"/>
            <a:ext cx="1016812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Цель: </a:t>
            </a:r>
            <a:r>
              <a:rPr lang="ru-RU" sz="2000" dirty="0" smtClean="0">
                <a:solidFill>
                  <a:srgbClr val="FF0000"/>
                </a:solidFill>
              </a:rPr>
              <a:t>знакомство с созданием нейропсихологической игры для детей дошкольного возраста.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/>
              <a:t>Задачи: расширять знания </a:t>
            </a:r>
            <a:r>
              <a:rPr lang="ru-RU" sz="2000" dirty="0" smtClean="0"/>
              <a:t>в </a:t>
            </a:r>
            <a:r>
              <a:rPr lang="ru-RU" sz="2000" dirty="0"/>
              <a:t>области педагогики; научить создавать </a:t>
            </a:r>
            <a:r>
              <a:rPr lang="ru-RU" sz="2000" dirty="0" err="1"/>
              <a:t>нейроигры</a:t>
            </a:r>
            <a:r>
              <a:rPr lang="ru-RU" sz="2000" dirty="0"/>
              <a:t> из подручных средств и применять </a:t>
            </a:r>
            <a:r>
              <a:rPr lang="ru-RU" sz="2000" dirty="0" smtClean="0"/>
              <a:t>их.</a:t>
            </a:r>
          </a:p>
          <a:p>
            <a:endParaRPr lang="ru-RU" sz="2000" dirty="0" smtClean="0"/>
          </a:p>
          <a:p>
            <a:r>
              <a:rPr lang="ru-RU" sz="2000" dirty="0" smtClean="0"/>
              <a:t>     Известно</a:t>
            </a:r>
            <a:r>
              <a:rPr lang="ru-RU" sz="2000" dirty="0"/>
              <a:t>, игра – одно из средств воспитания детей дошкольного возраста. Играя, ребенок познает мир вокруг себя, получает удовольствие взаимодействуя друг с другом, старается победить, соревнуется. </a:t>
            </a:r>
            <a:endParaRPr lang="ru-RU" sz="2000" dirty="0" smtClean="0"/>
          </a:p>
          <a:p>
            <a:r>
              <a:rPr lang="ru-RU" sz="2000" dirty="0" smtClean="0"/>
              <a:t>Игровые </a:t>
            </a:r>
            <a:r>
              <a:rPr lang="ru-RU" sz="2000" dirty="0"/>
              <a:t>технологии повышают интерес и мотивацию, помогают не бояться ошибок, развивают коммуникацию. Игра – это естественное состояние и потребность любого ребенка. </a:t>
            </a:r>
            <a:endParaRPr lang="ru-RU" sz="2000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современном мире существует великое множество разных игр – настольно-печатные (лото, домино, </a:t>
            </a:r>
            <a:r>
              <a:rPr lang="ru-RU" sz="2000" dirty="0" err="1"/>
              <a:t>пазлы</a:t>
            </a:r>
            <a:r>
              <a:rPr lang="ru-RU" sz="2000" dirty="0"/>
              <a:t>), дидактические игры, развивающие игры, словесные (считалки, </a:t>
            </a:r>
            <a:r>
              <a:rPr lang="ru-RU" sz="2000" dirty="0" err="1"/>
              <a:t>потешки</a:t>
            </a:r>
            <a:r>
              <a:rPr lang="ru-RU" sz="2000" dirty="0"/>
              <a:t>, скороговорки и </a:t>
            </a:r>
            <a:r>
              <a:rPr lang="ru-RU" sz="2000" dirty="0" err="1"/>
              <a:t>т.п</a:t>
            </a:r>
            <a:r>
              <a:rPr lang="ru-RU" sz="2000" dirty="0"/>
              <a:t>), подвижные игры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    </a:t>
            </a:r>
            <a:r>
              <a:rPr lang="ru-RU" sz="2000" b="1" dirty="0" err="1" smtClean="0">
                <a:solidFill>
                  <a:srgbClr val="FF0000"/>
                </a:solidFill>
              </a:rPr>
              <a:t>Нейроигры</a:t>
            </a:r>
            <a:r>
              <a:rPr lang="ru-RU" sz="2000" dirty="0" smtClean="0"/>
              <a:t> </a:t>
            </a:r>
            <a:r>
              <a:rPr lang="ru-RU" sz="2000" dirty="0"/>
              <a:t>– это игровые комплексы, способствующие развитию психических процессов: памяти, внимания, мышления, развитию координации, активизации речи, улучшают чувство ритма, способность к произвольному контролю и повышает позитивный и эмоциональный </a:t>
            </a:r>
            <a:r>
              <a:rPr lang="ru-RU" sz="2000" dirty="0" smtClean="0"/>
              <a:t>настрой.</a:t>
            </a:r>
            <a:endParaRPr lang="ru-RU" sz="2000" dirty="0"/>
          </a:p>
          <a:p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875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69280" y="1820871"/>
            <a:ext cx="52303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Для создания </a:t>
            </a:r>
            <a:r>
              <a:rPr lang="ru-RU" sz="2000" dirty="0" smtClean="0"/>
              <a:t>нейропсихологической </a:t>
            </a:r>
            <a:r>
              <a:rPr lang="ru-RU" sz="2000" dirty="0"/>
              <a:t>игры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i="1" dirty="0" smtClean="0">
                <a:solidFill>
                  <a:srgbClr val="FF0000"/>
                </a:solidFill>
              </a:rPr>
              <a:t>«Цветные веселые пальчики» </a:t>
            </a: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dirty="0"/>
              <a:t>необходимо:</a:t>
            </a:r>
            <a:br>
              <a:rPr lang="ru-RU" sz="2000" dirty="0"/>
            </a:br>
            <a:r>
              <a:rPr lang="ru-RU" sz="2000" dirty="0"/>
              <a:t>- </a:t>
            </a:r>
            <a:r>
              <a:rPr lang="ru-RU" sz="2000" dirty="0" smtClean="0"/>
              <a:t>картон </a:t>
            </a:r>
            <a:r>
              <a:rPr lang="ru-RU" sz="2000" dirty="0"/>
              <a:t>А4 – </a:t>
            </a:r>
            <a:r>
              <a:rPr lang="ru-RU" sz="2000" dirty="0" smtClean="0"/>
              <a:t>1 лист;</a:t>
            </a:r>
          </a:p>
          <a:p>
            <a:r>
              <a:rPr lang="ru-RU" sz="2000" dirty="0"/>
              <a:t>- </a:t>
            </a:r>
            <a:r>
              <a:rPr lang="ru-RU" sz="2000" dirty="0" smtClean="0"/>
              <a:t>бумага </a:t>
            </a:r>
            <a:r>
              <a:rPr lang="ru-RU" sz="2000" dirty="0"/>
              <a:t>А4 – </a:t>
            </a:r>
            <a:r>
              <a:rPr lang="ru-RU" sz="2000" dirty="0" smtClean="0"/>
              <a:t>2 листа;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 </a:t>
            </a:r>
            <a:r>
              <a:rPr lang="ru-RU" sz="2000" dirty="0" smtClean="0"/>
              <a:t>фломастеры желтый, зеленый, синей, красный, черный, фиолетовый  </a:t>
            </a:r>
            <a:r>
              <a:rPr lang="ru-RU" sz="2000" dirty="0" smtClean="0"/>
              <a:t>цветов</a:t>
            </a:r>
            <a:r>
              <a:rPr lang="ru-RU" sz="2000" dirty="0"/>
              <a:t>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166" y="929331"/>
            <a:ext cx="2759786" cy="17830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82" y="3035808"/>
            <a:ext cx="3657755" cy="326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2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8408" y="929331"/>
            <a:ext cx="104881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1. </a:t>
            </a:r>
            <a:r>
              <a:rPr lang="ru-RU" sz="2000" dirty="0"/>
              <a:t>Н</a:t>
            </a:r>
            <a:r>
              <a:rPr lang="ru-RU" sz="2000" dirty="0" smtClean="0"/>
              <a:t>еобходимо обвести обе </a:t>
            </a:r>
            <a:r>
              <a:rPr lang="ru-RU" sz="2000" dirty="0"/>
              <a:t>руки на листе </a:t>
            </a:r>
            <a:r>
              <a:rPr lang="ru-RU" sz="2000" dirty="0" smtClean="0"/>
              <a:t>картона. Обязательно хорошо нарисовать контур!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95" y="1891477"/>
            <a:ext cx="5397929" cy="36309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862" y="1891477"/>
            <a:ext cx="4986714" cy="363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87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8408" y="929331"/>
            <a:ext cx="104881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2</a:t>
            </a:r>
            <a:r>
              <a:rPr lang="ru-RU" sz="2000" dirty="0" smtClean="0"/>
              <a:t>. Затем цветными фломастерами закрасить часть пальцев левой и правой руки. Обязательно раскрасить одинаково очертания обоих рук!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192" y="1792224"/>
            <a:ext cx="5998464" cy="417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2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9264" y="929331"/>
            <a:ext cx="10497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3. </a:t>
            </a:r>
            <a:r>
              <a:rPr lang="ru-RU" sz="2000" dirty="0" smtClean="0"/>
              <a:t>Из </a:t>
            </a:r>
            <a:r>
              <a:rPr lang="ru-RU" sz="2000" dirty="0" err="1" smtClean="0"/>
              <a:t>листоы</a:t>
            </a:r>
            <a:r>
              <a:rPr lang="ru-RU" sz="2000" dirty="0" smtClean="0"/>
              <a:t> </a:t>
            </a:r>
            <a:r>
              <a:rPr lang="ru-RU" sz="2000" dirty="0" smtClean="0"/>
              <a:t>бумаги </a:t>
            </a:r>
            <a:r>
              <a:rPr lang="ru-RU" sz="2000" dirty="0" smtClean="0"/>
              <a:t>вырезать полоски 8 см. </a:t>
            </a:r>
            <a:r>
              <a:rPr lang="ru-RU" sz="2000" dirty="0" smtClean="0"/>
              <a:t>И на каждой части нарисовать посередине линию.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542" y="1563624"/>
            <a:ext cx="5367522" cy="433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4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5256" y="773883"/>
            <a:ext cx="10506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4. Вверху над линией </a:t>
            </a:r>
            <a:r>
              <a:rPr lang="ru-RU" sz="2000" dirty="0" smtClean="0"/>
              <a:t>написать цифры от 1 до 10, в любом порядке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5. Внизу под линией </a:t>
            </a:r>
            <a:r>
              <a:rPr lang="ru-RU" sz="2000" dirty="0" smtClean="0"/>
              <a:t>закрасить </a:t>
            </a:r>
            <a:r>
              <a:rPr lang="ru-RU" sz="2000" dirty="0"/>
              <a:t>теме же цветами, что и часть пальцев на картоне! В различных вариантах.</a:t>
            </a:r>
          </a:p>
          <a:p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001" y="1932730"/>
            <a:ext cx="4657152" cy="448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1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 2">
            <a:extLst>
              <a:ext uri="{FF2B5EF4-FFF2-40B4-BE49-F238E27FC236}">
                <a16:creationId xmlns:a16="http://schemas.microsoft.com/office/drawing/2014/main" id="{22790EC5-ACA7-4536-8066-B60199F3C6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 23">
            <a:extLst>
              <a:ext uri="{FF2B5EF4-FFF2-40B4-BE49-F238E27FC236}">
                <a16:creationId xmlns:a16="http://schemas.microsoft.com/office/drawing/2014/main" id="{5F86BEAF-FD24-4827-AD37-6785EBC9C2A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6" name="Прямоугольник 25">
            <a:extLst>
              <a:ext uri="{FF2B5EF4-FFF2-40B4-BE49-F238E27FC236}">
                <a16:creationId xmlns:a16="http://schemas.microsoft.com/office/drawing/2014/main" id="{DC3B8C6B-63CA-4384-8059-2036BE5202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28" name="Рисунок 2">
            <a:extLst>
              <a:ext uri="{FF2B5EF4-FFF2-40B4-BE49-F238E27FC236}">
                <a16:creationId xmlns:a16="http://schemas.microsoft.com/office/drawing/2014/main" id="{F5B52056-26AD-4841-8A16-C1D9E3C099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 descr="Формула">
            <a:extLst>
              <a:ext uri="{FF2B5EF4-FFF2-40B4-BE49-F238E27FC236}">
                <a16:creationId xmlns:a16="http://schemas.microsoft.com/office/drawing/2014/main" id="{29B78601-F415-4A48-AB86-2F6B81FA913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20" y="10"/>
            <a:ext cx="4024741" cy="6857990"/>
          </a:xfrm>
          <a:prstGeom prst="rect">
            <a:avLst/>
          </a:prstGeom>
        </p:spPr>
      </p:pic>
      <p:sp>
        <p:nvSpPr>
          <p:cNvPr id="30" name="Прямоугольник 29">
            <a:extLst>
              <a:ext uri="{FF2B5EF4-FFF2-40B4-BE49-F238E27FC236}">
                <a16:creationId xmlns:a16="http://schemas.microsoft.com/office/drawing/2014/main" id="{C71B03AA-C0EB-4104-84F8-E1AB8BFBEF6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24761" y="-2"/>
            <a:ext cx="81313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09C2B723-6C2F-49DE-A429-50BDFD1ADB4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8B2B72-EB44-4428-96AA-8636E4A4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197" y="5557751"/>
            <a:ext cx="6672886" cy="7973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Спасибо за внимание!</a:t>
            </a:r>
            <a:endParaRPr lang="ru-RU" sz="4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55739" y="191549"/>
            <a:ext cx="67153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Нейропсихологическая игра ГОТОВА!</a:t>
            </a:r>
          </a:p>
          <a:p>
            <a:endParaRPr lang="ru-RU" sz="2000" dirty="0"/>
          </a:p>
          <a:p>
            <a:r>
              <a:rPr lang="ru-RU" sz="2000" dirty="0"/>
              <a:t>Правила игры:</a:t>
            </a:r>
          </a:p>
          <a:p>
            <a:pPr marL="342900" indent="-342900">
              <a:buAutoNum type="arabicPeriod"/>
            </a:pPr>
            <a:r>
              <a:rPr lang="ru-RU" sz="2000" dirty="0"/>
              <a:t>Положить свои ладошки на нарисованные.</a:t>
            </a:r>
          </a:p>
          <a:p>
            <a:pPr marL="342900" indent="-342900">
              <a:buAutoNum type="arabicPeriod"/>
            </a:pPr>
            <a:r>
              <a:rPr lang="ru-RU" sz="2000" dirty="0"/>
              <a:t>Взять приготовленную карточку с заданием. Называть что нарисовано на карточке и поднимать пальчик в цвет кружка, который располагается под линией.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025" y="2529522"/>
            <a:ext cx="3533264" cy="293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03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B31D25-712D-46FD-A9DF-85443E555627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6c05727-aa75-4e4a-9b5f-8a80a1165891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97E0B37-40BF-4857-B2E5-B52E6B39D4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E158AC7-AA74-4FE4-9207-24EA2187AA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Лаборатория</Template>
  <TotalTime>0</TotalTime>
  <Words>304</Words>
  <Application>Microsoft Office PowerPoint</Application>
  <PresentationFormat>Широкоэкранный</PresentationFormat>
  <Paragraphs>24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Tw Cen MT</vt:lpstr>
      <vt:lpstr>Капля</vt:lpstr>
      <vt:lpstr>  Мастер – класс «Изготовление нейроигры»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2023-04-26T08:26:33Z</dcterms:created>
  <dcterms:modified xsi:type="dcterms:W3CDTF">2023-05-28T15:25:05Z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