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9" r:id="rId4"/>
    <p:sldId id="260" r:id="rId5"/>
    <p:sldId id="261" r:id="rId6"/>
    <p:sldId id="263" r:id="rId7"/>
    <p:sldId id="264" r:id="rId8"/>
    <p:sldId id="265" r:id="rId9"/>
    <p:sldId id="266" r:id="rId10"/>
    <p:sldId id="267" r:id="rId11"/>
    <p:sldId id="268" r:id="rId12"/>
    <p:sldId id="269" r:id="rId13"/>
    <p:sldId id="271"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7AC3CCA-C797-4891-BE02-D94E43425B78}" styleName="Средний стиль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autoAdjust="0"/>
    <p:restoredTop sz="94660" autoAdjust="0"/>
  </p:normalViewPr>
  <p:slideViewPr>
    <p:cSldViewPr snapToGrid="0">
      <p:cViewPr>
        <p:scale>
          <a:sx n="100" d="100"/>
          <a:sy n="100" d="100"/>
        </p:scale>
        <p:origin x="-1704" y="-45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5349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508000" y="4853412"/>
            <a:ext cx="112776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08000" y="3886200"/>
            <a:ext cx="112776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F02EA0D4-FC36-4C5E-95BC-3BCB3D5F3562}" type="datetimeFigureOut">
              <a:rPr lang="ru-RU" smtClean="0"/>
              <a:pPr/>
              <a:t>28.05.2023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10972800" y="6473952"/>
            <a:ext cx="1011936" cy="246888"/>
          </a:xfrm>
        </p:spPr>
        <p:txBody>
          <a:bodyPr/>
          <a:lstStyle/>
          <a:p>
            <a:fld id="{A30DD567-BAC8-4734-910C-091EA259808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02EA0D4-FC36-4C5E-95BC-3BCB3D5F3562}" type="datetimeFigureOut">
              <a:rPr lang="ru-RU" smtClean="0"/>
              <a:pPr/>
              <a:t>28.05.2023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0DD567-BAC8-4734-910C-091EA259808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144000" y="549277"/>
            <a:ext cx="2438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549277"/>
            <a:ext cx="83312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02EA0D4-FC36-4C5E-95BC-3BCB3D5F3562}" type="datetimeFigureOut">
              <a:rPr lang="ru-RU" smtClean="0"/>
              <a:pPr/>
              <a:t>28.05.2023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0DD567-BAC8-4734-910C-091EA259808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F02EA0D4-FC36-4C5E-95BC-3BCB3D5F3562}" type="datetimeFigureOut">
              <a:rPr lang="ru-RU" smtClean="0"/>
              <a:pPr/>
              <a:t>28.05.2023</a:t>
            </a:fld>
            <a:endParaRPr lang="ru-RU"/>
          </a:p>
        </p:txBody>
      </p:sp>
      <p:sp>
        <p:nvSpPr>
          <p:cNvPr id="19" name="Нижний колонтитул 18"/>
          <p:cNvSpPr>
            <a:spLocks noGrp="1"/>
          </p:cNvSpPr>
          <p:nvPr>
            <p:ph type="ftr" sz="quarter" idx="11"/>
          </p:nvPr>
        </p:nvSpPr>
        <p:spPr>
          <a:xfrm>
            <a:off x="4775200" y="76201"/>
            <a:ext cx="3860800" cy="288925"/>
          </a:xfrm>
        </p:spPr>
        <p:txBody>
          <a:bodyPr/>
          <a:lstStyle/>
          <a:p>
            <a:endParaRPr lang="ru-RU"/>
          </a:p>
        </p:txBody>
      </p:sp>
      <p:sp>
        <p:nvSpPr>
          <p:cNvPr id="16" name="Номер слайда 15"/>
          <p:cNvSpPr>
            <a:spLocks noGrp="1"/>
          </p:cNvSpPr>
          <p:nvPr>
            <p:ph type="sldNum" sz="quarter" idx="12"/>
          </p:nvPr>
        </p:nvSpPr>
        <p:spPr>
          <a:xfrm>
            <a:off x="10972800" y="6473952"/>
            <a:ext cx="1011936" cy="246888"/>
          </a:xfrm>
        </p:spPr>
        <p:txBody>
          <a:bodyPr/>
          <a:lstStyle/>
          <a:p>
            <a:fld id="{A30DD567-BAC8-4734-910C-091EA259808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508000" y="1676400"/>
            <a:ext cx="112776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F02EA0D4-FC36-4C5E-95BC-3BCB3D5F3562}" type="datetimeFigureOut">
              <a:rPr lang="ru-RU" smtClean="0"/>
              <a:pPr/>
              <a:t>28.05.2023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A30DD567-BAC8-4734-910C-091EA259808B}" type="slidenum">
              <a:rPr lang="ru-RU" smtClean="0"/>
              <a:pPr/>
              <a:t>‹#›</a:t>
            </a:fld>
            <a:endParaRPr lang="ru-RU"/>
          </a:p>
        </p:txBody>
      </p:sp>
      <p:sp>
        <p:nvSpPr>
          <p:cNvPr id="8" name="Заголовок 7"/>
          <p:cNvSpPr>
            <a:spLocks noGrp="1"/>
          </p:cNvSpPr>
          <p:nvPr>
            <p:ph type="title"/>
          </p:nvPr>
        </p:nvSpPr>
        <p:spPr>
          <a:xfrm>
            <a:off x="240633" y="2947086"/>
            <a:ext cx="115824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402336" y="457200"/>
            <a:ext cx="115824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406400" y="1600200"/>
            <a:ext cx="5588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6197600" y="1600200"/>
            <a:ext cx="57912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F02EA0D4-FC36-4C5E-95BC-3BCB3D5F3562}" type="datetimeFigureOut">
              <a:rPr lang="ru-RU" smtClean="0"/>
              <a:pPr/>
              <a:t>28.05.2023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A30DD567-BAC8-4734-910C-091EA259808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406400" y="5410200"/>
            <a:ext cx="114808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375259" y="666750"/>
            <a:ext cx="57207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6193367" y="666750"/>
            <a:ext cx="5722988"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375259" y="1316038"/>
            <a:ext cx="5720741"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6198307" y="1316038"/>
            <a:ext cx="571804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F02EA0D4-FC36-4C5E-95BC-3BCB3D5F3562}" type="datetimeFigureOut">
              <a:rPr lang="ru-RU" smtClean="0"/>
              <a:pPr/>
              <a:t>28.05.2023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10972800" y="6477000"/>
            <a:ext cx="1016000" cy="246888"/>
          </a:xfrm>
        </p:spPr>
        <p:txBody>
          <a:bodyPr/>
          <a:lstStyle/>
          <a:p>
            <a:fld id="{A30DD567-BAC8-4734-910C-091EA259808B}" type="slidenum">
              <a:rPr lang="ru-RU" smtClean="0"/>
              <a:pPr/>
              <a:t>‹#›</a:t>
            </a:fld>
            <a:endParaRPr lang="ru-RU"/>
          </a:p>
        </p:txBody>
      </p:sp>
      <p:sp>
        <p:nvSpPr>
          <p:cNvPr id="11" name="Прямая соединительная линия 10"/>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402336" y="457200"/>
            <a:ext cx="115824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F02EA0D4-FC36-4C5E-95BC-3BCB3D5F3562}" type="datetimeFigureOut">
              <a:rPr lang="ru-RU" smtClean="0"/>
              <a:pPr/>
              <a:t>28.05.2023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0DD567-BAC8-4734-910C-091EA259808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F02EA0D4-FC36-4C5E-95BC-3BCB3D5F3562}" type="datetimeFigureOut">
              <a:rPr lang="ru-RU" smtClean="0"/>
              <a:pPr/>
              <a:t>28.05.2023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30DD567-BAC8-4734-910C-091EA259808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609600" y="5486400"/>
            <a:ext cx="112776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609601" y="609600"/>
            <a:ext cx="4011084"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4766733" y="609600"/>
            <a:ext cx="7120467"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F02EA0D4-FC36-4C5E-95BC-3BCB3D5F3562}" type="datetimeFigureOut">
              <a:rPr lang="ru-RU" smtClean="0"/>
              <a:pPr/>
              <a:t>28.05.2023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30DD567-BAC8-4734-910C-091EA259808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4673600" y="616634"/>
            <a:ext cx="67056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F02EA0D4-FC36-4C5E-95BC-3BCB3D5F3562}" type="datetimeFigureOut">
              <a:rPr lang="ru-RU" smtClean="0"/>
              <a:pPr/>
              <a:t>28.05.2023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A30DD567-BAC8-4734-910C-091EA259808B}" type="slidenum">
              <a:rPr lang="ru-RU" smtClean="0"/>
              <a:pPr/>
              <a:t>‹#›</a:t>
            </a:fld>
            <a:endParaRPr lang="ru-RU"/>
          </a:p>
        </p:txBody>
      </p:sp>
      <p:sp>
        <p:nvSpPr>
          <p:cNvPr id="17" name="Заголовок 16"/>
          <p:cNvSpPr>
            <a:spLocks noGrp="1"/>
          </p:cNvSpPr>
          <p:nvPr>
            <p:ph type="title"/>
          </p:nvPr>
        </p:nvSpPr>
        <p:spPr>
          <a:xfrm>
            <a:off x="508000" y="4993760"/>
            <a:ext cx="78232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508000" y="5533218"/>
            <a:ext cx="78232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406400" y="1554163"/>
            <a:ext cx="115824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8636000" y="76201"/>
            <a:ext cx="3352800" cy="288925"/>
          </a:xfrm>
          <a:prstGeom prst="rect">
            <a:avLst/>
          </a:prstGeom>
        </p:spPr>
        <p:txBody>
          <a:bodyPr vert="horz"/>
          <a:lstStyle>
            <a:lvl1pPr algn="l" eaLnBrk="1" latinLnBrk="0" hangingPunct="1">
              <a:defRPr kumimoji="0" sz="1200">
                <a:solidFill>
                  <a:schemeClr val="accent1">
                    <a:shade val="75000"/>
                  </a:schemeClr>
                </a:solidFill>
              </a:defRPr>
            </a:lvl1pPr>
          </a:lstStyle>
          <a:p>
            <a:fld id="{F02EA0D4-FC36-4C5E-95BC-3BCB3D5F3562}" type="datetimeFigureOut">
              <a:rPr lang="ru-RU" smtClean="0"/>
              <a:pPr/>
              <a:t>28.05.2023</a:t>
            </a:fld>
            <a:endParaRPr lang="ru-RU"/>
          </a:p>
        </p:txBody>
      </p:sp>
      <p:sp>
        <p:nvSpPr>
          <p:cNvPr id="28" name="Нижний колонтитул 27"/>
          <p:cNvSpPr>
            <a:spLocks noGrp="1"/>
          </p:cNvSpPr>
          <p:nvPr>
            <p:ph type="ftr" sz="quarter" idx="3"/>
          </p:nvPr>
        </p:nvSpPr>
        <p:spPr>
          <a:xfrm>
            <a:off x="4165600" y="76201"/>
            <a:ext cx="44704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10972800" y="6477001"/>
            <a:ext cx="1016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30DD567-BAC8-4734-910C-091EA259808B}" type="slidenum">
              <a:rPr lang="ru-RU" smtClean="0"/>
              <a:pPr/>
              <a:t>‹#›</a:t>
            </a:fld>
            <a:endParaRPr lang="ru-RU"/>
          </a:p>
        </p:txBody>
      </p:sp>
      <p:sp>
        <p:nvSpPr>
          <p:cNvPr id="10" name="Заголовок 9"/>
          <p:cNvSpPr>
            <a:spLocks noGrp="1"/>
          </p:cNvSpPr>
          <p:nvPr>
            <p:ph type="title"/>
          </p:nvPr>
        </p:nvSpPr>
        <p:spPr>
          <a:xfrm>
            <a:off x="406400" y="457200"/>
            <a:ext cx="115824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685800" y="105798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8C4E671B-54F3-4151-8D57-8404DA7A4769}"/>
              </a:ext>
            </a:extLst>
          </p:cNvPr>
          <p:cNvSpPr>
            <a:spLocks noGrp="1"/>
          </p:cNvSpPr>
          <p:nvPr>
            <p:ph type="ctrTitle"/>
          </p:nvPr>
        </p:nvSpPr>
        <p:spPr>
          <a:xfrm>
            <a:off x="1362075" y="500270"/>
            <a:ext cx="10267950" cy="1033255"/>
          </a:xfrm>
        </p:spPr>
        <p:txBody>
          <a:bodyPr>
            <a:normAutofit fontScale="90000"/>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2000" b="1" cap="none" dirty="0" smtClean="0">
                <a:ln w="17780" cmpd="sng">
                  <a:solidFill>
                    <a:srgbClr val="000000"/>
                  </a:solidFill>
                  <a:prstDash val="solid"/>
                  <a:miter lim="800000"/>
                </a:ln>
                <a:solidFill>
                  <a:schemeClr val="tx1">
                    <a:lumMod val="95000"/>
                    <a:lumOff val="5000"/>
                  </a:schemeClr>
                </a:solidFill>
                <a:effectLst>
                  <a:outerShdw blurRad="50800" algn="tl" rotWithShape="0">
                    <a:srgbClr val="000000"/>
                  </a:outerShdw>
                </a:effectLst>
              </a:rPr>
              <a:t>Муниципальное бюджетное общеобразовательное  учреждение «Средней общеобразовательной школы </a:t>
            </a:r>
            <a:r>
              <a:rPr lang="ru-RU" sz="2000" b="1" cap="none" dirty="0" smtClean="0">
                <a:ln w="17780" cmpd="sng">
                  <a:solidFill>
                    <a:srgbClr val="000000"/>
                  </a:solidFill>
                  <a:prstDash val="solid"/>
                  <a:miter lim="800000"/>
                </a:ln>
                <a:solidFill>
                  <a:schemeClr val="tx1">
                    <a:lumMod val="95000"/>
                    <a:lumOff val="5000"/>
                  </a:schemeClr>
                </a:solidFill>
                <a:effectLst>
                  <a:outerShdw blurRad="50800" algn="tl" rotWithShape="0">
                    <a:srgbClr val="000000"/>
                  </a:outerShdw>
                </a:effectLst>
              </a:rPr>
              <a:t/>
            </a:r>
            <a:br>
              <a:rPr lang="ru-RU" sz="2000" b="1" cap="none" dirty="0" smtClean="0">
                <a:ln w="17780" cmpd="sng">
                  <a:solidFill>
                    <a:srgbClr val="000000"/>
                  </a:solidFill>
                  <a:prstDash val="solid"/>
                  <a:miter lim="800000"/>
                </a:ln>
                <a:solidFill>
                  <a:schemeClr val="tx1">
                    <a:lumMod val="95000"/>
                    <a:lumOff val="5000"/>
                  </a:schemeClr>
                </a:solidFill>
                <a:effectLst>
                  <a:outerShdw blurRad="50800" algn="tl" rotWithShape="0">
                    <a:srgbClr val="000000"/>
                  </a:outerShdw>
                </a:effectLst>
              </a:rPr>
            </a:br>
            <a:r>
              <a:rPr lang="ru-RU" sz="2000" b="1" cap="none" dirty="0" smtClean="0">
                <a:ln w="17780" cmpd="sng">
                  <a:solidFill>
                    <a:srgbClr val="000000"/>
                  </a:solidFill>
                  <a:prstDash val="solid"/>
                  <a:miter lim="800000"/>
                </a:ln>
                <a:solidFill>
                  <a:schemeClr val="tx1">
                    <a:lumMod val="95000"/>
                    <a:lumOff val="5000"/>
                  </a:schemeClr>
                </a:solidFill>
                <a:effectLst>
                  <a:outerShdw blurRad="50800" algn="tl" rotWithShape="0">
                    <a:srgbClr val="000000"/>
                  </a:outerShdw>
                </a:effectLst>
              </a:rPr>
              <a:t>а</a:t>
            </a:r>
            <a:r>
              <a:rPr lang="ru-RU" sz="2000" b="1" cap="none" dirty="0" smtClean="0">
                <a:ln w="17780" cmpd="sng">
                  <a:solidFill>
                    <a:srgbClr val="000000"/>
                  </a:solidFill>
                  <a:prstDash val="solid"/>
                  <a:miter lim="800000"/>
                </a:ln>
                <a:solidFill>
                  <a:schemeClr val="tx1">
                    <a:lumMod val="95000"/>
                    <a:lumOff val="5000"/>
                  </a:schemeClr>
                </a:solidFill>
                <a:effectLst>
                  <a:outerShdw blurRad="50800" algn="tl" rotWithShape="0">
                    <a:srgbClr val="000000"/>
                  </a:outerShdw>
                </a:effectLst>
              </a:rPr>
              <a:t>. Кызыл-Октябрь»</a:t>
            </a:r>
            <a:r>
              <a:rPr lang="ru-RU" sz="2000" b="1" cap="none" dirty="0" smtClean="0">
                <a:ln w="11430">
                  <a:solidFill>
                    <a:schemeClr val="bg2">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sz="2000" b="1" cap="none" dirty="0" smtClean="0">
                <a:ln w="11430">
                  <a:solidFill>
                    <a:schemeClr val="bg2">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ru-RU" sz="1800" b="1" cap="none" dirty="0">
                <a:ln w="11430">
                  <a:solidFill>
                    <a:schemeClr val="bg2">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sz="1800" b="1" cap="none" dirty="0">
                <a:ln w="11430">
                  <a:solidFill>
                    <a:schemeClr val="bg2">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ru-RU" sz="1800" b="1" cap="none" dirty="0" smtClean="0">
                <a:ln w="11430">
                  <a:solidFill>
                    <a:schemeClr val="bg2">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sz="1800" b="1" cap="none" dirty="0" smtClean="0">
                <a:ln w="11430">
                  <a:solidFill>
                    <a:schemeClr val="bg2">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ru-RU" sz="1800" b="1" cap="none" dirty="0">
                <a:ln w="11430">
                  <a:solidFill>
                    <a:schemeClr val="bg2">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sz="1800" b="1" cap="none" dirty="0">
                <a:ln w="11430">
                  <a:solidFill>
                    <a:schemeClr val="bg2">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ru-RU" sz="1800" b="1" cap="none" dirty="0" smtClean="0">
                <a:ln w="11430">
                  <a:solidFill>
                    <a:schemeClr val="bg2">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sz="1800" b="1" cap="none" dirty="0" smtClean="0">
                <a:ln w="11430">
                  <a:solidFill>
                    <a:schemeClr val="bg2">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ru-RU" sz="4400" b="1" cap="none" dirty="0" smtClean="0">
                <a:ln w="11430">
                  <a:solidFill>
                    <a:schemeClr val="bg2">
                      <a:lumMod val="75000"/>
                    </a:schemeClr>
                  </a:solidFill>
                </a:ln>
                <a:solidFill>
                  <a:schemeClr val="tx1"/>
                </a:solidFill>
                <a:effectLst>
                  <a:outerShdw blurRad="80000" dist="40000" dir="5040000" algn="tl">
                    <a:srgbClr val="000000">
                      <a:alpha val="30000"/>
                    </a:srgbClr>
                  </a:outerShdw>
                </a:effectLst>
              </a:rPr>
              <a:t> </a:t>
            </a:r>
            <a:r>
              <a:rPr lang="ru-RU" sz="6000" b="1" cap="none" dirty="0" smtClean="0">
                <a:ln w="11430">
                  <a:solidFill>
                    <a:schemeClr val="bg2">
                      <a:lumMod val="75000"/>
                    </a:schemeClr>
                  </a:solidFill>
                </a:ln>
                <a:solidFill>
                  <a:schemeClr val="tx1"/>
                </a:solidFill>
                <a:effectLst>
                  <a:outerShdw blurRad="80000" dist="40000" dir="5040000" algn="tl">
                    <a:srgbClr val="000000">
                      <a:alpha val="30000"/>
                    </a:srgbClr>
                  </a:outerShdw>
                </a:effectLst>
              </a:rPr>
              <a:t>«Особенности обновленных </a:t>
            </a:r>
            <a:br>
              <a:rPr lang="ru-RU" sz="6000" b="1" cap="none" dirty="0" smtClean="0">
                <a:ln w="11430">
                  <a:solidFill>
                    <a:schemeClr val="bg2">
                      <a:lumMod val="75000"/>
                    </a:schemeClr>
                  </a:solidFill>
                </a:ln>
                <a:solidFill>
                  <a:schemeClr val="tx1"/>
                </a:solidFill>
                <a:effectLst>
                  <a:outerShdw blurRad="80000" dist="40000" dir="5040000" algn="tl">
                    <a:srgbClr val="000000">
                      <a:alpha val="30000"/>
                    </a:srgbClr>
                  </a:outerShdw>
                </a:effectLst>
              </a:rPr>
            </a:br>
            <a:r>
              <a:rPr lang="ru-RU" sz="6000" b="1" cap="none" dirty="0" smtClean="0">
                <a:ln w="11430">
                  <a:solidFill>
                    <a:schemeClr val="bg2">
                      <a:lumMod val="75000"/>
                    </a:schemeClr>
                  </a:solidFill>
                </a:ln>
                <a:solidFill>
                  <a:schemeClr val="tx1"/>
                </a:solidFill>
                <a:effectLst>
                  <a:outerShdw blurRad="80000" dist="40000" dir="5040000" algn="tl">
                    <a:srgbClr val="000000">
                      <a:alpha val="30000"/>
                    </a:srgbClr>
                  </a:outerShdw>
                </a:effectLst>
              </a:rPr>
              <a:t>    ФГОС в НОО»</a:t>
            </a:r>
            <a:r>
              <a:rPr lang="ru-RU" sz="6000" b="1" cap="none" dirty="0" smtClean="0">
                <a:ln w="11430">
                  <a:solidFill>
                    <a:schemeClr val="bg2">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sz="6000" b="1" cap="none" dirty="0" smtClean="0">
                <a:ln w="11430">
                  <a:solidFill>
                    <a:schemeClr val="bg2">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ru-RU" sz="6000" b="1" cap="none" dirty="0" smtClean="0">
                <a:ln w="11430">
                  <a:solidFill>
                    <a:schemeClr val="bg2">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sz="6000" b="1" cap="none" dirty="0" smtClean="0">
                <a:ln w="11430">
                  <a:solidFill>
                    <a:schemeClr val="bg2">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ru-RU" sz="1800" b="1"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sz="1800" b="1"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endParaRPr lang="ru-RU" sz="3200" b="1"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Подзаголовок 2">
            <a:extLst>
              <a:ext uri="{FF2B5EF4-FFF2-40B4-BE49-F238E27FC236}">
                <a16:creationId xmlns:a16="http://schemas.microsoft.com/office/drawing/2014/main" xmlns="" id="{C2F792A2-03E2-42DE-9D49-23F8631E3228}"/>
              </a:ext>
            </a:extLst>
          </p:cNvPr>
          <p:cNvSpPr>
            <a:spLocks noGrp="1"/>
          </p:cNvSpPr>
          <p:nvPr>
            <p:ph type="subTitle" idx="1"/>
          </p:nvPr>
        </p:nvSpPr>
        <p:spPr>
          <a:xfrm>
            <a:off x="622300" y="4743450"/>
            <a:ext cx="11277600" cy="914400"/>
          </a:xfrm>
        </p:spPr>
        <p:txBody>
          <a:bodyPr>
            <a:noAutofit/>
          </a:bodyPr>
          <a:lstStyle/>
          <a:p>
            <a:pPr algn="r"/>
            <a:endParaRPr lang="ru-RU" sz="2000" dirty="0" smtClean="0"/>
          </a:p>
          <a:p>
            <a:pPr algn="r"/>
            <a:endParaRPr lang="ru-RU" sz="2000" dirty="0" smtClean="0"/>
          </a:p>
          <a:p>
            <a:pPr algn="r"/>
            <a:r>
              <a:rPr lang="ru-RU" sz="2000" b="1" dirty="0" smtClean="0">
                <a:ln w="1905"/>
                <a:solidFill>
                  <a:schemeClr val="tx1"/>
                </a:solidFill>
                <a:effectLst>
                  <a:innerShdw blurRad="69850" dist="43180" dir="5400000">
                    <a:srgbClr val="000000">
                      <a:alpha val="65000"/>
                    </a:srgbClr>
                  </a:innerShdw>
                </a:effectLst>
              </a:rPr>
              <a:t>Подготовила</a:t>
            </a:r>
            <a:r>
              <a:rPr lang="ru-RU" sz="2000" b="1" dirty="0" smtClean="0">
                <a:ln w="1905"/>
                <a:solidFill>
                  <a:schemeClr val="tx1"/>
                </a:solidFill>
                <a:effectLst>
                  <a:innerShdw blurRad="69850" dist="43180" dir="5400000">
                    <a:srgbClr val="000000">
                      <a:alpha val="65000"/>
                    </a:srgbClr>
                  </a:innerShdw>
                </a:effectLst>
              </a:rPr>
              <a:t>: </a:t>
            </a:r>
            <a:r>
              <a:rPr lang="ru-RU" sz="2000" b="1" i="1" dirty="0" err="1" smtClean="0">
                <a:ln w="1905"/>
                <a:solidFill>
                  <a:schemeClr val="tx1"/>
                </a:solidFill>
                <a:effectLst>
                  <a:innerShdw blurRad="69850" dist="43180" dir="5400000">
                    <a:srgbClr val="000000">
                      <a:alpha val="65000"/>
                    </a:srgbClr>
                  </a:innerShdw>
                </a:effectLst>
              </a:rPr>
              <a:t>Аджиева</a:t>
            </a:r>
            <a:r>
              <a:rPr lang="ru-RU" sz="2000" b="1" i="1" dirty="0" smtClean="0">
                <a:ln w="1905"/>
                <a:solidFill>
                  <a:schemeClr val="tx1"/>
                </a:solidFill>
                <a:effectLst>
                  <a:innerShdw blurRad="69850" dist="43180" dir="5400000">
                    <a:srgbClr val="000000">
                      <a:alpha val="65000"/>
                    </a:srgbClr>
                  </a:innerShdw>
                </a:effectLst>
              </a:rPr>
              <a:t> </a:t>
            </a:r>
            <a:r>
              <a:rPr lang="ru-RU" sz="2000" b="1" i="1" dirty="0" err="1" smtClean="0">
                <a:ln w="1905"/>
                <a:solidFill>
                  <a:schemeClr val="tx1"/>
                </a:solidFill>
                <a:effectLst>
                  <a:innerShdw blurRad="69850" dist="43180" dir="5400000">
                    <a:srgbClr val="000000">
                      <a:alpha val="65000"/>
                    </a:srgbClr>
                  </a:innerShdw>
                </a:effectLst>
              </a:rPr>
              <a:t>Зульфа</a:t>
            </a:r>
            <a:r>
              <a:rPr lang="ru-RU" sz="2000" b="1" i="1" dirty="0" smtClean="0">
                <a:ln w="1905"/>
                <a:solidFill>
                  <a:schemeClr val="tx1"/>
                </a:solidFill>
                <a:effectLst>
                  <a:innerShdw blurRad="69850" dist="43180" dir="5400000">
                    <a:srgbClr val="000000">
                      <a:alpha val="65000"/>
                    </a:srgbClr>
                  </a:innerShdw>
                </a:effectLst>
              </a:rPr>
              <a:t> </a:t>
            </a:r>
            <a:r>
              <a:rPr lang="ru-RU" sz="2000" b="1" i="1" dirty="0" err="1" smtClean="0">
                <a:ln w="1905"/>
                <a:solidFill>
                  <a:schemeClr val="tx1"/>
                </a:solidFill>
                <a:effectLst>
                  <a:innerShdw blurRad="69850" dist="43180" dir="5400000">
                    <a:srgbClr val="000000">
                      <a:alpha val="65000"/>
                    </a:srgbClr>
                  </a:innerShdw>
                </a:effectLst>
              </a:rPr>
              <a:t>Мустафаевна</a:t>
            </a:r>
            <a:r>
              <a:rPr lang="ru-RU" sz="2000" b="1" i="1" dirty="0" smtClean="0">
                <a:ln w="1905"/>
                <a:solidFill>
                  <a:schemeClr val="tx1"/>
                </a:solidFill>
                <a:effectLst>
                  <a:innerShdw blurRad="69850" dist="43180" dir="5400000">
                    <a:srgbClr val="000000">
                      <a:alpha val="65000"/>
                    </a:srgbClr>
                  </a:innerShdw>
                </a:effectLst>
              </a:rPr>
              <a:t>, </a:t>
            </a:r>
            <a:endParaRPr lang="ru-RU" sz="2000" b="1" i="1" dirty="0">
              <a:ln w="1905"/>
              <a:solidFill>
                <a:schemeClr val="tx1"/>
              </a:solidFill>
              <a:effectLst>
                <a:innerShdw blurRad="69850" dist="43180" dir="5400000">
                  <a:srgbClr val="000000">
                    <a:alpha val="65000"/>
                  </a:srgbClr>
                </a:innerShdw>
              </a:effectLst>
            </a:endParaRPr>
          </a:p>
          <a:p>
            <a:pPr algn="r"/>
            <a:r>
              <a:rPr lang="ru-RU" sz="2000" b="1" dirty="0">
                <a:ln w="1905"/>
                <a:solidFill>
                  <a:schemeClr val="tx1"/>
                </a:solidFill>
                <a:effectLst>
                  <a:innerShdw blurRad="69850" dist="43180" dir="5400000">
                    <a:srgbClr val="000000">
                      <a:alpha val="65000"/>
                    </a:srgbClr>
                  </a:innerShdw>
                </a:effectLst>
              </a:rPr>
              <a:t>учитель </a:t>
            </a:r>
            <a:r>
              <a:rPr lang="ru-RU" sz="2000" b="1" dirty="0" smtClean="0">
                <a:ln w="1905"/>
                <a:solidFill>
                  <a:schemeClr val="tx1"/>
                </a:solidFill>
                <a:effectLst>
                  <a:innerShdw blurRad="69850" dist="43180" dir="5400000">
                    <a:srgbClr val="000000">
                      <a:alpha val="65000"/>
                    </a:srgbClr>
                  </a:innerShdw>
                </a:effectLst>
              </a:rPr>
              <a:t> начальных классов</a:t>
            </a:r>
            <a:endParaRPr lang="ru-RU" sz="2000" b="1" dirty="0">
              <a:ln w="1905"/>
              <a:solidFill>
                <a:schemeClr val="tx1"/>
              </a:solidFill>
              <a:effectLst>
                <a:innerShdw blurRad="69850" dist="43180" dir="5400000">
                  <a:srgbClr val="000000">
                    <a:alpha val="65000"/>
                  </a:srgbClr>
                </a:innerShdw>
              </a:effectLst>
            </a:endParaRPr>
          </a:p>
          <a:p>
            <a:pPr algn="r"/>
            <a:r>
              <a:rPr lang="ru-RU" sz="2000" b="1" dirty="0" smtClean="0">
                <a:ln w="1905"/>
                <a:solidFill>
                  <a:schemeClr val="tx1"/>
                </a:solidFill>
                <a:effectLst>
                  <a:innerShdw blurRad="69850" dist="43180" dir="5400000">
                    <a:srgbClr val="000000">
                      <a:alpha val="65000"/>
                    </a:srgbClr>
                  </a:innerShdw>
                </a:effectLst>
              </a:rPr>
              <a:t>МБОУ </a:t>
            </a:r>
            <a:r>
              <a:rPr lang="ru-RU" sz="2000" b="1" dirty="0" smtClean="0">
                <a:ln w="1905"/>
                <a:solidFill>
                  <a:schemeClr val="tx1"/>
                </a:solidFill>
                <a:effectLst>
                  <a:innerShdw blurRad="69850" dist="43180" dir="5400000">
                    <a:srgbClr val="000000">
                      <a:alpha val="65000"/>
                    </a:srgbClr>
                  </a:innerShdw>
                </a:effectLst>
              </a:rPr>
              <a:t>«СОШ а. Кызыл-октябрь»</a:t>
            </a:r>
            <a:endParaRPr lang="ru-RU" sz="2000" b="1" dirty="0">
              <a:ln w="1905"/>
              <a:solidFill>
                <a:schemeClr val="tx1"/>
              </a:solidFill>
              <a:effectLst>
                <a:innerShdw blurRad="69850" dist="43180" dir="5400000">
                  <a:srgbClr val="000000">
                    <a:alpha val="65000"/>
                  </a:srgbClr>
                </a:innerShdw>
              </a:effectLst>
            </a:endParaRPr>
          </a:p>
          <a:p>
            <a:endParaRPr lang="ru-RU" sz="2000" dirty="0"/>
          </a:p>
        </p:txBody>
      </p:sp>
    </p:spTree>
    <p:extLst>
      <p:ext uri="{BB962C8B-B14F-4D97-AF65-F5344CB8AC3E}">
        <p14:creationId xmlns:p14="http://schemas.microsoft.com/office/powerpoint/2010/main" xmlns="" val="23244668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304800"/>
            <a:ext cx="11582400" cy="838200"/>
          </a:xfrm>
        </p:spPr>
        <p:txBody>
          <a:bodyPr>
            <a:normAutofit/>
          </a:bodyPr>
          <a:lstStyle/>
          <a:p>
            <a:r>
              <a:rPr lang="ru-RU" sz="3600" dirty="0" smtClean="0">
                <a:latin typeface="Times New Roman" panose="02020603050405020304" pitchFamily="18" charset="0"/>
                <a:cs typeface="Times New Roman" panose="02020603050405020304" pitchFamily="18" charset="0"/>
              </a:rPr>
              <a:t>Особенности обновленных ФГОС в НОО</a:t>
            </a:r>
            <a:endParaRPr lang="ru-RU" sz="36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06400" y="1447799"/>
            <a:ext cx="11582400" cy="4632327"/>
          </a:xfrm>
        </p:spPr>
        <p:txBody>
          <a:bodyPr>
            <a:normAutofit fontScale="62500" lnSpcReduction="20000"/>
          </a:bodyPr>
          <a:lstStyle/>
          <a:p>
            <a:pPr marL="247650"/>
            <a:r>
              <a:rPr lang="ru-RU" dirty="0">
                <a:latin typeface="Times New Roman"/>
                <a:ea typeface="Calibri"/>
              </a:rPr>
              <a:t>1.В обновленном  стандарте  подробнее описывают результаты освоения программы,</a:t>
            </a:r>
            <a:endParaRPr lang="ru-RU" dirty="0"/>
          </a:p>
          <a:p>
            <a:r>
              <a:rPr lang="ru-RU" dirty="0">
                <a:latin typeface="Times New Roman"/>
                <a:ea typeface="Calibri"/>
              </a:rPr>
              <a:t>определяют чёткие требования к предметным результатам по каждой учебной дисциплине.  В частности конкретизировали предметные результаты по каждому модулю ОРКСЭ.</a:t>
            </a:r>
            <a:endParaRPr lang="ru-RU" dirty="0"/>
          </a:p>
          <a:p>
            <a:pPr algn="just"/>
            <a:r>
              <a:rPr lang="ru-RU" dirty="0" smtClean="0">
                <a:latin typeface="Times New Roman"/>
                <a:ea typeface="Calibri"/>
              </a:rPr>
              <a:t>2.Унифицировали </a:t>
            </a:r>
            <a:r>
              <a:rPr lang="ru-RU" dirty="0">
                <a:latin typeface="Times New Roman"/>
                <a:ea typeface="Calibri"/>
              </a:rPr>
              <a:t>требования к рабочим программам. На уровне НОО больше не нужно указывать состав участников образовательных отношений и общие подходы к организации внеурочной деятельности</a:t>
            </a:r>
            <a:r>
              <a:rPr lang="ru-RU" dirty="0" smtClean="0">
                <a:latin typeface="Times New Roman"/>
                <a:ea typeface="Calibri"/>
              </a:rPr>
              <a:t>. Также на  уровне НОО </a:t>
            </a:r>
            <a:r>
              <a:rPr lang="ru-RU" dirty="0">
                <a:latin typeface="Times New Roman"/>
                <a:ea typeface="Calibri"/>
              </a:rPr>
              <a:t>заменили подходы к формированию ООП,  задачи реализации  заменили на механизмы реализации программы.</a:t>
            </a:r>
            <a:endParaRPr lang="ru-RU" dirty="0"/>
          </a:p>
          <a:p>
            <a:r>
              <a:rPr lang="ru-RU" dirty="0">
                <a:latin typeface="Times New Roman"/>
                <a:ea typeface="Calibri"/>
              </a:rPr>
              <a:t> </a:t>
            </a:r>
            <a:r>
              <a:rPr lang="ru-RU" dirty="0" smtClean="0">
                <a:latin typeface="Times New Roman"/>
                <a:ea typeface="Calibri"/>
              </a:rPr>
              <a:t>3.Требования </a:t>
            </a:r>
            <a:r>
              <a:rPr lang="ru-RU" dirty="0">
                <a:latin typeface="Times New Roman"/>
                <a:ea typeface="Calibri"/>
              </a:rPr>
              <a:t>к рабочим программам  формируются с учетом рабочей программы воспитания и содержат указание на возможность использования электронных образовательных ресурсов. Рабочие программы внеурочной деятельности дополнительно содержат форму проведения занятия</a:t>
            </a:r>
            <a:endParaRPr lang="ru-RU" dirty="0"/>
          </a:p>
          <a:p>
            <a:pPr>
              <a:lnSpc>
                <a:spcPct val="115000"/>
              </a:lnSpc>
              <a:spcAft>
                <a:spcPts val="0"/>
              </a:spcAft>
            </a:pPr>
            <a:r>
              <a:rPr lang="ru-RU" dirty="0">
                <a:latin typeface="Times New Roman"/>
                <a:ea typeface="Times New Roman"/>
                <a:cs typeface="Times New Roman"/>
              </a:rPr>
              <a:t> </a:t>
            </a:r>
            <a:r>
              <a:rPr lang="ru-RU" dirty="0" smtClean="0">
                <a:latin typeface="Times New Roman"/>
                <a:ea typeface="Times New Roman"/>
                <a:cs typeface="Times New Roman"/>
              </a:rPr>
              <a:t>4.На </a:t>
            </a:r>
            <a:r>
              <a:rPr lang="ru-RU" dirty="0">
                <a:latin typeface="Times New Roman"/>
                <a:ea typeface="Times New Roman"/>
                <a:cs typeface="Times New Roman"/>
              </a:rPr>
              <a:t>уровне НОО конкретизировали учебные предметы и модули. В старых стандартах деление предметов и курсов по предметным областям было другим. На уровне НОО стандарт не закреплял предметы и модули.</a:t>
            </a:r>
            <a:endParaRPr lang="ru-RU" sz="2400" dirty="0">
              <a:ea typeface="Calibri"/>
              <a:cs typeface="Times New Roman"/>
            </a:endParaRPr>
          </a:p>
          <a:p>
            <a:pPr marL="247650">
              <a:spcAft>
                <a:spcPts val="0"/>
              </a:spcAft>
            </a:pPr>
            <a:r>
              <a:rPr lang="ru-RU" dirty="0" smtClean="0">
                <a:latin typeface="Times New Roman"/>
                <a:ea typeface="Calibri"/>
              </a:rPr>
              <a:t>5. На </a:t>
            </a:r>
            <a:r>
              <a:rPr lang="ru-RU" dirty="0">
                <a:latin typeface="Times New Roman"/>
                <a:ea typeface="Calibri"/>
              </a:rPr>
              <a:t>уровне НОО убрали </a:t>
            </a:r>
            <a:r>
              <a:rPr lang="ru-RU" dirty="0" smtClean="0">
                <a:latin typeface="Times New Roman"/>
                <a:ea typeface="Calibri"/>
              </a:rPr>
              <a:t>программу</a:t>
            </a:r>
            <a:r>
              <a:rPr lang="ru-RU" dirty="0" smtClean="0"/>
              <a:t> </a:t>
            </a:r>
            <a:r>
              <a:rPr lang="ru-RU" dirty="0" smtClean="0">
                <a:latin typeface="Times New Roman"/>
                <a:ea typeface="Calibri"/>
              </a:rPr>
              <a:t>коррекционной </a:t>
            </a:r>
            <a:r>
              <a:rPr lang="ru-RU" dirty="0">
                <a:latin typeface="Times New Roman"/>
                <a:ea typeface="Calibri"/>
              </a:rPr>
              <a:t>работы и программу формирования экологической культуры, здорового </a:t>
            </a:r>
            <a:r>
              <a:rPr lang="ru-RU" dirty="0" smtClean="0">
                <a:latin typeface="Times New Roman"/>
                <a:ea typeface="Calibri"/>
              </a:rPr>
              <a:t>и</a:t>
            </a:r>
            <a:r>
              <a:rPr lang="ru-RU" dirty="0" smtClean="0"/>
              <a:t> </a:t>
            </a:r>
            <a:r>
              <a:rPr lang="ru-RU" dirty="0" smtClean="0">
                <a:latin typeface="Times New Roman"/>
                <a:ea typeface="Calibri"/>
              </a:rPr>
              <a:t>безопасного </a:t>
            </a:r>
            <a:r>
              <a:rPr lang="ru-RU" dirty="0">
                <a:latin typeface="Times New Roman"/>
                <a:ea typeface="Calibri"/>
              </a:rPr>
              <a:t>образа жизни.</a:t>
            </a:r>
            <a:endParaRPr lang="ru-RU" dirty="0"/>
          </a:p>
          <a:p>
            <a:endParaRPr lang="ru-RU" dirty="0"/>
          </a:p>
        </p:txBody>
      </p:sp>
    </p:spTree>
    <p:extLst>
      <p:ext uri="{BB962C8B-B14F-4D97-AF65-F5344CB8AC3E}">
        <p14:creationId xmlns:p14="http://schemas.microsoft.com/office/powerpoint/2010/main" xmlns="" val="2042590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4339" y="793750"/>
            <a:ext cx="11407514" cy="5419449"/>
          </a:xfrm>
        </p:spPr>
        <p:txBody>
          <a:bodyPr>
            <a:normAutofit/>
          </a:bodyPr>
          <a:lstStyle/>
          <a:p>
            <a:pPr algn="l"/>
            <a:r>
              <a:rPr lang="ru-RU" sz="1800" dirty="0" smtClean="0">
                <a:effectLst/>
                <a:latin typeface="Times New Roman"/>
                <a:ea typeface="Calibri"/>
              </a:rPr>
              <a:t>6.Ранее </a:t>
            </a:r>
            <a:r>
              <a:rPr lang="ru-RU" sz="1800" dirty="0">
                <a:effectLst/>
                <a:latin typeface="Times New Roman"/>
                <a:ea typeface="Calibri"/>
              </a:rPr>
              <a:t>не существовало норм об электронных средствах обучения и дистанционных технологиях. Сейчас закрепили использование электронных средств обучения, дистанционных технологий. Если школьники учатся с использованием дистанционных технологий, нужно обеспечить их индивидуальным авторизованным доступом ко всем ресурсам на территории школы и за ее пределами</a:t>
            </a:r>
            <a:r>
              <a:rPr lang="ru-RU" sz="1800" dirty="0" smtClean="0">
                <a:effectLst/>
                <a:latin typeface="Times New Roman"/>
                <a:ea typeface="Calibri"/>
              </a:rPr>
              <a:t>.</a:t>
            </a:r>
            <a:br>
              <a:rPr lang="ru-RU" sz="1800" dirty="0" smtClean="0">
                <a:effectLst/>
                <a:latin typeface="Times New Roman"/>
                <a:ea typeface="Calibri"/>
              </a:rPr>
            </a:br>
            <a:r>
              <a:rPr lang="ru-RU" sz="1800" dirty="0">
                <a:effectLst/>
              </a:rPr>
              <a:t/>
            </a:r>
            <a:br>
              <a:rPr lang="ru-RU" sz="1800" dirty="0">
                <a:effectLst/>
              </a:rPr>
            </a:br>
            <a:r>
              <a:rPr lang="ru-RU" sz="1800" dirty="0">
                <a:effectLst/>
                <a:latin typeface="Times New Roman"/>
                <a:ea typeface="Calibri"/>
              </a:rPr>
              <a:t>  7.В связи с внедрением обновленных ФГОС закрепили возможность и правила </a:t>
            </a:r>
            <a:r>
              <a:rPr lang="ru-RU" sz="1800" dirty="0" smtClean="0">
                <a:effectLst/>
                <a:latin typeface="Times New Roman"/>
                <a:ea typeface="Calibri"/>
              </a:rPr>
              <a:t>деления</a:t>
            </a:r>
            <a:r>
              <a:rPr lang="ru-RU" sz="1800" dirty="0" smtClean="0">
                <a:effectLst/>
              </a:rPr>
              <a:t> </a:t>
            </a:r>
            <a:r>
              <a:rPr lang="ru-RU" sz="1800" dirty="0" smtClean="0">
                <a:effectLst/>
                <a:latin typeface="Times New Roman"/>
                <a:ea typeface="Calibri"/>
              </a:rPr>
              <a:t>учеников </a:t>
            </a:r>
            <a:r>
              <a:rPr lang="ru-RU" sz="1800" dirty="0">
                <a:effectLst/>
                <a:latin typeface="Times New Roman"/>
                <a:ea typeface="Calibri"/>
              </a:rPr>
              <a:t>на группы. Теперь образовательную деятельность можно реализовывать в группах по-разному, в том числе с углубленным изучением отдельных предметных областей, предметов – с учетом успеваемости, образовательных потребностей и интересов, психического и физического здоровья, пола, общественных и профессиональных целей детей</a:t>
            </a:r>
            <a:r>
              <a:rPr lang="ru-RU" sz="1800" dirty="0" smtClean="0">
                <a:effectLst/>
                <a:latin typeface="Times New Roman"/>
                <a:ea typeface="Calibri"/>
              </a:rPr>
              <a:t>.</a:t>
            </a:r>
            <a:br>
              <a:rPr lang="ru-RU" sz="1800" dirty="0" smtClean="0">
                <a:effectLst/>
                <a:latin typeface="Times New Roman"/>
                <a:ea typeface="Calibri"/>
              </a:rPr>
            </a:br>
            <a:r>
              <a:rPr lang="ru-RU" sz="1800" dirty="0" smtClean="0">
                <a:effectLst/>
                <a:latin typeface="Times New Roman"/>
                <a:ea typeface="Calibri"/>
              </a:rPr>
              <a:t/>
            </a:r>
            <a:br>
              <a:rPr lang="ru-RU" sz="1800" dirty="0" smtClean="0">
                <a:effectLst/>
                <a:latin typeface="Times New Roman"/>
                <a:ea typeface="Calibri"/>
              </a:rPr>
            </a:br>
            <a:r>
              <a:rPr lang="ru-RU" sz="1800" dirty="0">
                <a:effectLst/>
                <a:latin typeface="Times New Roman"/>
                <a:ea typeface="Times New Roman"/>
                <a:cs typeface="Times New Roman"/>
              </a:rPr>
              <a:t> 8. Ввели и новые требования к форме учебных пособий. Теперь, если обеспечиваете каждого ученика учебным пособием, надо предоставить его в печатной форме. Дополнительно можно предоставить электронную версию.</a:t>
            </a:r>
            <a:endParaRPr lang="ru-RU" sz="1800" dirty="0"/>
          </a:p>
        </p:txBody>
      </p:sp>
    </p:spTree>
    <p:extLst>
      <p:ext uri="{BB962C8B-B14F-4D97-AF65-F5344CB8AC3E}">
        <p14:creationId xmlns:p14="http://schemas.microsoft.com/office/powerpoint/2010/main" xmlns="" val="30737711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9550" y="1524000"/>
            <a:ext cx="11582400" cy="841248"/>
          </a:xfrm>
        </p:spPr>
        <p:txBody>
          <a:bodyPr>
            <a:normAutofit fontScale="90000"/>
          </a:bodyPr>
          <a:lstStyle/>
          <a:p>
            <a:pPr marL="571500" indent="-571500" algn="l">
              <a:lnSpc>
                <a:spcPct val="115000"/>
              </a:lnSpc>
              <a:spcAft>
                <a:spcPts val="1000"/>
              </a:spcAft>
            </a:pPr>
            <a:r>
              <a:rPr lang="ru-RU" dirty="0">
                <a:effectLst/>
                <a:latin typeface="Times New Roman"/>
                <a:ea typeface="Times New Roman"/>
                <a:cs typeface="Times New Roman"/>
              </a:rPr>
              <a:t> </a:t>
            </a:r>
            <a:r>
              <a:rPr lang="ru-RU" dirty="0" smtClean="0">
                <a:effectLst/>
                <a:latin typeface="Times New Roman"/>
                <a:ea typeface="Times New Roman"/>
                <a:cs typeface="Times New Roman"/>
              </a:rPr>
              <a:t/>
            </a:r>
            <a:br>
              <a:rPr lang="ru-RU" dirty="0" smtClean="0">
                <a:effectLst/>
                <a:latin typeface="Times New Roman"/>
                <a:ea typeface="Times New Roman"/>
                <a:cs typeface="Times New Roman"/>
              </a:rPr>
            </a:br>
            <a:r>
              <a:rPr lang="ru-RU" dirty="0">
                <a:effectLst/>
                <a:latin typeface="Times New Roman"/>
                <a:ea typeface="Times New Roman"/>
                <a:cs typeface="Times New Roman"/>
              </a:rPr>
              <a:t/>
            </a:r>
            <a:br>
              <a:rPr lang="ru-RU" dirty="0">
                <a:effectLst/>
                <a:latin typeface="Times New Roman"/>
                <a:ea typeface="Times New Roman"/>
                <a:cs typeface="Times New Roman"/>
              </a:rPr>
            </a:br>
            <a:r>
              <a:rPr lang="ru-RU" dirty="0" smtClean="0">
                <a:effectLst/>
                <a:latin typeface="Times New Roman"/>
                <a:ea typeface="Times New Roman"/>
                <a:cs typeface="Times New Roman"/>
              </a:rPr>
              <a:t/>
            </a:r>
            <a:br>
              <a:rPr lang="ru-RU" dirty="0" smtClean="0">
                <a:effectLst/>
                <a:latin typeface="Times New Roman"/>
                <a:ea typeface="Times New Roman"/>
                <a:cs typeface="Times New Roman"/>
              </a:rPr>
            </a:br>
            <a:r>
              <a:rPr lang="ru-RU" dirty="0">
                <a:effectLst/>
                <a:latin typeface="Times New Roman"/>
                <a:ea typeface="Times New Roman"/>
                <a:cs typeface="Times New Roman"/>
              </a:rPr>
              <a:t/>
            </a:r>
            <a:br>
              <a:rPr lang="ru-RU" dirty="0">
                <a:effectLst/>
                <a:latin typeface="Times New Roman"/>
                <a:ea typeface="Times New Roman"/>
                <a:cs typeface="Times New Roman"/>
              </a:rPr>
            </a:br>
            <a:r>
              <a:rPr lang="ru-RU" dirty="0" smtClean="0">
                <a:effectLst/>
                <a:latin typeface="Times New Roman"/>
                <a:ea typeface="Times New Roman"/>
                <a:cs typeface="Times New Roman"/>
              </a:rPr>
              <a:t/>
            </a:r>
            <a:br>
              <a:rPr lang="ru-RU" dirty="0" smtClean="0">
                <a:effectLst/>
                <a:latin typeface="Times New Roman"/>
                <a:ea typeface="Times New Roman"/>
                <a:cs typeface="Times New Roman"/>
              </a:rPr>
            </a:br>
            <a:r>
              <a:rPr lang="ru-RU" dirty="0">
                <a:effectLst/>
                <a:latin typeface="Times New Roman"/>
                <a:ea typeface="Times New Roman"/>
                <a:cs typeface="Times New Roman"/>
              </a:rPr>
              <a:t/>
            </a:r>
            <a:br>
              <a:rPr lang="ru-RU" dirty="0">
                <a:effectLst/>
                <a:latin typeface="Times New Roman"/>
                <a:ea typeface="Times New Roman"/>
                <a:cs typeface="Times New Roman"/>
              </a:rPr>
            </a:br>
            <a:r>
              <a:rPr lang="ru-RU" sz="1700" dirty="0" smtClean="0">
                <a:effectLst/>
                <a:latin typeface="Times New Roman"/>
                <a:ea typeface="Times New Roman"/>
                <a:cs typeface="Times New Roman"/>
              </a:rPr>
              <a:t>9</a:t>
            </a:r>
            <a:r>
              <a:rPr lang="ru-RU" sz="1700" dirty="0">
                <a:effectLst/>
                <a:latin typeface="Times New Roman"/>
                <a:ea typeface="Times New Roman"/>
                <a:cs typeface="Times New Roman"/>
              </a:rPr>
              <a:t>. Обновленный ФГОС изменил требования к рабочей программе воспитания. Теперь она может, но не обязана включать модули. Главное – описать четыре обязательных раздела. При разработке новых рабочих программ воспитания сначала ориентируйтесь на ФГОС, а затем на примерные программы воспитания и методические рекомендации к ним. </a:t>
            </a:r>
            <a:r>
              <a:rPr lang="ru-RU" sz="1700" dirty="0" smtClean="0">
                <a:effectLst/>
                <a:latin typeface="Times New Roman"/>
                <a:ea typeface="Times New Roman"/>
                <a:cs typeface="Times New Roman"/>
              </a:rPr>
              <a:t/>
            </a:r>
            <a:br>
              <a:rPr lang="ru-RU" sz="1700" dirty="0" smtClean="0">
                <a:effectLst/>
                <a:latin typeface="Times New Roman"/>
                <a:ea typeface="Times New Roman"/>
                <a:cs typeface="Times New Roman"/>
              </a:rPr>
            </a:br>
            <a:r>
              <a:rPr lang="ru-RU" sz="1700" dirty="0" smtClean="0">
                <a:effectLst/>
                <a:latin typeface="Times New Roman"/>
                <a:ea typeface="Times New Roman"/>
                <a:cs typeface="Times New Roman"/>
              </a:rPr>
              <a:t> </a:t>
            </a:r>
            <a:r>
              <a:rPr lang="ru-RU" sz="1700" dirty="0">
                <a:effectLst/>
                <a:latin typeface="Calibri"/>
                <a:ea typeface="Calibri"/>
                <a:cs typeface="Times New Roman"/>
              </a:rPr>
              <a:t/>
            </a:r>
            <a:br>
              <a:rPr lang="ru-RU" sz="1700" dirty="0">
                <a:effectLst/>
                <a:latin typeface="Calibri"/>
                <a:ea typeface="Calibri"/>
                <a:cs typeface="Times New Roman"/>
              </a:rPr>
            </a:br>
            <a:r>
              <a:rPr lang="ru-RU" sz="1700" dirty="0" smtClean="0">
                <a:effectLst/>
                <a:latin typeface="Times New Roman"/>
                <a:ea typeface="Calibri"/>
              </a:rPr>
              <a:t>10</a:t>
            </a:r>
            <a:r>
              <a:rPr lang="ru-RU" sz="1700" dirty="0">
                <a:effectLst/>
                <a:latin typeface="Times New Roman"/>
                <a:ea typeface="Calibri"/>
              </a:rPr>
              <a:t>. Из ФГОС НОО убрали нормы об учениках с ОВЗ и умственной отсталостью (интеллектуальными нарушениями), так как для них действуют отдельные стандарты. </a:t>
            </a:r>
            <a:r>
              <a:rPr lang="ru-RU" sz="1700" dirty="0" smtClean="0">
                <a:effectLst/>
                <a:latin typeface="Times New Roman"/>
                <a:ea typeface="Calibri"/>
              </a:rPr>
              <a:t/>
            </a:r>
            <a:br>
              <a:rPr lang="ru-RU" sz="1700" dirty="0" smtClean="0">
                <a:effectLst/>
                <a:latin typeface="Times New Roman"/>
                <a:ea typeface="Calibri"/>
              </a:rPr>
            </a:br>
            <a:r>
              <a:rPr lang="ru-RU" sz="1700" dirty="0">
                <a:effectLst/>
              </a:rPr>
              <a:t/>
            </a:r>
            <a:br>
              <a:rPr lang="ru-RU" sz="1700" dirty="0">
                <a:effectLst/>
              </a:rPr>
            </a:br>
            <a:r>
              <a:rPr lang="ru-RU" sz="1700" dirty="0" smtClean="0">
                <a:effectLst/>
                <a:latin typeface="Times New Roman"/>
                <a:ea typeface="Calibri"/>
              </a:rPr>
              <a:t>11</a:t>
            </a:r>
            <a:r>
              <a:rPr lang="ru-RU" sz="1700" dirty="0">
                <a:effectLst/>
                <a:latin typeface="Times New Roman"/>
                <a:ea typeface="Calibri"/>
              </a:rPr>
              <a:t>. Исключили норму, по которой педагоги должны повышать квалификацию не реже, чем раз в три года. В Законе об образовании по-прежнему закреплено, что педагог вправе проходить дополнительное профессиональное образование раз в три года и обязан систематически повышать квалификацию. Как часто он должен это делать, теперь не указано. Оставьте в планах повышения квалификации обучение педагогов раз в три года. Такое право работникам дает Закон об образовании. Если работники будут обучаться реже, могут возникнуть вопросы</a:t>
            </a:r>
            <a:r>
              <a:rPr lang="ru-RU" sz="1700" dirty="0" smtClean="0">
                <a:effectLst/>
                <a:latin typeface="Times New Roman"/>
                <a:ea typeface="Calibri"/>
              </a:rPr>
              <a:t>.</a:t>
            </a:r>
            <a:br>
              <a:rPr lang="ru-RU" sz="1700" dirty="0" smtClean="0">
                <a:effectLst/>
                <a:latin typeface="Times New Roman"/>
                <a:ea typeface="Calibri"/>
              </a:rPr>
            </a:br>
            <a:r>
              <a:rPr lang="ru-RU" sz="1700" dirty="0">
                <a:effectLst/>
              </a:rPr>
              <a:t/>
            </a:r>
            <a:br>
              <a:rPr lang="ru-RU" sz="1700" dirty="0">
                <a:effectLst/>
              </a:rPr>
            </a:br>
            <a:r>
              <a:rPr lang="ru-RU" sz="1700" dirty="0" smtClean="0">
                <a:effectLst/>
                <a:latin typeface="Times New Roman"/>
                <a:ea typeface="Calibri"/>
              </a:rPr>
              <a:t>12</a:t>
            </a:r>
            <a:r>
              <a:rPr lang="ru-RU" sz="1700" dirty="0">
                <a:effectLst/>
                <a:latin typeface="Times New Roman"/>
                <a:ea typeface="Calibri"/>
              </a:rPr>
              <a:t>. Новый стандарт устанавливает, что реализовывать  его должны квалифицированные педагогические работники, которые отвечают требованиям </a:t>
            </a:r>
            <a:r>
              <a:rPr lang="ru-RU" sz="1700" dirty="0" err="1">
                <a:effectLst/>
                <a:latin typeface="Times New Roman"/>
                <a:ea typeface="Calibri"/>
              </a:rPr>
              <a:t>профстандарта</a:t>
            </a:r>
            <a:r>
              <a:rPr lang="ru-RU" sz="1700" dirty="0">
                <a:effectLst/>
                <a:latin typeface="Times New Roman"/>
                <a:ea typeface="Calibri"/>
              </a:rPr>
              <a:t>.  Для решения задач нового стандарта нужен новый учитель: рефлексивный, чуткий к изменениям настроения ученика и готовый меняться сам. </a:t>
            </a:r>
            <a:endParaRPr lang="ru-RU" sz="1700" dirty="0"/>
          </a:p>
        </p:txBody>
      </p:sp>
    </p:spTree>
    <p:extLst>
      <p:ext uri="{BB962C8B-B14F-4D97-AF65-F5344CB8AC3E}">
        <p14:creationId xmlns:p14="http://schemas.microsoft.com/office/powerpoint/2010/main" xmlns="" val="3289376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2525" y="688975"/>
            <a:ext cx="10277476" cy="5300179"/>
          </a:xfrm>
        </p:spPr>
        <p:txBody>
          <a:bodyPr>
            <a:normAutofit/>
          </a:bodyPr>
          <a:lstStyle/>
          <a:p>
            <a:pPr algn="just">
              <a:lnSpc>
                <a:spcPct val="115000"/>
              </a:lnSpc>
              <a:spcAft>
                <a:spcPts val="0"/>
              </a:spcAft>
            </a:pPr>
            <a:r>
              <a:rPr lang="ru-RU" sz="36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a:ea typeface="Times New Roman"/>
                <a:cs typeface="Times New Roman"/>
              </a:rPr>
              <a:t>Инновации требуют огромной затраты сил, </a:t>
            </a:r>
            <a:br>
              <a:rPr lang="ru-RU" sz="36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a:ea typeface="Times New Roman"/>
                <a:cs typeface="Times New Roman"/>
              </a:rPr>
            </a:br>
            <a:r>
              <a:rPr lang="ru-RU" sz="3600"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a:ea typeface="Times New Roman"/>
                <a:cs typeface="Times New Roman"/>
              </a:rPr>
              <a:t>времени, но это то, что делает нас современным своему времени. Мы стремимся к успеху. И если будут успешными учителя и школа, значит, есть надежда на то, что наши ученики тоже будут успешными и счастливыми!»</a:t>
            </a:r>
            <a:endParaRPr lang="ru-RU" sz="3600"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a:ea typeface="Calibri"/>
              <a:cs typeface="Times New Roman"/>
            </a:endParaRPr>
          </a:p>
        </p:txBody>
      </p:sp>
    </p:spTree>
    <p:extLst>
      <p:ext uri="{BB962C8B-B14F-4D97-AF65-F5344CB8AC3E}">
        <p14:creationId xmlns:p14="http://schemas.microsoft.com/office/powerpoint/2010/main" xmlns="" val="3601429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a:extLst>
              <a:ext uri="{FF2B5EF4-FFF2-40B4-BE49-F238E27FC236}">
                <a16:creationId xmlns:a16="http://schemas.microsoft.com/office/drawing/2014/main" xmlns="" id="{A659DE3E-EB95-4955-8CBF-CC8831DCDD43}"/>
              </a:ext>
            </a:extLst>
          </p:cNvPr>
          <p:cNvSpPr>
            <a:spLocks noGrp="1"/>
          </p:cNvSpPr>
          <p:nvPr>
            <p:ph type="body" idx="1"/>
          </p:nvPr>
        </p:nvSpPr>
        <p:spPr>
          <a:xfrm>
            <a:off x="612775" y="3638550"/>
            <a:ext cx="11277600" cy="1219200"/>
          </a:xfrm>
        </p:spPr>
        <p:txBody>
          <a:bodyPr>
            <a:noAutofit/>
          </a:bodyPr>
          <a:lstStyle/>
          <a:p>
            <a:pPr algn="ctr"/>
            <a:r>
              <a:rPr lang="ru-RU" dirty="0">
                <a:solidFill>
                  <a:schemeClr val="tx1"/>
                </a:solidFill>
                <a:effectLst>
                  <a:outerShdw blurRad="38100" dist="38100" dir="2700000" algn="tl">
                    <a:srgbClr val="000000">
                      <a:alpha val="43137"/>
                    </a:srgbClr>
                  </a:outerShdw>
                </a:effectLst>
                <a:latin typeface="Arial Black" panose="020B0A04020102020204" pitchFamily="34" charset="0"/>
                <a:ea typeface="+mj-ea"/>
                <a:cs typeface="+mj-cs"/>
              </a:rPr>
              <a:t>Основная задача ФГОС – создание единого образовательного пространства по всей России.</a:t>
            </a:r>
            <a:endParaRPr lang="ru-RU" dirty="0">
              <a:solidFill>
                <a:schemeClr val="tx1"/>
              </a:solidFill>
            </a:endParaRPr>
          </a:p>
        </p:txBody>
      </p:sp>
      <p:sp>
        <p:nvSpPr>
          <p:cNvPr id="4" name="Заголовок 3">
            <a:extLst>
              <a:ext uri="{FF2B5EF4-FFF2-40B4-BE49-F238E27FC236}">
                <a16:creationId xmlns:a16="http://schemas.microsoft.com/office/drawing/2014/main" xmlns="" id="{4004BC96-9E4D-452A-B755-9F3A52885B2F}"/>
              </a:ext>
            </a:extLst>
          </p:cNvPr>
          <p:cNvSpPr>
            <a:spLocks noGrp="1"/>
          </p:cNvSpPr>
          <p:nvPr>
            <p:ph type="title"/>
          </p:nvPr>
        </p:nvSpPr>
        <p:spPr>
          <a:xfrm>
            <a:off x="420974" y="338345"/>
            <a:ext cx="8604354" cy="3904968"/>
          </a:xfrm>
        </p:spPr>
        <p:txBody>
          <a:bodyPr>
            <a:normAutofit/>
          </a:bodyPr>
          <a:lstStyle/>
          <a:p>
            <a:r>
              <a:rPr lang="ru-RU" sz="4800" dirty="0" smtClean="0"/>
              <a:t>ФГОС – это федеральные образовательные стандарты</a:t>
            </a:r>
            <a:r>
              <a:rPr lang="ru-RU" sz="1800" dirty="0" smtClean="0"/>
              <a:t>.</a:t>
            </a:r>
            <a:br>
              <a:rPr lang="ru-RU" sz="1800" dirty="0" smtClean="0"/>
            </a:br>
            <a:r>
              <a:rPr lang="ru-RU" sz="1800" dirty="0"/>
              <a:t/>
            </a:r>
            <a:br>
              <a:rPr lang="ru-RU" sz="1800" dirty="0"/>
            </a:br>
            <a:r>
              <a:rPr lang="ru-RU" sz="1800" dirty="0" smtClean="0"/>
              <a:t/>
            </a:r>
            <a:br>
              <a:rPr lang="ru-RU" sz="1800" dirty="0" smtClean="0"/>
            </a:br>
            <a:r>
              <a:rPr lang="ru-RU" sz="1800" dirty="0" smtClean="0"/>
              <a:t> </a:t>
            </a:r>
            <a:endParaRPr lang="ru-RU" sz="1800" dirty="0"/>
          </a:p>
        </p:txBody>
      </p:sp>
    </p:spTree>
    <p:extLst>
      <p:ext uri="{BB962C8B-B14F-4D97-AF65-F5344CB8AC3E}">
        <p14:creationId xmlns:p14="http://schemas.microsoft.com/office/powerpoint/2010/main" xmlns="" val="31975586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967543" y="2030896"/>
            <a:ext cx="8305590" cy="3772695"/>
          </a:xfrm>
        </p:spPr>
        <p:txBody>
          <a:bodyPr>
            <a:normAutofit/>
          </a:bodyPr>
          <a:lstStyle/>
          <a:p>
            <a:pPr algn="l"/>
            <a:r>
              <a:rPr lang="ru-RU" sz="2400" b="1" dirty="0" smtClean="0">
                <a:latin typeface="Times New Roman" panose="02020603050405020304" pitchFamily="18" charset="0"/>
                <a:cs typeface="Times New Roman" panose="02020603050405020304" pitchFamily="18" charset="0"/>
              </a:rPr>
              <a:t>Федеральные образовательные стандарты обеспечивают</a:t>
            </a:r>
            <a:r>
              <a:rPr lang="ru-RU" sz="2400" b="1" dirty="0" smtClean="0">
                <a:latin typeface="Times New Roman" panose="02020603050405020304" pitchFamily="18" charset="0"/>
                <a:cs typeface="Times New Roman" panose="02020603050405020304" pitchFamily="18" charset="0"/>
              </a:rPr>
              <a:t>:</a:t>
            </a:r>
          </a:p>
          <a:p>
            <a:pPr algn="l"/>
            <a:endParaRPr lang="ru-RU" sz="2400" b="1" dirty="0" smtClean="0">
              <a:latin typeface="Times New Roman" panose="02020603050405020304" pitchFamily="18" charset="0"/>
              <a:cs typeface="Times New Roman" panose="02020603050405020304" pitchFamily="18" charset="0"/>
            </a:endParaRPr>
          </a:p>
          <a:p>
            <a:pPr marL="342900" indent="-342900" algn="l">
              <a:buFontTx/>
              <a:buChar char="-"/>
            </a:pPr>
            <a:r>
              <a:rPr lang="ru-RU" sz="2400" dirty="0" smtClean="0">
                <a:latin typeface="Times New Roman" panose="02020603050405020304" pitchFamily="18" charset="0"/>
                <a:cs typeface="Times New Roman" panose="02020603050405020304" pitchFamily="18" charset="0"/>
              </a:rPr>
              <a:t>Единство образовательного пространства</a:t>
            </a:r>
          </a:p>
          <a:p>
            <a:pPr marL="342900" indent="-342900" algn="l">
              <a:buFontTx/>
              <a:buChar char="-"/>
            </a:pPr>
            <a:endParaRPr lang="ru-RU" sz="800" dirty="0" smtClean="0">
              <a:latin typeface="Times New Roman" panose="02020603050405020304" pitchFamily="18" charset="0"/>
              <a:cs typeface="Times New Roman" panose="02020603050405020304" pitchFamily="18" charset="0"/>
            </a:endParaRPr>
          </a:p>
          <a:p>
            <a:pPr marL="342900" indent="-342900" algn="l">
              <a:buFontTx/>
              <a:buChar char="-"/>
            </a:pPr>
            <a:r>
              <a:rPr lang="ru-RU" sz="2400" dirty="0" smtClean="0">
                <a:latin typeface="Times New Roman" panose="02020603050405020304" pitchFamily="18" charset="0"/>
                <a:cs typeface="Times New Roman" panose="02020603050405020304" pitchFamily="18" charset="0"/>
              </a:rPr>
              <a:t>Преемственность </a:t>
            </a:r>
            <a:r>
              <a:rPr lang="ru-RU" sz="2400" dirty="0">
                <a:latin typeface="Times New Roman" panose="02020603050405020304" pitchFamily="18" charset="0"/>
                <a:cs typeface="Times New Roman" panose="02020603050405020304" pitchFamily="18" charset="0"/>
              </a:rPr>
              <a:t>о</a:t>
            </a:r>
            <a:r>
              <a:rPr lang="ru-RU" sz="2400" dirty="0" smtClean="0">
                <a:latin typeface="Times New Roman" panose="02020603050405020304" pitchFamily="18" charset="0"/>
                <a:cs typeface="Times New Roman" panose="02020603050405020304" pitchFamily="18" charset="0"/>
              </a:rPr>
              <a:t>сновных образовательных программ начального общего, основного общего, среднего (полного) общего, начального профессионального, среднего профессионального и высшего профессионального образования.</a:t>
            </a:r>
          </a:p>
          <a:p>
            <a:pPr marL="342900" indent="-342900" algn="l">
              <a:buFontTx/>
              <a:buChar char="-"/>
            </a:pPr>
            <a:endParaRPr lang="ru-RU" sz="2000" dirty="0"/>
          </a:p>
        </p:txBody>
      </p:sp>
      <p:sp>
        <p:nvSpPr>
          <p:cNvPr id="2" name="Заголовок 1"/>
          <p:cNvSpPr>
            <a:spLocks noGrp="1"/>
          </p:cNvSpPr>
          <p:nvPr>
            <p:ph type="title"/>
          </p:nvPr>
        </p:nvSpPr>
        <p:spPr>
          <a:xfrm>
            <a:off x="420974" y="675862"/>
            <a:ext cx="8604354" cy="755373"/>
          </a:xfrm>
        </p:spPr>
        <p:txBody>
          <a:bodyPr>
            <a:normAutofit/>
          </a:bodyPr>
          <a:lstStyle/>
          <a:p>
            <a:r>
              <a:rPr lang="ru-RU" sz="4000" dirty="0" smtClean="0"/>
              <a:t>Зачем нужны ФГОС?</a:t>
            </a:r>
            <a:endParaRPr lang="ru-RU" sz="4000" dirty="0"/>
          </a:p>
        </p:txBody>
      </p:sp>
    </p:spTree>
    <p:extLst>
      <p:ext uri="{BB962C8B-B14F-4D97-AF65-F5344CB8AC3E}">
        <p14:creationId xmlns:p14="http://schemas.microsoft.com/office/powerpoint/2010/main" xmlns="" val="35848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66775" y="409575"/>
            <a:ext cx="11582400" cy="838200"/>
          </a:xfrm>
        </p:spPr>
        <p:txBody>
          <a:bodyPr/>
          <a:lstStyle/>
          <a:p>
            <a:r>
              <a:rPr lang="ru-RU" dirty="0" smtClean="0"/>
              <a:t>Что предусматривает ФГОС?</a:t>
            </a:r>
            <a:endParaRPr lang="ru-RU" dirty="0"/>
          </a:p>
        </p:txBody>
      </p:sp>
      <p:sp>
        <p:nvSpPr>
          <p:cNvPr id="3" name="Объект 2"/>
          <p:cNvSpPr>
            <a:spLocks noGrp="1"/>
          </p:cNvSpPr>
          <p:nvPr>
            <p:ph idx="1"/>
          </p:nvPr>
        </p:nvSpPr>
        <p:spPr>
          <a:xfrm>
            <a:off x="492125" y="1611313"/>
            <a:ext cx="11582400" cy="4525963"/>
          </a:xfrm>
        </p:spPr>
        <p:txBody>
          <a:bodyPr>
            <a:normAutofit/>
          </a:bodyPr>
          <a:lstStyle/>
          <a:p>
            <a:r>
              <a:rPr lang="ru-RU" sz="2400" dirty="0" smtClean="0">
                <a:latin typeface="Times New Roman" panose="02020603050405020304" pitchFamily="18" charset="0"/>
                <a:cs typeface="Times New Roman" panose="02020603050405020304" pitchFamily="18" charset="0"/>
              </a:rPr>
              <a:t>1. требования к структуре основных образовательных программ, в том числе  требования к соотношению частей основной образовательной программы и их объему, а также к соотношению обязательной части основной образовательной программы и части, формируемой участниками образовательного процесса;</a:t>
            </a:r>
          </a:p>
          <a:p>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2.требования </a:t>
            </a:r>
            <a:r>
              <a:rPr lang="ru-RU" sz="2400" dirty="0" smtClean="0">
                <a:latin typeface="Times New Roman" panose="02020603050405020304" pitchFamily="18" charset="0"/>
                <a:cs typeface="Times New Roman" panose="02020603050405020304" pitchFamily="18" charset="0"/>
              </a:rPr>
              <a:t>к условиям реализации основных образовательных программ, в том числе кадровым, финансовым, материально-техническим и иным условиям;</a:t>
            </a:r>
          </a:p>
          <a:p>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3.требования </a:t>
            </a:r>
            <a:r>
              <a:rPr lang="ru-RU" sz="2400" dirty="0" smtClean="0">
                <a:latin typeface="Times New Roman" panose="02020603050405020304" pitchFamily="18" charset="0"/>
                <a:cs typeface="Times New Roman" panose="02020603050405020304" pitchFamily="18" charset="0"/>
              </a:rPr>
              <a:t>к результатам освоения основных образовательных программ.</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580646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7714" y="307975"/>
            <a:ext cx="11407514" cy="5131214"/>
          </a:xfrm>
        </p:spPr>
        <p:txBody>
          <a:bodyPr>
            <a:normAutofit/>
          </a:bodyPr>
          <a:lstStyle/>
          <a:p>
            <a:pPr algn="ctr"/>
            <a:r>
              <a:rPr lang="ru-RU" dirty="0" smtClean="0">
                <a:effectLst/>
                <a:latin typeface="Times New Roman" panose="02020603050405020304" pitchFamily="18" charset="0"/>
                <a:cs typeface="Times New Roman" panose="02020603050405020304" pitchFamily="18" charset="0"/>
              </a:rPr>
              <a:t>Цель</a:t>
            </a:r>
            <a:r>
              <a:rPr lang="ru-RU" dirty="0" smtClean="0"/>
              <a:t> </a:t>
            </a:r>
            <a:r>
              <a:rPr lang="ru-RU" dirty="0" smtClean="0">
                <a:effectLst/>
                <a:latin typeface="Times New Roman" panose="02020603050405020304" pitchFamily="18" charset="0"/>
                <a:cs typeface="Times New Roman" panose="02020603050405020304" pitchFamily="18" charset="0"/>
              </a:rPr>
              <a:t>моего выступления:</a:t>
            </a:r>
            <a:r>
              <a:rPr lang="ru-RU" dirty="0" smtClean="0"/>
              <a:t> </a:t>
            </a:r>
            <a:r>
              <a:rPr lang="ru-RU" dirty="0" smtClean="0"/>
              <a:t/>
            </a:r>
            <a:br>
              <a:rPr lang="ru-RU" dirty="0" smtClean="0"/>
            </a:br>
            <a:r>
              <a:rPr lang="ru-RU" dirty="0" smtClean="0">
                <a:effectLst/>
                <a:latin typeface="Times New Roman" panose="02020603050405020304" pitchFamily="18" charset="0"/>
                <a:cs typeface="Times New Roman" panose="02020603050405020304" pitchFamily="18" charset="0"/>
              </a:rPr>
              <a:t>ознакомить </a:t>
            </a:r>
            <a:r>
              <a:rPr lang="ru-RU" dirty="0" smtClean="0">
                <a:effectLst/>
                <a:latin typeface="Times New Roman" panose="02020603050405020304" pitchFamily="18" charset="0"/>
                <a:cs typeface="Times New Roman" panose="02020603050405020304" pitchFamily="18" charset="0"/>
              </a:rPr>
              <a:t>с особенностями и изменениями в НОО в связи с внедрением обновленного  ФГОС.</a:t>
            </a:r>
            <a:endParaRPr lang="ru-RU"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7903083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xmlns="" val="3037283282"/>
              </p:ext>
            </p:extLst>
          </p:nvPr>
        </p:nvGraphicFramePr>
        <p:xfrm>
          <a:off x="1033668" y="2369289"/>
          <a:ext cx="9968949" cy="3139440"/>
        </p:xfrm>
        <a:graphic>
          <a:graphicData uri="http://schemas.openxmlformats.org/drawingml/2006/table">
            <a:tbl>
              <a:tblPr/>
              <a:tblGrid>
                <a:gridCol w="5510307"/>
                <a:gridCol w="4458642"/>
              </a:tblGrid>
              <a:tr h="0">
                <a:tc gridSpan="2">
                  <a:txBody>
                    <a:bodyPr/>
                    <a:lstStyle/>
                    <a:p>
                      <a:pPr algn="ctr" fontAlgn="t"/>
                      <a:r>
                        <a:rPr lang="ru-RU" sz="2400" b="1" i="0" u="none" strike="noStrike" dirty="0">
                          <a:solidFill>
                            <a:srgbClr val="000000"/>
                          </a:solidFill>
                          <a:effectLst/>
                          <a:latin typeface="Times New Roman"/>
                        </a:rPr>
                        <a:t>Отличия ФГОС первого поколения от второго поколения</a:t>
                      </a:r>
                      <a:endParaRPr lang="ru-RU" sz="2400" dirty="0">
                        <a:solidFill>
                          <a:srgbClr val="000000"/>
                        </a:solidFill>
                        <a:effectLst/>
                        <a:latin typeface="Calibri"/>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ru-RU"/>
                    </a:p>
                  </a:txBody>
                  <a:tcPr/>
                </a:tc>
              </a:tr>
              <a:tr h="0">
                <a:tc>
                  <a:txBody>
                    <a:bodyPr/>
                    <a:lstStyle/>
                    <a:p>
                      <a:pPr algn="ctr" fontAlgn="t"/>
                      <a:r>
                        <a:rPr lang="ru-RU" sz="2000" b="1" i="0" u="none" strike="noStrike" dirty="0">
                          <a:solidFill>
                            <a:srgbClr val="000000"/>
                          </a:solidFill>
                          <a:effectLst/>
                          <a:latin typeface="Times New Roman"/>
                        </a:rPr>
                        <a:t>2004</a:t>
                      </a:r>
                      <a:endParaRPr lang="ru-RU" sz="2000" dirty="0">
                        <a:solidFill>
                          <a:srgbClr val="000000"/>
                        </a:solidFill>
                        <a:effectLst/>
                        <a:latin typeface="Calibri"/>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r>
                        <a:rPr lang="ru-RU" sz="2000" b="1" i="0" u="none" strike="noStrike" dirty="0">
                          <a:solidFill>
                            <a:srgbClr val="000000"/>
                          </a:solidFill>
                          <a:effectLst/>
                          <a:latin typeface="Times New Roman"/>
                        </a:rPr>
                        <a:t>2009</a:t>
                      </a:r>
                      <a:endParaRPr lang="ru-RU" sz="2000" dirty="0">
                        <a:solidFill>
                          <a:srgbClr val="000000"/>
                        </a:solidFill>
                        <a:effectLst/>
                        <a:latin typeface="Calibri"/>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algn="l" fontAlgn="t"/>
                      <a:r>
                        <a:rPr lang="ru-RU" sz="1800" b="0" i="0" u="none" strike="noStrike" dirty="0">
                          <a:solidFill>
                            <a:srgbClr val="000000"/>
                          </a:solidFill>
                          <a:effectLst/>
                          <a:latin typeface="Times New Roman"/>
                        </a:rPr>
                        <a:t>Три компонента: федеральный, региональный, школьный</a:t>
                      </a:r>
                      <a:endParaRPr lang="ru-RU" sz="1800" dirty="0">
                        <a:solidFill>
                          <a:srgbClr val="000000"/>
                        </a:solidFill>
                        <a:effectLst/>
                        <a:latin typeface="Calibri"/>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r>
                        <a:rPr lang="ru-RU" sz="1800" b="0" i="0" u="none" strike="noStrike" dirty="0">
                          <a:solidFill>
                            <a:srgbClr val="000000"/>
                          </a:solidFill>
                          <a:effectLst/>
                          <a:latin typeface="Times New Roman"/>
                        </a:rPr>
                        <a:t>Только федеральный компонент</a:t>
                      </a:r>
                      <a:endParaRPr lang="ru-RU" sz="1800" dirty="0">
                        <a:solidFill>
                          <a:srgbClr val="000000"/>
                        </a:solidFill>
                        <a:effectLst/>
                        <a:latin typeface="Calibri"/>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algn="l" fontAlgn="t"/>
                      <a:r>
                        <a:rPr lang="ru-RU" sz="1800" b="0" i="0" u="none" strike="noStrike" dirty="0">
                          <a:solidFill>
                            <a:srgbClr val="000000"/>
                          </a:solidFill>
                          <a:effectLst/>
                          <a:latin typeface="Times New Roman"/>
                        </a:rPr>
                        <a:t>Акцент на предметное обучение</a:t>
                      </a:r>
                      <a:endParaRPr lang="ru-RU" sz="1800" dirty="0">
                        <a:solidFill>
                          <a:srgbClr val="000000"/>
                        </a:solidFill>
                        <a:effectLst/>
                        <a:latin typeface="Calibri"/>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r>
                        <a:rPr lang="ru-RU" sz="1800" b="0" i="0" u="none" strike="noStrike" dirty="0">
                          <a:solidFill>
                            <a:srgbClr val="000000"/>
                          </a:solidFill>
                          <a:effectLst/>
                          <a:latin typeface="Times New Roman"/>
                        </a:rPr>
                        <a:t>Предметное содержание больше не в центре</a:t>
                      </a:r>
                      <a:endParaRPr lang="ru-RU" sz="1800" dirty="0">
                        <a:solidFill>
                          <a:srgbClr val="000000"/>
                        </a:solidFill>
                        <a:effectLst/>
                        <a:latin typeface="Calibri"/>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algn="l" fontAlgn="base"/>
                      <a:endParaRPr lang="ru-RU" sz="1800" b="0" i="0" u="none" strike="noStrike">
                        <a:solidFill>
                          <a:srgbClr val="000000"/>
                        </a:solidFill>
                        <a:effectLst/>
                        <a:latin typeface="Times New Roman"/>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r>
                        <a:rPr lang="ru-RU" sz="1800" b="0" i="0" u="none" strike="noStrike" dirty="0">
                          <a:solidFill>
                            <a:srgbClr val="000000"/>
                          </a:solidFill>
                          <a:effectLst/>
                          <a:latin typeface="Times New Roman"/>
                        </a:rPr>
                        <a:t>Усиление воспитательной функции образования</a:t>
                      </a:r>
                      <a:endParaRPr lang="ru-RU" sz="1800" dirty="0">
                        <a:solidFill>
                          <a:srgbClr val="000000"/>
                        </a:solidFill>
                        <a:effectLst/>
                        <a:latin typeface="Calibri"/>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algn="l" fontAlgn="base"/>
                      <a:endParaRPr lang="ru-RU" sz="1800" b="0" i="0" u="none" strike="noStrike">
                        <a:solidFill>
                          <a:srgbClr val="000000"/>
                        </a:solidFill>
                        <a:effectLst/>
                        <a:latin typeface="Times New Roman"/>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r>
                        <a:rPr lang="ru-RU" sz="1800" b="0" i="0" u="none" strike="noStrike" dirty="0">
                          <a:solidFill>
                            <a:srgbClr val="000000"/>
                          </a:solidFill>
                          <a:effectLst/>
                          <a:latin typeface="Times New Roman"/>
                        </a:rPr>
                        <a:t>Ориентация на результат</a:t>
                      </a:r>
                      <a:endParaRPr lang="ru-RU" sz="1800" dirty="0">
                        <a:solidFill>
                          <a:srgbClr val="000000"/>
                        </a:solidFill>
                        <a:effectLst/>
                        <a:latin typeface="Calibri"/>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4" name="Rectangle 1"/>
          <p:cNvSpPr>
            <a:spLocks noGrp="1" noChangeArrowheads="1"/>
          </p:cNvSpPr>
          <p:nvPr>
            <p:ph type="title"/>
          </p:nvPr>
        </p:nvSpPr>
        <p:spPr bwMode="auto">
          <a:xfrm>
            <a:off x="2858741" y="1309223"/>
            <a:ext cx="6758609" cy="523220"/>
          </a:xfrm>
          <a:prstGeom prst="rect">
            <a:avLst/>
          </a:prstGeom>
          <a:ln/>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lvl1pPr indent="449263"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altLang="ru-RU" sz="2800" b="1" i="0" u="none" strike="noStrike" cap="none" normalizeH="0" baseline="0" dirty="0" smtClean="0">
                <a:ln>
                  <a:noFill/>
                </a:ln>
                <a:solidFill>
                  <a:srgbClr val="000000"/>
                </a:solidFill>
                <a:effectLst/>
                <a:latin typeface="Times New Roman" pitchFamily="18" charset="0"/>
                <a:cs typeface="Times New Roman" pitchFamily="18" charset="0"/>
              </a:rPr>
              <a:t>Первое поколение ФГОС</a:t>
            </a:r>
            <a:endParaRPr kumimoji="0" lang="ru-RU" altLang="ru-RU" sz="28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xmlns="" val="1159430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3391" y="-178214"/>
            <a:ext cx="11407514" cy="3203023"/>
          </a:xfrm>
        </p:spPr>
        <p:txBody>
          <a:bodyPr>
            <a:normAutofit/>
          </a:bodyPr>
          <a:lstStyle/>
          <a:p>
            <a:r>
              <a:rPr lang="ru-RU" sz="2800" b="1" dirty="0" smtClean="0">
                <a:effectLst/>
                <a:latin typeface="Times New Roman" panose="02020603050405020304" pitchFamily="18" charset="0"/>
                <a:cs typeface="Times New Roman" panose="02020603050405020304" pitchFamily="18" charset="0"/>
              </a:rPr>
              <a:t>Второе поколение образовательных стандартов</a:t>
            </a:r>
            <a:br>
              <a:rPr lang="ru-RU" sz="2800" b="1" dirty="0" smtClean="0">
                <a:effectLst/>
                <a:latin typeface="Times New Roman" panose="02020603050405020304" pitchFamily="18" charset="0"/>
                <a:cs typeface="Times New Roman" panose="02020603050405020304" pitchFamily="18" charset="0"/>
              </a:rPr>
            </a:br>
            <a:r>
              <a:rPr lang="ru-RU" sz="2800" b="1" dirty="0">
                <a:effectLst/>
                <a:latin typeface="Times New Roman" panose="02020603050405020304" pitchFamily="18" charset="0"/>
                <a:cs typeface="Times New Roman" panose="02020603050405020304" pitchFamily="18" charset="0"/>
              </a:rPr>
              <a:t/>
            </a:r>
            <a:br>
              <a:rPr lang="ru-RU" sz="2800" b="1" dirty="0">
                <a:effectLst/>
                <a:latin typeface="Times New Roman" panose="02020603050405020304" pitchFamily="18" charset="0"/>
                <a:cs typeface="Times New Roman" panose="02020603050405020304" pitchFamily="18" charset="0"/>
              </a:rPr>
            </a:br>
            <a:r>
              <a:rPr lang="ru-RU" sz="2800" b="1" dirty="0" smtClean="0">
                <a:effectLst/>
                <a:latin typeface="Times New Roman" panose="02020603050405020304" pitchFamily="18" charset="0"/>
                <a:cs typeface="Times New Roman" panose="02020603050405020304" pitchFamily="18" charset="0"/>
              </a:rPr>
              <a:t/>
            </a:r>
            <a:br>
              <a:rPr lang="ru-RU" sz="2800" b="1" dirty="0" smtClean="0">
                <a:effectLst/>
                <a:latin typeface="Times New Roman" panose="02020603050405020304" pitchFamily="18" charset="0"/>
                <a:cs typeface="Times New Roman" panose="02020603050405020304" pitchFamily="18" charset="0"/>
              </a:rPr>
            </a:br>
            <a:endParaRPr lang="ru-RU" sz="2800" b="1" dirty="0">
              <a:effectLst/>
              <a:latin typeface="Times New Roman" panose="02020603050405020304" pitchFamily="18"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xmlns="" val="3876761159"/>
              </p:ext>
            </p:extLst>
          </p:nvPr>
        </p:nvGraphicFramePr>
        <p:xfrm>
          <a:off x="1819276" y="1790475"/>
          <a:ext cx="8911744" cy="3380221"/>
        </p:xfrm>
        <a:graphic>
          <a:graphicData uri="http://schemas.openxmlformats.org/drawingml/2006/table">
            <a:tbl>
              <a:tblPr>
                <a:tableStyleId>{D7AC3CCA-C797-4891-BE02-D94E43425B78}</a:tableStyleId>
              </a:tblPr>
              <a:tblGrid>
                <a:gridCol w="4454918"/>
                <a:gridCol w="4456826"/>
              </a:tblGrid>
              <a:tr h="979775">
                <a:tc gridSpan="2">
                  <a:txBody>
                    <a:bodyPr/>
                    <a:lstStyle/>
                    <a:p>
                      <a:pPr algn="ctr" fontAlgn="t"/>
                      <a:r>
                        <a:rPr lang="ru-RU" sz="2000" u="none" strike="noStrike" dirty="0">
                          <a:effectLst/>
                        </a:rPr>
                        <a:t>Отличия ФГОС второго поколения от третьего поколения</a:t>
                      </a:r>
                      <a:endParaRPr lang="ru-RU" sz="2000" dirty="0">
                        <a:solidFill>
                          <a:srgbClr val="000000"/>
                        </a:solidFill>
                        <a:effectLst/>
                        <a:latin typeface="Calibri"/>
                      </a:endParaRPr>
                    </a:p>
                  </a:txBody>
                  <a:tcPr marL="68580" marR="68580"/>
                </a:tc>
                <a:tc hMerge="1">
                  <a:txBody>
                    <a:bodyPr/>
                    <a:lstStyle/>
                    <a:p>
                      <a:endParaRPr lang="ru-RU"/>
                    </a:p>
                  </a:txBody>
                  <a:tcPr/>
                </a:tc>
              </a:tr>
              <a:tr h="340332">
                <a:tc>
                  <a:txBody>
                    <a:bodyPr/>
                    <a:lstStyle/>
                    <a:p>
                      <a:pPr algn="ctr" fontAlgn="t"/>
                      <a:r>
                        <a:rPr lang="ru-RU" sz="2000" u="none" strike="noStrike" dirty="0">
                          <a:effectLst/>
                        </a:rPr>
                        <a:t>с 2009 по 2012</a:t>
                      </a:r>
                      <a:endParaRPr lang="ru-RU" sz="2000" dirty="0">
                        <a:solidFill>
                          <a:srgbClr val="000000"/>
                        </a:solidFill>
                        <a:effectLst/>
                        <a:latin typeface="Calibri"/>
                      </a:endParaRPr>
                    </a:p>
                  </a:txBody>
                  <a:tcPr marL="68580" marR="68580"/>
                </a:tc>
                <a:tc>
                  <a:txBody>
                    <a:bodyPr/>
                    <a:lstStyle/>
                    <a:p>
                      <a:pPr algn="ctr" fontAlgn="t"/>
                      <a:r>
                        <a:rPr lang="ru-RU" sz="2000" u="none" strike="noStrike" dirty="0">
                          <a:effectLst/>
                        </a:rPr>
                        <a:t>2022</a:t>
                      </a:r>
                      <a:endParaRPr lang="ru-RU" sz="2000" dirty="0">
                        <a:solidFill>
                          <a:srgbClr val="000000"/>
                        </a:solidFill>
                        <a:effectLst/>
                        <a:latin typeface="Calibri"/>
                      </a:endParaRPr>
                    </a:p>
                  </a:txBody>
                  <a:tcPr marL="68580" marR="68580"/>
                </a:tc>
              </a:tr>
              <a:tr h="602126">
                <a:tc>
                  <a:txBody>
                    <a:bodyPr/>
                    <a:lstStyle/>
                    <a:p>
                      <a:pPr algn="l" fontAlgn="t"/>
                      <a:r>
                        <a:rPr lang="ru-RU" sz="2000" u="none" strike="noStrike" dirty="0">
                          <a:effectLst/>
                        </a:rPr>
                        <a:t>Акцент на личности ребенка</a:t>
                      </a:r>
                      <a:endParaRPr lang="ru-RU" sz="2000" dirty="0">
                        <a:solidFill>
                          <a:srgbClr val="000000"/>
                        </a:solidFill>
                        <a:effectLst/>
                        <a:latin typeface="Calibri"/>
                      </a:endParaRPr>
                    </a:p>
                  </a:txBody>
                  <a:tcPr marL="68580" marR="68580"/>
                </a:tc>
                <a:tc>
                  <a:txBody>
                    <a:bodyPr/>
                    <a:lstStyle/>
                    <a:p>
                      <a:pPr algn="l" fontAlgn="t"/>
                      <a:r>
                        <a:rPr lang="ru-RU" sz="2000" u="none" strike="noStrike" dirty="0">
                          <a:effectLst/>
                        </a:rPr>
                        <a:t>Конкретизация требований</a:t>
                      </a:r>
                      <a:endParaRPr lang="ru-RU" sz="2000" dirty="0">
                        <a:solidFill>
                          <a:srgbClr val="000000"/>
                        </a:solidFill>
                        <a:effectLst/>
                        <a:latin typeface="Calibri"/>
                      </a:endParaRPr>
                    </a:p>
                  </a:txBody>
                  <a:tcPr marL="68580" marR="68580"/>
                </a:tc>
              </a:tr>
              <a:tr h="602126">
                <a:tc>
                  <a:txBody>
                    <a:bodyPr/>
                    <a:lstStyle/>
                    <a:p>
                      <a:pPr algn="l" fontAlgn="t"/>
                      <a:r>
                        <a:rPr lang="ru-RU" sz="2000" u="none" strike="noStrike" dirty="0">
                          <a:effectLst/>
                        </a:rPr>
                        <a:t>Развитие универсальных умений</a:t>
                      </a:r>
                      <a:endParaRPr lang="ru-RU" sz="2000" dirty="0">
                        <a:solidFill>
                          <a:srgbClr val="000000"/>
                        </a:solidFill>
                        <a:effectLst/>
                        <a:latin typeface="Calibri"/>
                      </a:endParaRPr>
                    </a:p>
                  </a:txBody>
                  <a:tcPr marL="68580" marR="68580"/>
                </a:tc>
                <a:tc>
                  <a:txBody>
                    <a:bodyPr/>
                    <a:lstStyle/>
                    <a:p>
                      <a:pPr algn="l" fontAlgn="t"/>
                      <a:r>
                        <a:rPr lang="ru-RU" sz="2000" u="none" strike="noStrike" dirty="0">
                          <a:effectLst/>
                        </a:rPr>
                        <a:t>Улучшение всей образовательной системы</a:t>
                      </a:r>
                      <a:endParaRPr lang="ru-RU" sz="2000" dirty="0">
                        <a:solidFill>
                          <a:srgbClr val="000000"/>
                        </a:solidFill>
                        <a:effectLst/>
                        <a:latin typeface="Calibri"/>
                      </a:endParaRPr>
                    </a:p>
                  </a:txBody>
                  <a:tcPr marL="68580" marR="68580"/>
                </a:tc>
              </a:tr>
              <a:tr h="602126">
                <a:tc>
                  <a:txBody>
                    <a:bodyPr/>
                    <a:lstStyle/>
                    <a:p>
                      <a:pPr algn="l" fontAlgn="t"/>
                      <a:r>
                        <a:rPr lang="ru-RU" sz="2000" u="none" strike="noStrike" dirty="0">
                          <a:effectLst/>
                        </a:rPr>
                        <a:t>Отсутствие четких требований</a:t>
                      </a:r>
                      <a:endParaRPr lang="ru-RU" sz="2000" b="0" i="0" dirty="0">
                        <a:solidFill>
                          <a:srgbClr val="000000"/>
                        </a:solidFill>
                        <a:effectLst/>
                        <a:latin typeface="Calibri"/>
                      </a:endParaRPr>
                    </a:p>
                  </a:txBody>
                  <a:tcPr marL="68580" marR="68580"/>
                </a:tc>
                <a:tc>
                  <a:txBody>
                    <a:bodyPr/>
                    <a:lstStyle/>
                    <a:p>
                      <a:pPr algn="l"/>
                      <a:r>
                        <a:rPr lang="ru-RU" sz="2000" dirty="0">
                          <a:effectLst/>
                        </a:rPr>
                        <a:t/>
                      </a:r>
                      <a:br>
                        <a:rPr lang="ru-RU" sz="2000" dirty="0">
                          <a:effectLst/>
                        </a:rPr>
                      </a:br>
                      <a:endParaRPr lang="ru-RU" sz="2000" dirty="0"/>
                    </a:p>
                  </a:txBody>
                  <a:tcPr marL="68580" marR="68580"/>
                </a:tc>
              </a:tr>
            </a:tbl>
          </a:graphicData>
        </a:graphic>
      </p:graphicFrame>
    </p:spTree>
    <p:extLst>
      <p:ext uri="{BB962C8B-B14F-4D97-AF65-F5344CB8AC3E}">
        <p14:creationId xmlns:p14="http://schemas.microsoft.com/office/powerpoint/2010/main" xmlns="" val="1537725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8875" y="323850"/>
            <a:ext cx="11582400" cy="838200"/>
          </a:xfrm>
        </p:spPr>
        <p:txBody>
          <a:bodyPr/>
          <a:lstStyle/>
          <a:p>
            <a:r>
              <a:rPr lang="ru-RU" dirty="0" smtClean="0"/>
              <a:t>Третье поколение ФГОС</a:t>
            </a:r>
            <a:endParaRPr lang="ru-RU" dirty="0"/>
          </a:p>
        </p:txBody>
      </p:sp>
      <p:sp>
        <p:nvSpPr>
          <p:cNvPr id="3" name="Объект 2"/>
          <p:cNvSpPr>
            <a:spLocks noGrp="1"/>
          </p:cNvSpPr>
          <p:nvPr>
            <p:ph idx="1"/>
          </p:nvPr>
        </p:nvSpPr>
        <p:spPr/>
        <p:txBody>
          <a:bodyPr>
            <a:normAutofit/>
          </a:bodyPr>
          <a:lstStyle/>
          <a:p>
            <a:pPr marL="0" indent="0" algn="just">
              <a:buNone/>
            </a:pPr>
            <a:r>
              <a:rPr lang="ru-RU" dirty="0" smtClean="0"/>
              <a:t>      </a:t>
            </a:r>
            <a:r>
              <a:rPr lang="ru-RU" b="1" dirty="0" smtClean="0">
                <a:latin typeface="Times New Roman" panose="02020603050405020304" pitchFamily="18" charset="0"/>
                <a:cs typeface="Times New Roman" panose="02020603050405020304" pitchFamily="18" charset="0"/>
              </a:rPr>
              <a:t>Главной </a:t>
            </a:r>
            <a:r>
              <a:rPr lang="ru-RU" b="1" dirty="0">
                <a:latin typeface="Times New Roman" panose="02020603050405020304" pitchFamily="18" charset="0"/>
                <a:cs typeface="Times New Roman" panose="02020603050405020304" pitchFamily="18" charset="0"/>
              </a:rPr>
              <a:t>задачей ФГОС третьего поколения </a:t>
            </a:r>
            <a:r>
              <a:rPr lang="ru-RU" dirty="0">
                <a:latin typeface="Times New Roman" panose="02020603050405020304" pitchFamily="18" charset="0"/>
                <a:cs typeface="Times New Roman" panose="02020603050405020304" pitchFamily="18" charset="0"/>
              </a:rPr>
              <a:t>заявлена конкретизация требований к обучающимся. В</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предыдущих поколениях  Стандарт включал только общие установки на формирование определённых компетенций. Учебные учреждения сами решали, что именно и в каком классе изучать, поэтому образовательные программы разных школ отличались, а результаты обучения не были детализированы. Предполагается, что новые ФГОС определяют чёткие требования к предметным результатам по каждой учебной дисциплине.</a:t>
            </a:r>
          </a:p>
        </p:txBody>
      </p:sp>
    </p:spTree>
    <p:extLst>
      <p:ext uri="{BB962C8B-B14F-4D97-AF65-F5344CB8AC3E}">
        <p14:creationId xmlns:p14="http://schemas.microsoft.com/office/powerpoint/2010/main" xmlns="" val="1563713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4486" y="335722"/>
            <a:ext cx="11407514" cy="1325563"/>
          </a:xfrm>
        </p:spPr>
        <p:txBody>
          <a:bodyPr>
            <a:normAutofit/>
          </a:bodyPr>
          <a:lstStyle/>
          <a:p>
            <a:r>
              <a:rPr lang="ru-RU" sz="2400" dirty="0" smtClean="0">
                <a:latin typeface="Times New Roman" panose="02020603050405020304" pitchFamily="18" charset="0"/>
                <a:cs typeface="Times New Roman" panose="02020603050405020304" pitchFamily="18" charset="0"/>
              </a:rPr>
              <a:t>Документ регламентирующий обучение в 1- 4 классах, был утвержден 31 мая 2021 года и вступил в силу 1 сентября 2022 года:</a:t>
            </a:r>
            <a:endParaRPr lang="ru-RU" sz="24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92500" lnSpcReduction="10000"/>
          </a:bodyPr>
          <a:lstStyle/>
          <a:p>
            <a:pPr indent="0">
              <a:buNone/>
            </a:pPr>
            <a:r>
              <a:rPr lang="ru-RU" sz="2400" dirty="0">
                <a:solidFill>
                  <a:srgbClr val="000000"/>
                </a:solidFill>
                <a:latin typeface="Times New Roman" panose="02020603050405020304" pitchFamily="18" charset="0"/>
                <a:cs typeface="Times New Roman" panose="02020603050405020304" pitchFamily="18" charset="0"/>
              </a:rPr>
              <a:t>он содержит постулат о необходимости формирования у детей </a:t>
            </a:r>
            <a:r>
              <a:rPr lang="ru-RU" sz="2400" b="1" dirty="0">
                <a:solidFill>
                  <a:srgbClr val="000000"/>
                </a:solidFill>
                <a:latin typeface="Times New Roman" panose="02020603050405020304" pitchFamily="18" charset="0"/>
                <a:cs typeface="Times New Roman" panose="02020603050405020304" pitchFamily="18" charset="0"/>
              </a:rPr>
              <a:t>представлений о России как «о стране, устремлённой в будущее»</a:t>
            </a:r>
            <a:r>
              <a:rPr lang="ru-RU" sz="2400" dirty="0">
                <a:solidFill>
                  <a:srgbClr val="000000"/>
                </a:solidFill>
                <a:latin typeface="Times New Roman" panose="02020603050405020304" pitchFamily="18" charset="0"/>
                <a:cs typeface="Times New Roman" panose="02020603050405020304" pitchFamily="18" charset="0"/>
              </a:rPr>
              <a:t>, её месте в мире и исторической роли;</a:t>
            </a:r>
          </a:p>
          <a:p>
            <a:pPr indent="0">
              <a:buNone/>
            </a:pPr>
            <a:r>
              <a:rPr lang="ru-RU" sz="2400" dirty="0">
                <a:solidFill>
                  <a:srgbClr val="000000"/>
                </a:solidFill>
                <a:latin typeface="Times New Roman" panose="02020603050405020304" pitchFamily="18" charset="0"/>
                <a:cs typeface="Times New Roman" panose="02020603050405020304" pitchFamily="18" charset="0"/>
              </a:rPr>
              <a:t>программа обучения детей разделена на две части: 80% состоит из обязательной части начального общего образования, а 20% отведено на учебные курсы и внеурочную деятельность, которую может предоставить конкретная школа. Выбор этих факультативов остаётся за родителями.</a:t>
            </a:r>
          </a:p>
          <a:p>
            <a:pPr marL="0" indent="0">
              <a:buNone/>
            </a:pPr>
            <a:r>
              <a:rPr lang="ru-RU" sz="2400" dirty="0" smtClean="0">
                <a:solidFill>
                  <a:srgbClr val="000000"/>
                </a:solidFill>
                <a:latin typeface="Times New Roman" panose="02020603050405020304" pitchFamily="18" charset="0"/>
                <a:cs typeface="Times New Roman" panose="02020603050405020304" pitchFamily="18" charset="0"/>
              </a:rPr>
              <a:t>   Кроме </a:t>
            </a:r>
            <a:r>
              <a:rPr lang="ru-RU" sz="2400" dirty="0">
                <a:solidFill>
                  <a:srgbClr val="000000"/>
                </a:solidFill>
                <a:latin typeface="Times New Roman" panose="02020603050405020304" pitchFamily="18" charset="0"/>
                <a:cs typeface="Times New Roman" panose="02020603050405020304" pitchFamily="18" charset="0"/>
              </a:rPr>
              <a:t>того:</a:t>
            </a:r>
          </a:p>
          <a:p>
            <a:pPr indent="0">
              <a:buNone/>
            </a:pPr>
            <a:r>
              <a:rPr lang="ru-RU" sz="2400" dirty="0">
                <a:solidFill>
                  <a:srgbClr val="000000"/>
                </a:solidFill>
                <a:latin typeface="Times New Roman" panose="02020603050405020304" pitchFamily="18" charset="0"/>
                <a:cs typeface="Times New Roman" panose="02020603050405020304" pitchFamily="18" charset="0"/>
              </a:rPr>
              <a:t>в школе должны быть созданы условия для работы с одарёнными учениками, проходить интеллектуальные и творческие соревнования, созданы условия для научно-технического творчества и проектно-исследовательской деятельности;</a:t>
            </a:r>
          </a:p>
          <a:p>
            <a:pPr indent="0">
              <a:buNone/>
            </a:pPr>
            <a:r>
              <a:rPr lang="ru-RU" sz="2400" dirty="0">
                <a:solidFill>
                  <a:srgbClr val="000000"/>
                </a:solidFill>
                <a:latin typeface="Times New Roman" panose="02020603050405020304" pitchFamily="18" charset="0"/>
                <a:cs typeface="Times New Roman" panose="02020603050405020304" pitchFamily="18" charset="0"/>
              </a:rPr>
              <a:t>система оценки полученных знаний должна иметь комплексный подход, учитывать динамику освоения предметов и </a:t>
            </a:r>
            <a:r>
              <a:rPr lang="ru-RU" sz="2400" b="1" dirty="0">
                <a:solidFill>
                  <a:srgbClr val="000000"/>
                </a:solidFill>
                <a:latin typeface="Times New Roman" panose="02020603050405020304" pitchFamily="18" charset="0"/>
                <a:cs typeface="Times New Roman" panose="02020603050405020304" pitchFamily="18" charset="0"/>
              </a:rPr>
              <a:t>«ориентировать образовательную деятельность на личностное развитие и воспитание обучающихся»</a:t>
            </a:r>
            <a:r>
              <a:rPr lang="ru-RU" sz="2400" dirty="0">
                <a:solidFill>
                  <a:srgbClr val="000000"/>
                </a:solidFill>
                <a:latin typeface="Times New Roman" panose="02020603050405020304" pitchFamily="18" charset="0"/>
                <a:cs typeface="Times New Roman" panose="02020603050405020304" pitchFamily="18" charset="0"/>
              </a:rPr>
              <a:t>.</a:t>
            </a:r>
          </a:p>
          <a:p>
            <a:pPr marL="0" indent="0">
              <a:buNone/>
            </a:pPr>
            <a:endParaRPr lang="ru-RU" dirty="0"/>
          </a:p>
        </p:txBody>
      </p:sp>
    </p:spTree>
    <p:extLst>
      <p:ext uri="{BB962C8B-B14F-4D97-AF65-F5344CB8AC3E}">
        <p14:creationId xmlns:p14="http://schemas.microsoft.com/office/powerpoint/2010/main" xmlns="" val="234024899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183</TotalTime>
  <Words>494</Words>
  <Application>Microsoft Office PowerPoint</Application>
  <PresentationFormat>Произвольный</PresentationFormat>
  <Paragraphs>59</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Трек</vt:lpstr>
      <vt:lpstr>Муниципальное бюджетное общеобразовательное  учреждение «Средней общеобразовательной школы  а. Кызыл-Октябрь»      «Особенности обновленных      ФГОС в НОО»   </vt:lpstr>
      <vt:lpstr>ФГОС – это федеральные образовательные стандарты.    </vt:lpstr>
      <vt:lpstr>Зачем нужны ФГОС?</vt:lpstr>
      <vt:lpstr>Что предусматривает ФГОС?</vt:lpstr>
      <vt:lpstr>Цель моего выступления:  ознакомить с особенностями и изменениями в НОО в связи с внедрением обновленного  ФГОС.</vt:lpstr>
      <vt:lpstr>Первое поколение ФГОС</vt:lpstr>
      <vt:lpstr>Второе поколение образовательных стандартов   </vt:lpstr>
      <vt:lpstr>Третье поколение ФГОС</vt:lpstr>
      <vt:lpstr>Документ регламентирующий обучение в 1- 4 классах, был утвержден 31 мая 2021 года и вступил в силу 1 сентября 2022 года:</vt:lpstr>
      <vt:lpstr>Особенности обновленных ФГОС в НОО</vt:lpstr>
      <vt:lpstr>6.Ранее не существовало норм об электронных средствах обучения и дистанционных технологиях. Сейчас закрепили использование электронных средств обучения, дистанционных технологий. Если школьники учатся с использованием дистанционных технологий, нужно обеспечить их индивидуальным авторизованным доступом ко всем ресурсам на территории школы и за ее пределами.    7.В связи с внедрением обновленных ФГОС закрепили возможность и правила деления учеников на группы. Теперь образовательную деятельность можно реализовывать в группах по-разному, в том числе с углубленным изучением отдельных предметных областей, предметов – с учетом успеваемости, образовательных потребностей и интересов, психического и физического здоровья, пола, общественных и профессиональных целей детей.   8. Ввели и новые требования к форме учебных пособий. Теперь, если обеспечиваете каждого ученика учебным пособием, надо предоставить его в печатной форме. Дополнительно можно предоставить электронную версию.</vt:lpstr>
      <vt:lpstr>       9. Обновленный ФГОС изменил требования к рабочей программе воспитания. Теперь она может, но не обязана включать модули. Главное – описать четыре обязательных раздела. При разработке новых рабочих программ воспитания сначала ориентируйтесь на ФГОС, а затем на примерные программы воспитания и методические рекомендации к ним.    10. Из ФГОС НОО убрали нормы об учениках с ОВЗ и умственной отсталостью (интеллектуальными нарушениями), так как для них действуют отдельные стандарты.   11. Исключили норму, по которой педагоги должны повышать квалификацию не реже, чем раз в три года. В Законе об образовании по-прежнему закреплено, что педагог вправе проходить дополнительное профессиональное образование раз в три года и обязан систематически повышать квалификацию. Как часто он должен это делать, теперь не указано. Оставьте в планах повышения квалификации обучение педагогов раз в три года. Такое право работникам дает Закон об образовании. Если работники будут обучаться реже, могут возникнуть вопросы.  12. Новый стандарт устанавливает, что реализовывать  его должны квалифицированные педагогические работники, которые отвечают требованиям профстандарта.  Для решения задач нового стандарта нужен новый учитель: рефлексивный, чуткий к изменениям настроения ученика и готовый меняться сам. </vt:lpstr>
      <vt:lpstr>Инновации требуют огромной затраты сил,  времени, но это то, что делает нас современным своему времени. Мы стремимся к успеху. И если будут успешными учителя и школа, значит, есть надежда на то, что наши ученики тоже будут успешными и счастливыми!»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Шаблон  Деловой</dc:title>
  <dc:creator>Эрика</dc:creator>
  <cp:lastModifiedBy>User</cp:lastModifiedBy>
  <cp:revision>21</cp:revision>
  <dcterms:created xsi:type="dcterms:W3CDTF">2021-10-26T03:22:30Z</dcterms:created>
  <dcterms:modified xsi:type="dcterms:W3CDTF">2023-05-28T09:17:43Z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92038</vt:lpwstr>
  </property>
  <property fmtid="{D5CDD505-2E9C-101B-9397-08002B2CF9AE}" pid="3" name="NXPowerLiteSettings">
    <vt:lpwstr>F7000400038000</vt:lpwstr>
  </property>
  <property fmtid="{D5CDD505-2E9C-101B-9397-08002B2CF9AE}" pid="4" name="NXPowerLiteVersion">
    <vt:lpwstr>S9.1.2</vt:lpwstr>
  </property>
</Properties>
</file>