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6" r:id="rId8"/>
    <p:sldId id="265" r:id="rId9"/>
    <p:sldId id="263" r:id="rId10"/>
    <p:sldId id="259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33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-66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xternat.foxford.ru/polezno-znat/pravopolusharnoe-risovanie" TargetMode="External"/><Relationship Id="rId2" Type="http://schemas.openxmlformats.org/officeDocument/2006/relationships/hyperlink" Target="https://handsmake.ru/pravopolusharnoe-risovanie-metodika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71552"/>
            <a:ext cx="9144000" cy="3143272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47000">
                <a:schemeClr val="bg1">
                  <a:shade val="100000"/>
                  <a:satMod val="115000"/>
                  <a:alpha val="90000"/>
                </a:schemeClr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НРМ ДОБУ 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ЦРР 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детский сад 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Родничок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85786" y="1214428"/>
            <a:ext cx="471490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МАСТЕР-КЛАСС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857224" y="2046271"/>
            <a:ext cx="82867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MS UI Gothic" pitchFamily="34" charset="-128"/>
                <a:cs typeface="Times New Roman" pitchFamily="18" charset="0"/>
              </a:rPr>
              <a:t>ПРАВОПОЛУШАРНОЕ РИСОВАНИЕ. </a:t>
            </a:r>
            <a:endParaRPr kumimoji="0" lang="ru-RU" sz="2400" b="1" i="0" u="none" strike="noStrike" normalizeH="0" baseline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MS UI Gothic" pitchFamily="34" charset="-128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MS UI Gothic" pitchFamily="34" charset="-128"/>
                <a:cs typeface="Times New Roman" pitchFamily="18" charset="0"/>
              </a:rPr>
              <a:t>Некоторые приемы рисования с дошкольниками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MS UI Gothic" pitchFamily="34" charset="-128"/>
                <a:cs typeface="Times New Roman" pitchFamily="18" charset="0"/>
              </a:rPr>
              <a:t>Часть </a:t>
            </a:r>
            <a:r>
              <a:rPr lang="en-US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MS UI Gothic" pitchFamily="34" charset="-128"/>
                <a:cs typeface="Times New Roman" pitchFamily="18" charset="0"/>
              </a:rPr>
              <a:t>I</a:t>
            </a:r>
            <a:endParaRPr kumimoji="0" lang="ru-RU" sz="2400" b="1" i="0" u="none" strike="noStrike" normalizeH="0" baseline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MS UI Gothic" pitchFamily="34" charset="-128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5214942" y="3429006"/>
            <a:ext cx="37861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дополнительного образования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Павлючик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М.В.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4712631"/>
            <a:ext cx="914403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.п. Пойковский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2023 г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57370"/>
            <a:ext cx="9144000" cy="250033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9000">
                <a:schemeClr val="bg1">
                  <a:shade val="100000"/>
                  <a:satMod val="115000"/>
                  <a:alpha val="81000"/>
                </a:schemeClr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500298" y="228599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https://handsmake.ru/pravopolusharnoe-risovanie-metodika.html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3"/>
              </a:rPr>
              <a:t>https://externat.foxford.ru/polezno-znat/pravopolusharnoe-risovanie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14282" y="422962"/>
            <a:ext cx="492922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333399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Источники:</a:t>
            </a:r>
            <a:endParaRPr kumimoji="0" lang="ru-RU" sz="40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333399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57238"/>
            <a:ext cx="9144000" cy="407196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9000">
                <a:schemeClr val="bg1">
                  <a:shade val="100000"/>
                  <a:satMod val="115000"/>
                  <a:alpha val="81000"/>
                </a:schemeClr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 descr="https://www.kotte-autographs.com/documents/Grafiken/21/21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214296"/>
            <a:ext cx="2240572" cy="3180138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14282" y="1142990"/>
            <a:ext cx="6357982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14375" lvl="0" indent="-7143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ЛЕВОЕ ПОЛУШАРИЕ - </a:t>
            </a:r>
            <a:r>
              <a:rPr lang="ru-RU" sz="2000" dirty="0" smtClean="0">
                <a:solidFill>
                  <a:srgbClr val="002060"/>
                </a:solidFill>
              </a:rPr>
              <a:t>математические вычисления, логика, рационализм.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714375" marR="0" lvl="0" indent="-71437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ПРАВОЕ ПОЛУШАРИЕ — образное, творческое, отвечает за восприятие цвета, сопоставление размеров и перспективы предметов.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57238"/>
            <a:ext cx="9144000" cy="407196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9000">
                <a:schemeClr val="bg1">
                  <a:shade val="100000"/>
                  <a:satMod val="115000"/>
                  <a:alpha val="81000"/>
                </a:schemeClr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42844" y="3786196"/>
            <a:ext cx="878687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14375" lvl="0" indent="-7143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«Л-РЕЖИМ» - работа левого полушария    </a:t>
            </a:r>
          </a:p>
          <a:p>
            <a:pPr marL="714375" lvl="0" indent="-7143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«П-РЕЖИМ» - работа правого полушария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s://www.viktoria-latka.com/wp-content/uploads/2019/12/intuitivnoe-risovanie-2-m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285734"/>
            <a:ext cx="5418145" cy="342649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57238"/>
            <a:ext cx="9144000" cy="407196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9000">
                <a:schemeClr val="bg1">
                  <a:shade val="100000"/>
                  <a:satMod val="115000"/>
                  <a:alpha val="81000"/>
                </a:schemeClr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static.tildacdn.com/tild3339-6564-4566-b465-393839363432/84e2f498bc8220d65a0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8"/>
            <a:ext cx="4583753" cy="3643338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1032" name="Picture 8" descr="https://cs1.livemaster.ru/storage/bb/ce/b0d3017b5b854e72f7ff771f2c7j--kartiny-i-panno-kartina-miniatyura-zakat-nad-ozerom-letnij-p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0640" y="1142990"/>
            <a:ext cx="3945532" cy="387451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57238"/>
            <a:ext cx="9144000" cy="407196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9000">
                <a:schemeClr val="bg1">
                  <a:shade val="100000"/>
                  <a:satMod val="115000"/>
                  <a:alpha val="81000"/>
                </a:schemeClr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s://artdecory.ru/pictures/full_05400-lavanda.jpg&amp;t=1&amp;bst=1&amp;f=0&amp;mr=0"/>
          <p:cNvPicPr>
            <a:picLocks noChangeAspect="1" noChangeArrowheads="1"/>
          </p:cNvPicPr>
          <p:nvPr/>
        </p:nvPicPr>
        <p:blipFill>
          <a:blip r:embed="rId2" cstate="print"/>
          <a:srcRect l="5912" t="4739" r="7381" b="7582"/>
          <a:stretch>
            <a:fillRect/>
          </a:stretch>
        </p:blipFill>
        <p:spPr bwMode="auto">
          <a:xfrm>
            <a:off x="3214679" y="214296"/>
            <a:ext cx="5643602" cy="4745756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18434" name="Picture 2" descr="https://cs5.livemaster.ru/storage/62/78/e391d647a3634ce56500405405v0--kartiny-i-panno-kartina-maki-na-zakate-holst-maslo-akri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14296"/>
            <a:ext cx="2832672" cy="285752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Наруллаева Хатуж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142858"/>
            <a:ext cx="2970402" cy="4357700"/>
          </a:xfrm>
          <a:prstGeom prst="rect">
            <a:avLst/>
          </a:prstGeom>
        </p:spPr>
      </p:pic>
      <p:pic>
        <p:nvPicPr>
          <p:cNvPr id="6" name="Рисунок 5" descr="IMG_20210121_1218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14296"/>
            <a:ext cx="2880000" cy="2110502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7" name="Рисунок 6" descr="рахимова рамин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714626"/>
            <a:ext cx="2880000" cy="213403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8" name="Рисунок 7" descr="IMG_20220328_22165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72264" y="1785932"/>
            <a:ext cx="2388599" cy="3214692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6357950" y="752763"/>
            <a:ext cx="278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333399"/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MS UI Gothic" pitchFamily="34" charset="-128"/>
                <a:cs typeface="Times New Roman" pitchFamily="18" charset="0"/>
              </a:rPr>
              <a:t>Детские работы</a:t>
            </a:r>
            <a:endParaRPr kumimoji="0" lang="ru-RU" sz="24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333399"/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MS UI Gothic" pitchFamily="34" charset="-128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42844" y="142858"/>
            <a:ext cx="72152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333399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ВАРИАНТЫ   фоновой  композиции </a:t>
            </a:r>
            <a:endParaRPr kumimoji="0" lang="ru-RU" sz="36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333399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3" name="Рисунок 2" descr="IMG_20220328_2216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06" y="785800"/>
            <a:ext cx="2229372" cy="3000396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42844" y="3357568"/>
            <a:ext cx="1583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Вертикальная </a:t>
            </a:r>
            <a:endParaRPr lang="ru-RU" dirty="0"/>
          </a:p>
        </p:txBody>
      </p:sp>
      <p:pic>
        <p:nvPicPr>
          <p:cNvPr id="5" name="Рисунок 4" descr="рахимова рами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642924"/>
            <a:ext cx="2643206" cy="1958576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214678" y="714362"/>
            <a:ext cx="1849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Горизонтальная  </a:t>
            </a:r>
            <a:endParaRPr lang="ru-RU" dirty="0"/>
          </a:p>
        </p:txBody>
      </p:sp>
      <p:pic>
        <p:nvPicPr>
          <p:cNvPr id="22530" name="Picture 2" descr="https://i.pinimg.com/originals/fc/66/32/fc6632a9f7a4d4c216f0724dc191dfb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571618"/>
            <a:ext cx="2883013" cy="269081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6072198" y="3786196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Радиальная  </a:t>
            </a:r>
            <a:endParaRPr lang="ru-RU" dirty="0"/>
          </a:p>
        </p:txBody>
      </p:sp>
      <p:pic>
        <p:nvPicPr>
          <p:cNvPr id="22532" name="Picture 4" descr="https://s1.babiki.ru/uploads/images/03/18/79/2019/09/29/aa109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08" y="2786064"/>
            <a:ext cx="3091279" cy="216753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3500430" y="2857502"/>
            <a:ext cx="1730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Диагональная  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3929072"/>
            <a:ext cx="9144000" cy="785818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9000">
                <a:schemeClr val="bg1">
                  <a:shade val="100000"/>
                  <a:satMod val="115000"/>
                  <a:alpha val="81000"/>
                </a:schemeClr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143373" y="146254"/>
          <a:ext cx="4929190" cy="485438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85751"/>
                <a:gridCol w="1571636"/>
                <a:gridCol w="1839531"/>
                <a:gridCol w="1232272"/>
              </a:tblGrid>
              <a:tr h="75744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№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Что</a:t>
                      </a:r>
                      <a:r>
                        <a:rPr lang="ru-RU" sz="1400" baseline="0" dirty="0" smtClean="0"/>
                        <a:t> рисуем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Какие</a:t>
                      </a:r>
                      <a:r>
                        <a:rPr lang="ru-RU" sz="1400" baseline="0" dirty="0" smtClean="0"/>
                        <a:t> краски используем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Где смешиваем краски</a:t>
                      </a:r>
                      <a:endParaRPr lang="ru-RU" sz="1400" dirty="0"/>
                    </a:p>
                  </a:txBody>
                  <a:tcPr anchor="ctr"/>
                </a:tc>
              </a:tr>
              <a:tr h="101431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ФОН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БЕЛАЯ базовая</a:t>
                      </a:r>
                    </a:p>
                    <a:p>
                      <a:pPr algn="ctr"/>
                      <a:r>
                        <a:rPr lang="ru-RU" sz="1600" dirty="0" smtClean="0"/>
                        <a:t>Желтая светлая</a:t>
                      </a:r>
                    </a:p>
                    <a:p>
                      <a:pPr algn="ctr"/>
                      <a:r>
                        <a:rPr lang="ru-RU" sz="1600" dirty="0" smtClean="0"/>
                        <a:t>Голубая темная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 листе бумаги</a:t>
                      </a:r>
                      <a:endParaRPr lang="ru-RU" sz="1600" dirty="0"/>
                    </a:p>
                  </a:txBody>
                  <a:tcPr anchor="ctr"/>
                </a:tc>
              </a:tr>
              <a:tr h="50413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СУГРОБ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Белая 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 anchor="ctr"/>
                </a:tc>
              </a:tr>
              <a:tr h="88223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СТЕБЛИ и</a:t>
                      </a:r>
                      <a:r>
                        <a:rPr lang="ru-RU" sz="1600" baseline="0" dirty="0" smtClean="0"/>
                        <a:t> ЛИСТЬЯ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Желтая светлая</a:t>
                      </a:r>
                    </a:p>
                    <a:p>
                      <a:pPr algn="ctr"/>
                      <a:r>
                        <a:rPr lang="ru-RU" sz="1600" dirty="0" smtClean="0"/>
                        <a:t>Изумрудная 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 палитре </a:t>
                      </a:r>
                      <a:endParaRPr lang="ru-RU" sz="1600" dirty="0"/>
                    </a:p>
                  </a:txBody>
                  <a:tcPr anchor="ctr"/>
                </a:tc>
              </a:tr>
              <a:tr h="68798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БУТОНЫ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Белая 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</a:t>
                      </a:r>
                      <a:r>
                        <a:rPr lang="ru-RU" sz="1600" baseline="0" dirty="0" smtClean="0"/>
                        <a:t> листе бумаги</a:t>
                      </a:r>
                      <a:endParaRPr lang="ru-RU" sz="1600" dirty="0"/>
                    </a:p>
                  </a:txBody>
                  <a:tcPr anchor="ctr"/>
                </a:tc>
              </a:tr>
              <a:tr h="504135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Снежинки 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Белая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</a:p>
                  </a:txBody>
                  <a:tcPr anchor="ctr"/>
                </a:tc>
              </a:tr>
              <a:tr h="5041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Пыльца 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Белая + желтая </a:t>
                      </a:r>
                      <a:r>
                        <a:rPr lang="ru-RU" sz="1600" dirty="0" err="1" smtClean="0"/>
                        <a:t>св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На палитре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42844" y="142858"/>
            <a:ext cx="30003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333399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ПОСЛЕДОВАТЕЛЬНОСТЬ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333399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рисования: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333399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14428"/>
            <a:ext cx="1841641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214428"/>
            <a:ext cx="1841641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42844" y="4000510"/>
            <a:ext cx="34680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СХЕМЫ рисования фона</a:t>
            </a:r>
          </a:p>
          <a:p>
            <a:r>
              <a:rPr lang="ru-RU" dirty="0" smtClean="0"/>
              <a:t>1. вертикальная; 2. диагональная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57370"/>
            <a:ext cx="9144000" cy="250033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9000">
                <a:schemeClr val="bg1">
                  <a:shade val="100000"/>
                  <a:satMod val="115000"/>
                  <a:alpha val="81000"/>
                </a:schemeClr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20" y="2071684"/>
            <a:ext cx="6643734" cy="189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5600" marR="0" lvl="0" indent="-3556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Развивает когнитивные функции.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355600" marR="0" lvl="0" indent="-3556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Раскрывает творческий потенциал.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355600" marR="0" lvl="0" indent="-3556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Укрепление уверенности в себе. </a:t>
            </a:r>
            <a:endParaRPr lang="ru-RU" sz="2000" dirty="0" smtClean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  <a:p>
            <a:pPr marL="355600" marR="0" lvl="0" indent="-3556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Избавление от нервного напряжения.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pic>
        <p:nvPicPr>
          <p:cNvPr id="4" name="Рисунок 3" descr="IMG_20220325_1633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707213" y="738586"/>
            <a:ext cx="4782371" cy="3590915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14282" y="422962"/>
            <a:ext cx="492922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333399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Польза правополушарного рисования:</a:t>
            </a:r>
            <a:endParaRPr kumimoji="0" lang="ru-RU" sz="40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333399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176</Words>
  <Application>Microsoft Office PowerPoint</Application>
  <PresentationFormat>Экран (16:9)</PresentationFormat>
  <Paragraphs>62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5</cp:revision>
  <dcterms:created xsi:type="dcterms:W3CDTF">2023-02-01T17:54:07Z</dcterms:created>
  <dcterms:modified xsi:type="dcterms:W3CDTF">2023-05-28T13:46:52Z</dcterms:modified>
</cp:coreProperties>
</file>