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notesMasterIdLst>
    <p:notesMasterId r:id="rId2"/>
  </p:notesMasterIdLst>
  <p:sldIdLst>
    <p:sldId id="256" r:id="rId3"/>
    <p:sldId id="270" r:id="rId4"/>
    <p:sldId id="257" r:id="rId5"/>
    <p:sldId id="260" r:id="rId6"/>
    <p:sldId id="271" r:id="rId7"/>
    <p:sldId id="259" r:id="rId8"/>
    <p:sldId id="272" r:id="rId9"/>
    <p:sldId id="274" r:id="rId10"/>
    <p:sldId id="275" r:id="rId11"/>
    <p:sldId id="276" r:id="rId12"/>
    <p:sldId id="263" r:id="rId13"/>
    <p:sldId id="277" r:id="rId14"/>
    <p:sldId id="278" r:id="rId15"/>
    <p:sldId id="279" r:id="rId16"/>
    <p:sldId id="281" r:id="rId17"/>
    <p:sldId id="282" r:id="rId18"/>
    <p:sldId id="286" r:id="rId19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563" autoAdjust="0"/>
  </p:normalViewPr>
  <p:slideViewPr>
    <p:cSldViewPr>
      <p:cViewPr>
        <p:scale>
          <a:sx n="100" d="100"/>
          <a:sy n="100" d="100"/>
        </p:scale>
        <p:origin x="27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tags" Target="tags/tag1.xml" /><Relationship Id="rId21" Type="http://schemas.openxmlformats.org/officeDocument/2006/relationships/presProps" Target="presProps.xml" /><Relationship Id="rId22" Type="http://schemas.openxmlformats.org/officeDocument/2006/relationships/viewProps" Target="viewProps.xml" /><Relationship Id="rId23" Type="http://schemas.openxmlformats.org/officeDocument/2006/relationships/theme" Target="theme/theme1.xml" /><Relationship Id="rId24" Type="http://schemas.openxmlformats.org/officeDocument/2006/relationships/tableStyles" Target="tableStyles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defPPr/>
            <a:lvl1pPr algn="r">
              <a:defRPr sz="1200"/>
            </a:lvl1pPr>
          </a:lstStyle>
          <a:p>
            <a:pPr/>
            <a:fld id="{AE8453E0-63E4-4FAD-8202-09ECA2469003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l">
              <a:defRPr sz="1200"/>
            </a:lvl1pPr>
          </a:lstStyle>
          <a:p>
            <a:pPr/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/>
            <a:lvl1pPr algn="r">
              <a:defRPr sz="1200"/>
            </a:lvl1pPr>
          </a:lstStyle>
          <a:p>
            <a:pPr/>
            <a:fld id="{B8F2B65B-5D34-4C2D-9A66-E656A2D93E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defPPr/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7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>
            <a:defPPr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defPPr/>
          </a:lstStyle>
          <a:p>
            <a:pPr/>
            <a:fld id="{B8F2B65B-5D34-4C2D-9A66-E656A2D93E3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>
            <a:defPPr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defPPr/>
          </a:lstStyle>
          <a:p>
            <a:pPr/>
            <a:fld id="{B8F2B65B-5D34-4C2D-9A66-E656A2D93E3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defPPr/>
          </a:lstStyle>
          <a:p>
            <a:pPr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defPPr/>
          </a:lstStyle>
          <a:p>
            <a:pPr/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defPPr/>
          </a:lstStyle>
          <a:p>
            <a:pPr/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defPPr/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image" Target="../media/image1.jpeg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3">
            <a:lum/>
          </a:blip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/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/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/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2375248" y="404664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r>
              <a:rPr lang="ru-RU" altLang="ru-RU" sz="4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– учитель здоровья!</a:t>
            </a:r>
            <a:endParaRPr lang="ru-RU" sz="440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3520" y="3717032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r>
              <a:rPr lang="ru-RU" sz="2000" b="1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Аджиева Зульфа Мустафаевна</a:t>
            </a:r>
            <a:endParaRPr lang="ru-RU" sz="2000" b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	МБОУ</a:t>
            </a:r>
          </a:p>
          <a:p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«СОШ а.Кызыл-Октябрь»</a:t>
            </a:r>
            <a:endParaRPr lang="ru-RU" sz="20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148478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r>
              <a:rPr lang="ru-RU" alt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«Учитель многое может, и, если все, что он может сделать для укрепления здоровья школьников, он осуществляет, дети вырастут такими, какими мы все хотим их видеть – хорошими, умными и здоровыми». </a:t>
            </a:r>
          </a:p>
          <a:p>
            <a:pPr algn="r"/>
            <a:r>
              <a:rPr lang="ru-RU" alt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профессор С.М. Громбах. </a:t>
            </a:r>
            <a:endParaRPr lang="ru-RU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TextBox 2"/>
          <p:cNvSpPr txBox="1"/>
          <p:nvPr/>
        </p:nvSpPr>
        <p:spPr>
          <a:xfrm>
            <a:off x="1285852" y="620688"/>
            <a:ext cx="78581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 предупреждения утомления и усталости  использую  в своей работе нетрадиционные уроки:</a:t>
            </a:r>
          </a:p>
          <a:p>
            <a:pPr>
              <a:buFont typeface="Wingdings" pitchFamily="2" charset="2"/>
              <a:buChar char="Ø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урок-сказка;</a:t>
            </a:r>
          </a:p>
          <a:p>
            <a:pPr>
              <a:buFont typeface="Wingdings" pitchFamily="2" charset="2"/>
              <a:buChar char="Ø"/>
            </a:pP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урок-КВН;</a:t>
            </a:r>
          </a:p>
          <a:p>
            <a:pPr>
              <a:buFont typeface="Wingdings" pitchFamily="2" charset="2"/>
              <a:buChar char="Ø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урок-викторина;</a:t>
            </a:r>
          </a:p>
          <a:p>
            <a:pPr>
              <a:buFont typeface="Wingdings" pitchFamily="2" charset="2"/>
              <a:buChar char="Ø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урок- путешествие;</a:t>
            </a:r>
          </a:p>
          <a:p>
            <a:pPr>
              <a:buFont typeface="Wingdings" pitchFamily="2" charset="2"/>
              <a:buChar char="Ø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урок-соревнование и т.д.</a:t>
            </a:r>
          </a:p>
          <a:p>
            <a:pPr/>
            <a:endParaRPr lang="ru-RU" sz="200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4"/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Использую:</a:t>
            </a:r>
          </a:p>
          <a:p>
            <a:pPr lvl="4">
              <a:buFont typeface="Wingdings" pitchFamily="2" charset="2"/>
              <a:buChar char="Ø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дидактические игры;</a:t>
            </a:r>
          </a:p>
          <a:p>
            <a:pPr lvl="4">
              <a:buFont typeface="Wingdings" pitchFamily="2" charset="2"/>
              <a:buChar char="Ø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групповые и парные формы работы;</a:t>
            </a:r>
          </a:p>
          <a:p>
            <a:pPr lvl="4">
              <a:buFont typeface="Wingdings" pitchFamily="2" charset="2"/>
              <a:buChar char="Ø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ИКТ;</a:t>
            </a:r>
          </a:p>
          <a:p>
            <a:pPr lvl="4">
              <a:buFont typeface="Wingdings" pitchFamily="2" charset="2"/>
              <a:buChar char="Ø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эмоциональную передачу учебного материала </a:t>
            </a:r>
          </a:p>
          <a:p>
            <a:pPr lvl="4"/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и  т.д. </a:t>
            </a:r>
            <a:endParaRPr lang="ru-RU" sz="200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060848"/>
            <a:ext cx="7578080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 уроках учащимся приходится много запоминать, говорить, писать, читать, слушать и анализировать информацию, поэтому, учитель должен уделять особое внимание здоровьесберегающим технологиям.</a:t>
            </a:r>
            <a:b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1043608" y="2204864"/>
            <a:ext cx="7776864" cy="1754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>
            <a:defPPr/>
          </a:lstStyle>
          <a:p>
            <a:pPr algn="just"/>
            <a:r>
              <a:rPr lang="ru-RU" sz="280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2800" smtClean="0">
                <a:solidFill>
                  <a:srgbClr val="0070C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Немаловажную роль играют на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уроке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физкультминутки, так как возраст от 6 до 14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лет составляет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период активного совершенствования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мышечной и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костной системы. Кости детей при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длительных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напряжениях и неправильных положениях тела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легко подвергаются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искривлению. </a:t>
            </a:r>
          </a:p>
        </p:txBody>
      </p:sp>
      <p:sp>
        <p:nvSpPr>
          <p:cNvPr id="25603" name="TextBox 2"/>
          <p:cNvSpPr txBox="1">
            <a:spLocks noChangeArrowheads="1"/>
          </p:cNvSpPr>
          <p:nvPr/>
        </p:nvSpPr>
        <p:spPr bwMode="auto">
          <a:xfrm>
            <a:off x="2771800" y="1052736"/>
            <a:ext cx="4429125" cy="708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/>
          </a:lstStyle>
          <a:p>
            <a:pPr/>
            <a:r>
              <a:rPr lang="ru-RU" sz="4000" b="1" smtClean="0">
                <a:solidFill>
                  <a:srgbClr val="FF0000"/>
                </a:solidFill>
                <a:latin typeface="Monotype Corsiva" pitchFamily="66" charset="0"/>
              </a:rPr>
              <a:t>Физкультминутки </a:t>
            </a:r>
            <a:endParaRPr lang="ru-RU" sz="4000" b="1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857356" y="1428736"/>
            <a:ext cx="5500726" cy="785818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Воспитательная работа</a:t>
            </a:r>
            <a:endParaRPr lang="ru-RU" sz="3600" b="1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2857496"/>
            <a:ext cx="7315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just"/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Одним из направлений воспитательной работы является активизация обучающихся в  работе классного коллектива, школы и района. Участие в различных конкурсах, проектах, соревнованиях.</a:t>
            </a:r>
            <a:endParaRPr lang="ru-RU" sz="200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857224" y="1142984"/>
            <a:ext cx="8286776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Внеурочную деятельность организую через:</a:t>
            </a:r>
          </a:p>
          <a:p>
            <a:pPr algn="ctr"/>
            <a:endParaRPr lang="ru-RU" sz="2800" b="1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классные часы по формированию здорового образа жизни;</a:t>
            </a:r>
          </a:p>
          <a:p>
            <a:pPr>
              <a:buFont typeface="Wingdings" pitchFamily="2" charset="2"/>
              <a:buChar char="ü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спортивные соревнования и праздники;</a:t>
            </a:r>
          </a:p>
          <a:p>
            <a:pPr>
              <a:buFont typeface="Wingdings" pitchFamily="2" charset="2"/>
              <a:buChar char="ü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динамические паузы;</a:t>
            </a:r>
          </a:p>
          <a:p>
            <a:pPr>
              <a:buFont typeface="Wingdings" pitchFamily="2" charset="2"/>
              <a:buChar char="ü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конкурсы физкультминуток;</a:t>
            </a:r>
          </a:p>
          <a:p>
            <a:pPr>
              <a:buFont typeface="Wingdings" pitchFamily="2" charset="2"/>
              <a:buChar char="ü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прогулки, походы и экскурсии;</a:t>
            </a:r>
          </a:p>
          <a:p>
            <a:pPr>
              <a:buFont typeface="Wingdings" pitchFamily="2" charset="2"/>
              <a:buChar char="ü"/>
            </a:pP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кружок «Я  здоров – поэтому успешен!»;</a:t>
            </a:r>
          </a:p>
          <a:p>
            <a:pPr>
              <a:buFont typeface="Wingdings" pitchFamily="2" charset="2"/>
              <a:buChar char="ü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организацию досуговой деятельности на перемене;</a:t>
            </a:r>
          </a:p>
          <a:p>
            <a:pPr>
              <a:buFont typeface="Wingdings" pitchFamily="2" charset="2"/>
              <a:buChar char="ü"/>
            </a:pP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организацию посещения  учащимися спортивных секций.</a:t>
            </a:r>
          </a:p>
          <a:p>
            <a:pPr>
              <a:buFont typeface="Wingdings" pitchFamily="2" charset="2"/>
              <a:buChar char="ü"/>
            </a:pPr>
            <a:endParaRPr lang="ru-RU" sz="280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500298" y="214290"/>
            <a:ext cx="4572032" cy="7143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r>
              <a:rPr lang="ru-RU" sz="3200" b="1" smtClean="0">
                <a:solidFill>
                  <a:srgbClr val="FF0000"/>
                </a:solidFill>
                <a:latin typeface="Monotype Corsiva" pitchFamily="66" charset="0"/>
              </a:rPr>
              <a:t>Работа с социумом</a:t>
            </a:r>
            <a:endParaRPr lang="ru-RU" sz="3200" b="1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4067944" y="2357430"/>
            <a:ext cx="1728192" cy="171451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139952" y="2852936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/>
            <a:r>
              <a:rPr lang="ru-RU" sz="3600" b="1" smtClean="0">
                <a:solidFill>
                  <a:srgbClr val="00B050"/>
                </a:solidFill>
                <a:latin typeface="Monotype Corsiva" pitchFamily="66" charset="0"/>
              </a:rPr>
              <a:t>Ребёнок </a:t>
            </a:r>
            <a:endParaRPr lang="ru-RU" sz="3600" b="1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00628" y="1071546"/>
            <a:ext cx="2571768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500298" y="1071546"/>
            <a:ext cx="2286016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39552" y="2204864"/>
            <a:ext cx="3214710" cy="112871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347864" y="4293096"/>
            <a:ext cx="3429024" cy="1500198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012160" y="2132856"/>
            <a:ext cx="3000396" cy="112871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56176" y="3573016"/>
            <a:ext cx="2286016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643174" y="1142984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400" smtClean="0">
                <a:solidFill>
                  <a:srgbClr val="002060"/>
                </a:solidFill>
                <a:latin typeface="Monotype Corsiva" pitchFamily="66" charset="0"/>
              </a:rPr>
              <a:t>Работа с психологом</a:t>
            </a:r>
            <a:endParaRPr lang="ru-RU" sz="240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29190" y="1071546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400" smtClean="0">
                <a:solidFill>
                  <a:srgbClr val="002060"/>
                </a:solidFill>
                <a:latin typeface="Monotype Corsiva" pitchFamily="66" charset="0"/>
              </a:rPr>
              <a:t>Работа с медработником</a:t>
            </a:r>
            <a:endParaRPr lang="ru-RU" sz="240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2348880"/>
            <a:ext cx="29289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400" smtClean="0">
                <a:solidFill>
                  <a:srgbClr val="002060"/>
                </a:solidFill>
                <a:latin typeface="Monotype Corsiva" pitchFamily="66" charset="0"/>
              </a:rPr>
              <a:t>Беседы с работниками ГБДД</a:t>
            </a:r>
            <a:endParaRPr lang="ru-RU" sz="240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15074" y="2348880"/>
            <a:ext cx="292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400" smtClean="0">
                <a:solidFill>
                  <a:srgbClr val="002060"/>
                </a:solidFill>
                <a:latin typeface="Monotype Corsiva" pitchFamily="66" charset="0"/>
              </a:rPr>
              <a:t>Посещение музеев</a:t>
            </a:r>
            <a:endParaRPr lang="ru-RU" sz="240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1920" y="4437112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400" smtClean="0">
                <a:solidFill>
                  <a:srgbClr val="002060"/>
                </a:solidFill>
                <a:latin typeface="Monotype Corsiva" pitchFamily="66" charset="0"/>
              </a:rPr>
              <a:t>Беседы с работниками МЧС</a:t>
            </a:r>
            <a:endParaRPr lang="ru-RU" sz="240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44208" y="3645024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400" smtClean="0">
                <a:solidFill>
                  <a:srgbClr val="002060"/>
                </a:solidFill>
                <a:latin typeface="Monotype Corsiva" pitchFamily="66" charset="0"/>
              </a:rPr>
              <a:t>Посещение библиотеки</a:t>
            </a:r>
            <a:endParaRPr lang="ru-RU" sz="240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475656" y="3645024"/>
            <a:ext cx="2286016" cy="914400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>
            <a:defPPr/>
          </a:lstStyle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691680" y="3717032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/>
          </a:lstStyle>
          <a:p>
            <a:pPr algn="ctr"/>
            <a:r>
              <a:rPr lang="ru-RU" sz="2400" smtClean="0">
                <a:solidFill>
                  <a:srgbClr val="002060"/>
                </a:solidFill>
                <a:latin typeface="Monotype Corsiva" pitchFamily="66" charset="0"/>
              </a:rPr>
              <a:t>Посещение ДК</a:t>
            </a:r>
            <a:endParaRPr lang="ru-RU" sz="2400">
              <a:solidFill>
                <a:srgbClr val="002060"/>
              </a:solidFill>
              <a:latin typeface="Monotype Corsiva" pitchFamily="66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 rot="10800000" flipV="1">
            <a:off x="5796136" y="2852936"/>
            <a:ext cx="28803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10" idx="2"/>
          </p:cNvCxnSpPr>
          <p:nvPr/>
        </p:nvCxnSpPr>
        <p:spPr>
          <a:xfrm rot="10800000">
            <a:off x="5652120" y="3645024"/>
            <a:ext cx="504056" cy="385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stCxn id="8" idx="0"/>
            <a:endCxn id="8" idx="0"/>
          </p:cNvCxnSpPr>
          <p:nvPr/>
        </p:nvCxnSpPr>
        <p:spPr>
          <a:xfrm rot="5400000" flipH="1" flipV="1">
            <a:off x="5062376" y="429309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>
            <a:stCxn id="3" idx="4"/>
          </p:cNvCxnSpPr>
          <p:nvPr/>
        </p:nvCxnSpPr>
        <p:spPr>
          <a:xfrm rot="5400000">
            <a:off x="4785459" y="4218523"/>
            <a:ext cx="29316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3707904" y="3717032"/>
            <a:ext cx="57606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7" idx="6"/>
          </p:cNvCxnSpPr>
          <p:nvPr/>
        </p:nvCxnSpPr>
        <p:spPr>
          <a:xfrm>
            <a:off x="3754262" y="2769221"/>
            <a:ext cx="457698" cy="837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4175956" y="2096852"/>
            <a:ext cx="57606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5256076" y="2096852"/>
            <a:ext cx="576064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8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/>
      <p:bldP spid="4" grpId="2"/>
      <p:bldP spid="5" grpId="3"/>
      <p:bldP spid="6" grpId="4"/>
      <p:bldP spid="7" grpId="5"/>
      <p:bldP spid="8" grpId="6"/>
      <p:bldP spid="9" grpId="7"/>
      <p:bldP spid="10" grpId="8"/>
      <p:bldP spid="11" grpId="9"/>
      <p:bldP spid="12" grpId="10"/>
      <p:bldP spid="13" grpId="11"/>
      <p:bldP spid="14" grpId="12"/>
      <p:bldP spid="15" grpId="13"/>
      <p:bldP spid="16" grpId="14"/>
      <p:bldP spid="17" grpId="15"/>
      <p:bldP spid="18" grpId="16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1071538" y="-428652"/>
            <a:ext cx="7786742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 lvl="6">
              <a:defRPr/>
            </a:pPr>
            <a:endParaRPr lang="ru-RU" sz="2800" b="1" u="sng">
              <a:solidFill>
                <a:srgbClr val="6600CC"/>
              </a:solidFill>
              <a:latin typeface="Monotype Corsiva" panose="03010101010201010101" pitchFamily="66" charset="0"/>
            </a:endParaRPr>
          </a:p>
          <a:p>
            <a:pPr lvl="6">
              <a:defRPr/>
            </a:pPr>
            <a:endParaRPr lang="ru-RU" sz="2800" b="1" u="sng">
              <a:solidFill>
                <a:srgbClr val="6600CC"/>
              </a:solidFill>
              <a:latin typeface="Monotype Corsiva" pitchFamily="66" charset="0"/>
            </a:endParaRPr>
          </a:p>
          <a:p>
            <a:pPr lvl="2">
              <a:defRPr/>
            </a:pPr>
            <a:r>
              <a:rPr lang="ru-RU" sz="4400" b="1">
                <a:solidFill>
                  <a:srgbClr val="FF0000"/>
                </a:solidFill>
                <a:latin typeface="Monotype Corsiva" pitchFamily="66" charset="0"/>
              </a:rPr>
              <a:t>Результаты моей </a:t>
            </a:r>
            <a:r>
              <a:rPr lang="ru-RU" sz="4400" b="1" smtClean="0">
                <a:solidFill>
                  <a:srgbClr val="FF0000"/>
                </a:solidFill>
                <a:latin typeface="Monotype Corsiva" pitchFamily="66" charset="0"/>
              </a:rPr>
              <a:t>работы</a:t>
            </a:r>
            <a:endParaRPr lang="ru-RU" sz="4400" b="1">
              <a:solidFill>
                <a:srgbClr val="FF0000"/>
              </a:solidFill>
              <a:latin typeface="Monotype Corsiva" panose="03010101010201010101" pitchFamily="66" charset="0"/>
            </a:endParaRPr>
          </a:p>
          <a:p>
            <a:pPr algn="just">
              <a:defRPr/>
            </a:pPr>
            <a:r>
              <a:rPr lang="ru-RU" sz="2800">
                <a:solidFill>
                  <a:srgbClr val="FF0000"/>
                </a:solidFill>
                <a:latin typeface="Monotype Corsiva" pitchFamily="66" charset="0"/>
              </a:rPr>
              <a:t>          Внедрение здоровьесберегающих образовательных</a:t>
            </a:r>
          </a:p>
          <a:p>
            <a:pPr algn="just">
              <a:defRPr/>
            </a:pPr>
            <a:r>
              <a:rPr lang="ru-RU" sz="2800">
                <a:solidFill>
                  <a:srgbClr val="FF0000"/>
                </a:solidFill>
                <a:latin typeface="Monotype Corsiva" pitchFamily="66" charset="0"/>
              </a:rPr>
              <a:t>                             технологий ведёт: 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>
                <a:solidFill>
                  <a:srgbClr val="7030A0"/>
                </a:solidFill>
                <a:latin typeface="Monotype Corsiva" pitchFamily="66" charset="0"/>
              </a:rPr>
              <a:t>к снижению показателей заболеваемости детей;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 smtClean="0">
                <a:solidFill>
                  <a:srgbClr val="7030A0"/>
                </a:solidFill>
                <a:latin typeface="Monotype Corsiva" pitchFamily="66" charset="0"/>
              </a:rPr>
              <a:t>к </a:t>
            </a:r>
            <a:r>
              <a:rPr lang="ru-RU" sz="2400">
                <a:solidFill>
                  <a:srgbClr val="7030A0"/>
                </a:solidFill>
                <a:latin typeface="Monotype Corsiva" pitchFamily="66" charset="0"/>
              </a:rPr>
              <a:t>улучшению психологического климата в детском коллективе;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>
                <a:solidFill>
                  <a:srgbClr val="7030A0"/>
                </a:solidFill>
                <a:latin typeface="Monotype Corsiva" pitchFamily="66" charset="0"/>
              </a:rPr>
              <a:t>к успешному адаптированию обучающихся в образовательном и </a:t>
            </a:r>
          </a:p>
          <a:p>
            <a:pPr>
              <a:defRPr/>
            </a:pPr>
            <a:r>
              <a:rPr lang="ru-RU" sz="2400">
                <a:solidFill>
                  <a:srgbClr val="7030A0"/>
                </a:solidFill>
                <a:latin typeface="Monotype Corsiva" pitchFamily="66" charset="0"/>
              </a:rPr>
              <a:t>     социальном пространстве;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>
                <a:solidFill>
                  <a:srgbClr val="7030A0"/>
                </a:solidFill>
                <a:latin typeface="Monotype Corsiva" pitchFamily="66" charset="0"/>
              </a:rPr>
              <a:t>к предотвращению усталости и утомляемости;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>
                <a:solidFill>
                  <a:srgbClr val="7030A0"/>
                </a:solidFill>
                <a:latin typeface="Monotype Corsiva" pitchFamily="66" charset="0"/>
              </a:rPr>
              <a:t>к повышению мотивации учебной деятельности;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>
                <a:solidFill>
                  <a:srgbClr val="7030A0"/>
                </a:solidFill>
                <a:latin typeface="Monotype Corsiva" pitchFamily="66" charset="0"/>
              </a:rPr>
              <a:t>к повышению роста учебных достижений;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400">
                <a:solidFill>
                  <a:srgbClr val="7030A0"/>
                </a:solidFill>
                <a:latin typeface="Monotype Corsiva" pitchFamily="66" charset="0"/>
              </a:rPr>
              <a:t>к </a:t>
            </a:r>
            <a:r>
              <a:rPr lang="ru-RU" sz="2400" smtClean="0">
                <a:solidFill>
                  <a:srgbClr val="7030A0"/>
                </a:solidFill>
                <a:latin typeface="Monotype Corsiva" pitchFamily="66" charset="0"/>
              </a:rPr>
              <a:t> проявлению активности  </a:t>
            </a:r>
            <a:r>
              <a:rPr lang="ru-RU" sz="2400">
                <a:solidFill>
                  <a:srgbClr val="7030A0"/>
                </a:solidFill>
                <a:latin typeface="Monotype Corsiva" pitchFamily="66" charset="0"/>
              </a:rPr>
              <a:t>родителей </a:t>
            </a:r>
            <a:r>
              <a:rPr lang="ru-RU" sz="2400" smtClean="0">
                <a:solidFill>
                  <a:srgbClr val="7030A0"/>
                </a:solidFill>
                <a:latin typeface="Monotype Corsiva" pitchFamily="66" charset="0"/>
              </a:rPr>
              <a:t>к работе по </a:t>
            </a:r>
            <a:r>
              <a:rPr lang="ru-RU" sz="2400">
                <a:solidFill>
                  <a:srgbClr val="7030A0"/>
                </a:solidFill>
                <a:latin typeface="Monotype Corsiva" pitchFamily="66" charset="0"/>
              </a:rPr>
              <a:t>укреплению здоровья детей.</a:t>
            </a:r>
          </a:p>
          <a:p>
            <a:pPr>
              <a:defRPr/>
            </a:pPr>
            <a:endParaRPr lang="ru-RU" sz="2400">
              <a:solidFill>
                <a:srgbClr val="0070C0"/>
              </a:solidFill>
              <a:latin typeface="Monotype Corsiva" panose="03010101010201010101" pitchFamily="66" charset="0"/>
            </a:endParaRPr>
          </a:p>
          <a:p>
            <a:pPr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844824"/>
            <a:ext cx="8229600" cy="4525963"/>
          </a:xfrm>
        </p:spPr>
        <p:txBody>
          <a:bodyPr rtlCol="0">
            <a:normAutofit/>
          </a:bodyPr>
          <a:lstStyle>
            <a:defPPr/>
          </a:lstStyle>
          <a:p>
            <a:pPr marL="274320" indent="-274320" eaLnBrk="1" fontAlgn="auto" hangingPunct="1">
              <a:spcAft>
                <a:spcPct val="0"/>
              </a:spcAft>
              <a:defRPr/>
            </a:pPr>
            <a:endParaRPr lang="ru-RU" smtClean="0"/>
          </a:p>
          <a:p>
            <a:pPr marL="274320" indent="-274320" eaLnBrk="1" fontAlgn="auto" hangingPunct="1">
              <a:spcAft>
                <a:spcPct val="0"/>
              </a:spcAft>
              <a:defRPr/>
            </a:pPr>
            <a:endParaRPr lang="ru-RU"/>
          </a:p>
          <a:p>
            <a:pPr marL="0" indent="0" algn="ctr" eaLnBrk="1" fontAlgn="auto" hangingPunct="1">
              <a:spcAft>
                <a:spcPct val="0"/>
              </a:spcAft>
              <a:buFont typeface="Symbol" pitchFamily="18" charset="2"/>
              <a:buNone/>
              <a:defRPr/>
            </a:pPr>
            <a:r>
              <a:rPr lang="ru-RU" sz="66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Здоровые дети – здоровая Россия!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29600" cy="1944216"/>
          </a:xfrm>
        </p:spPr>
        <p:txBody>
          <a:bodyPr rtlCol="0">
            <a:normAutofit fontScale="90000"/>
          </a:bodyPr>
          <a:lstStyle>
            <a:defPPr/>
          </a:lstStyle>
          <a:p>
            <a:pPr eaLnBrk="1" fontAlgn="auto" hangingPunct="1">
              <a:spcAft>
                <a:spcPct val="0"/>
              </a:spcAft>
              <a:defRPr/>
            </a:pP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Заключение:</a:t>
            </a:r>
            <a:b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Я – учитель здоровья. </a:t>
            </a:r>
            <a:b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Моя </a:t>
            </a:r>
            <a:r>
              <a:rPr lang="ru-RU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- научить детей быть здоровыми и достойными гражданами России.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tmFilter="0,0; .5, 1; 1, 1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TextBox 1"/>
          <p:cNvSpPr txBox="1">
            <a:spLocks noChangeArrowheads="1"/>
          </p:cNvSpPr>
          <p:nvPr/>
        </p:nvSpPr>
        <p:spPr bwMode="auto">
          <a:xfrm>
            <a:off x="1500188" y="214313"/>
            <a:ext cx="8072437" cy="9239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/>
          </a:lstStyle>
          <a:p>
            <a:pPr/>
            <a:r>
              <a:rPr lang="ru-RU" sz="3600" b="1">
                <a:solidFill>
                  <a:srgbClr val="6600CC"/>
                </a:solidFill>
                <a:latin typeface="Monotype Corsiva" pitchFamily="66" charset="0"/>
              </a:rPr>
              <a:t>   </a:t>
            </a:r>
            <a:r>
              <a:rPr lang="ru-RU" sz="5400" b="1">
                <a:solidFill>
                  <a:srgbClr val="FF0000"/>
                </a:solidFill>
                <a:latin typeface="Monotype Corsiva" pitchFamily="66" charset="0"/>
              </a:rPr>
              <a:t>Педагогическое кредо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57250" y="1071563"/>
            <a:ext cx="8286750" cy="1262062"/>
          </a:xfrm>
          <a:prstGeom prst="rect">
            <a:avLst/>
          </a:prstGeom>
          <a:noFill/>
        </p:spPr>
        <p:txBody>
          <a:bodyPr>
            <a:spAutoFit/>
          </a:bodyPr>
          <a:lstStyle>
            <a:defPPr/>
          </a:lstStyle>
          <a:p>
            <a:pPr>
              <a:defRPr/>
            </a:pPr>
            <a:r>
              <a:rPr lang="ru-RU" sz="400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     Желанная работа  - светлее солнца. </a:t>
            </a:r>
          </a:p>
          <a:p>
            <a:pPr>
              <a:buFont typeface="Wingdings" pitchFamily="2" charset="2"/>
              <a:buChar char="Ø"/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  <a:p>
            <a:pPr>
              <a:defRPr/>
            </a:pPr>
            <a:endParaRPr lang="ru-RU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124" name="Прямоугольник 6"/>
          <p:cNvSpPr>
            <a:spLocks noChangeArrowheads="1"/>
          </p:cNvSpPr>
          <p:nvPr/>
        </p:nvSpPr>
        <p:spPr bwMode="auto">
          <a:xfrm>
            <a:off x="395536" y="1340768"/>
            <a:ext cx="8286750" cy="33861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/>
          </a:lstStyle>
          <a:p>
            <a:pPr eaLnBrk="0" hangingPunct="0"/>
            <a:r>
              <a:rPr lang="ru-RU" sz="4000" b="1">
                <a:solidFill>
                  <a:srgbClr val="27633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            </a:t>
            </a:r>
          </a:p>
          <a:p>
            <a:pPr eaLnBrk="0" hangingPunct="0"/>
            <a:r>
              <a:rPr lang="ru-RU" sz="4000" b="1">
                <a:solidFill>
                  <a:srgbClr val="27633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lang="ru-RU" sz="5400" b="1">
                <a:solidFill>
                  <a:srgbClr val="FF000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Девиз:      </a:t>
            </a:r>
          </a:p>
          <a:p>
            <a:pPr eaLnBrk="0" hangingPunct="0"/>
            <a:r>
              <a:rPr lang="ru-RU" sz="4000" b="1">
                <a:solidFill>
                  <a:srgbClr val="276331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</a:t>
            </a:r>
            <a:r>
              <a:rPr lang="ru-RU" sz="4000" i="1">
                <a:solidFill>
                  <a:srgbClr val="19194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Дарить ребёнку доброту,</a:t>
            </a:r>
            <a:endParaRPr lang="ru-RU" sz="4000">
              <a:solidFill>
                <a:srgbClr val="19194D"/>
              </a:solidFill>
              <a:latin typeface="Monotype Corsiva" panose="03010101010201010101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sz="4000" i="1">
                <a:solidFill>
                  <a:srgbClr val="19194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Дарить ребёнку счастье.</a:t>
            </a:r>
            <a:endParaRPr lang="ru-RU" sz="4000">
              <a:solidFill>
                <a:srgbClr val="19194D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4000" i="1">
                <a:solidFill>
                  <a:srgbClr val="19194D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И чаще улыбаться!</a:t>
            </a:r>
            <a:endParaRPr lang="ru-RU" sz="4000">
              <a:solidFill>
                <a:srgbClr val="19194D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3" grpId="1"/>
      <p:bldP spid="5124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63688" y="1988840"/>
            <a:ext cx="7272808" cy="286232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/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 моей работы </a:t>
            </a: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формирование потребности в здоровом образе жизни, обеспечить школьнику возможность сохранения здоровья за период обучения в школе, сформировать у него необходимые знания в повседневной жизни.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kumimoji="0" lang="ru-RU" sz="2000" b="1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 Учить ценить, беречь и укреплять свое здоровье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2) Способствовать овладению умениями организовывать здоровье сберегающую жизнедеятельность.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3) Воспитывать культуру здоровья.</a:t>
            </a:r>
            <a:endParaRPr kumimoji="0" lang="ru-RU" sz="2000" b="0" i="0" u="none" strike="noStrike" cap="none" normalizeH="0" baseline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2204864"/>
            <a:ext cx="6912768" cy="2677656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«Мы живем в мире, в котором люди гораздо больше знают об устройстве автомобиля или о работе компьютера, чем о том, что происходит внутри их собственного организма».</a:t>
            </a:r>
          </a:p>
          <a:p>
            <a:pPr/>
            <a:endParaRPr lang="ru-RU" sz="2400" b="1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b="1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Тревор Уэнстон</a:t>
            </a:r>
            <a:endParaRPr lang="ru-RU" sz="2400" b="1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/>
            <a:endParaRPr lang="ru-RU" sz="2400" b="1">
              <a:latin typeface="Verdana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75856" y="1340768"/>
            <a:ext cx="309634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/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sz="3600"/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/>
          <p:cNvSpPr txBox="1"/>
          <p:nvPr/>
        </p:nvSpPr>
        <p:spPr>
          <a:xfrm>
            <a:off x="1475656" y="1484784"/>
            <a:ext cx="691276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/>
          </a:lstStyle>
          <a:p>
            <a:pPr marL="0" lvl="5" indent="457200">
              <a:defRPr/>
            </a:pP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настоящее время ухудшается здоровье детей. Это стало  </a:t>
            </a: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только медицинской, но и педагогической проблемой, т.к. </a:t>
            </a: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осложняется </a:t>
            </a:r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процесс обучения, снижается качество знаний, замедляет </a:t>
            </a: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психическое и физическое  </a:t>
            </a:r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развитие детей, вызывает отклонение в их </a:t>
            </a: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социальном поведении.</a:t>
            </a:r>
            <a:endParaRPr lang="ru-RU" b="1">
              <a:solidFill>
                <a:srgbClr val="7030A0"/>
              </a:solidFill>
            </a:endParaRPr>
          </a:p>
        </p:txBody>
      </p:sp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1475656" y="3284984"/>
            <a:ext cx="7056784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/>
          </a:lstStyle>
          <a:p>
            <a:pPr indent="457200" algn="just"/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Учитель  должен  работать так, чтобы обучение детей не наносило вреда  здоровью школьников. </a:t>
            </a:r>
            <a:endParaRPr lang="ru-RU" sz="200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  <p:cond evt="onBegin" delay="0">
                          <p:tn val="9"/>
                        </p:cond>
                      </p:stCondLst>
                      <p:childTnLst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147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1484784"/>
            <a:ext cx="3199851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/>
          </a:lstStyle>
          <a:p>
            <a:pPr algn="ctr"/>
            <a:r>
              <a:rPr lang="ru-RU" sz="2800" b="1" cap="all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2800" b="1" cap="all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2204864"/>
            <a:ext cx="6408712" cy="2246769"/>
          </a:xfrm>
          <a:prstGeom prst="rect">
            <a:avLst/>
          </a:prstGeom>
        </p:spPr>
        <p:txBody>
          <a:bodyPr wrap="square">
            <a:spAutoFit/>
          </a:bodyPr>
          <a:lstStyle>
            <a:defPPr/>
          </a:lstStyle>
          <a:p>
            <a:pPr marL="342900" indent="-342900" algn="just">
              <a:buFont typeface="Wingdings" pitchFamily="2" charset="2"/>
              <a:buChar char="v"/>
            </a:pP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здоровья детей на сегодняшний день является приоритетным направлением деятельности всего общества;</a:t>
            </a:r>
          </a:p>
          <a:p>
            <a:pPr algn="just"/>
            <a:endParaRPr lang="ru-RU" sz="2000" b="1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ФГОС НОО направлен на охрану и укрепление физического и психического здоровья детей, в том числе их эмоционального благополучия.</a:t>
            </a:r>
            <a:endParaRPr lang="ru-RU" sz="20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Picture 2" descr="https://ds03.infourok.ru/uploads/ex/0fbe/0005b50d-6d12dfbe/hello_html_m71cdcc7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290" name="TextBox 1"/>
          <p:cNvSpPr txBox="1">
            <a:spLocks noChangeArrowheads="1"/>
          </p:cNvSpPr>
          <p:nvPr/>
        </p:nvSpPr>
        <p:spPr bwMode="auto">
          <a:xfrm>
            <a:off x="1643063" y="0"/>
            <a:ext cx="7000875" cy="1570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/>
          </a:lstStyle>
          <a:p>
            <a:pPr/>
            <a:r>
              <a:rPr lang="ru-RU" sz="3200" b="1">
                <a:solidFill>
                  <a:srgbClr val="6600FF"/>
                </a:solidFill>
                <a:latin typeface="Monotype Corsiva" pitchFamily="66" charset="0"/>
              </a:rPr>
              <a:t>           </a:t>
            </a:r>
            <a:r>
              <a:rPr lang="ru-RU" sz="3200" b="1">
                <a:solidFill>
                  <a:srgbClr val="FF0000"/>
                </a:solidFill>
                <a:latin typeface="Monotype Corsiva" pitchFamily="66" charset="0"/>
              </a:rPr>
              <a:t>Работу по формированию </a:t>
            </a:r>
          </a:p>
          <a:p>
            <a:pPr/>
            <a:r>
              <a:rPr lang="ru-RU" sz="3200" b="1">
                <a:solidFill>
                  <a:srgbClr val="FF0000"/>
                </a:solidFill>
                <a:latin typeface="Monotype Corsiva" pitchFamily="66" charset="0"/>
              </a:rPr>
              <a:t>здорового образа жизни  реализую через:</a:t>
            </a:r>
          </a:p>
          <a:p>
            <a:pPr/>
            <a:endParaRPr lang="ru-RU" sz="3200" b="1">
              <a:solidFill>
                <a:srgbClr val="6600FF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2071688" y="1285875"/>
            <a:ext cx="4786312" cy="612775"/>
          </a:xfrm>
          <a:prstGeom prst="flowChartAlternate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/>
          </a:lstStyle>
          <a:p>
            <a:pPr algn="ctr">
              <a:defRPr/>
            </a:pPr>
            <a:r>
              <a:rPr lang="ru-RU" sz="3200">
                <a:solidFill>
                  <a:srgbClr val="0070C0"/>
                </a:solidFill>
                <a:latin typeface="Monotype Corsiva" pitchFamily="66" charset="0"/>
              </a:rPr>
              <a:t>Образовательный процесс</a:t>
            </a: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143125" y="3500438"/>
            <a:ext cx="4786313" cy="612775"/>
          </a:xfrm>
          <a:prstGeom prst="flowChartAlternate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/>
          </a:lstStyle>
          <a:p>
            <a:pPr algn="ctr">
              <a:defRPr/>
            </a:pPr>
            <a:r>
              <a:rPr lang="ru-RU" sz="3200">
                <a:solidFill>
                  <a:srgbClr val="0070C0"/>
                </a:solidFill>
                <a:latin typeface="Monotype Corsiva" pitchFamily="66" charset="0"/>
              </a:rPr>
              <a:t>Работу с родителями</a:t>
            </a: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2071688" y="2357438"/>
            <a:ext cx="4786312" cy="612775"/>
          </a:xfrm>
          <a:prstGeom prst="flowChartAlternate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/>
          </a:lstStyle>
          <a:p>
            <a:pPr algn="ctr">
              <a:defRPr/>
            </a:pPr>
            <a:r>
              <a:rPr lang="ru-RU" sz="3200">
                <a:solidFill>
                  <a:srgbClr val="0070C0"/>
                </a:solidFill>
                <a:latin typeface="Monotype Corsiva" pitchFamily="66" charset="0"/>
              </a:rPr>
              <a:t>Воспитательную работу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123728" y="4653136"/>
            <a:ext cx="4786313" cy="612775"/>
          </a:xfrm>
          <a:prstGeom prst="flowChartAlternateProcess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>
            <a:defPPr/>
          </a:lstStyle>
          <a:p>
            <a:pPr algn="ctr">
              <a:defRPr/>
            </a:pPr>
            <a:r>
              <a:rPr lang="ru-RU" sz="3200">
                <a:solidFill>
                  <a:srgbClr val="0070C0"/>
                </a:solidFill>
                <a:latin typeface="Monotype Corsiva" pitchFamily="66" charset="0"/>
              </a:rPr>
              <a:t>Работу с социумом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3" grpId="1"/>
      <p:bldP spid="6" grpId="2"/>
      <p:bldP spid="7" grpId="3"/>
      <p:bldP spid="8" grpId="4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32656"/>
            <a:ext cx="5214974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defPPr/>
          </a:lstStyle>
          <a:p>
            <a:pPr>
              <a:defRPr/>
            </a:pPr>
            <a:r>
              <a:rPr lang="ru-RU" sz="4000">
                <a:solidFill>
                  <a:srgbClr val="FF0000"/>
                </a:solidFill>
                <a:latin typeface="Monotype Corsiva" pitchFamily="66" charset="0"/>
              </a:rPr>
              <a:t>Образовательный процесс </a:t>
            </a:r>
            <a:endParaRPr lang="ru-RU" sz="4000">
              <a:solidFill>
                <a:srgbClr val="FF0000"/>
              </a:solidFill>
            </a:endParaRPr>
          </a:p>
        </p:txBody>
      </p:sp>
      <p:sp>
        <p:nvSpPr>
          <p:cNvPr id="13317" name="TextBox 3"/>
          <p:cNvSpPr txBox="1">
            <a:spLocks noChangeArrowheads="1"/>
          </p:cNvSpPr>
          <p:nvPr/>
        </p:nvSpPr>
        <p:spPr bwMode="auto">
          <a:xfrm>
            <a:off x="971600" y="1052736"/>
            <a:ext cx="7891784" cy="1446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/>
          </a:lstStyle>
          <a:p>
            <a:pPr algn="just"/>
            <a:r>
              <a:rPr lang="ru-RU" sz="2800" b="1" smtClean="0">
                <a:solidFill>
                  <a:srgbClr val="0070C0"/>
                </a:solidFill>
                <a:latin typeface="Monotype Corsiva" pitchFamily="66" charset="0"/>
              </a:rPr>
              <a:t>    </a:t>
            </a: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Важная </a:t>
            </a:r>
            <a:r>
              <a:rPr lang="ru-RU" sz="20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составная часть здоровьесберегающей работы – это рациональная организация </a:t>
            </a:r>
            <a:r>
              <a:rPr lang="ru-RU" sz="20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урока. Хорошо дидактически проработанный урок – самый  здоровьеориентирорванный для всех участников образовательного процесса.</a:t>
            </a:r>
            <a:endParaRPr lang="ru-RU" sz="20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8" name="TextBox 4"/>
          <p:cNvSpPr txBox="1">
            <a:spLocks noChangeArrowheads="1"/>
          </p:cNvSpPr>
          <p:nvPr/>
        </p:nvSpPr>
        <p:spPr bwMode="auto">
          <a:xfrm>
            <a:off x="1115616" y="2132856"/>
            <a:ext cx="7862709" cy="32624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/>
          </a:lstStyle>
          <a:p>
            <a:pPr marL="342900" indent="-342900"/>
            <a:endParaRPr lang="ru-RU" sz="2800" smtClean="0">
              <a:solidFill>
                <a:srgbClr val="00B0F0"/>
              </a:solidFill>
              <a:latin typeface="Monotype Corsiva" panose="03010101010201010101" pitchFamily="66" charset="0"/>
            </a:endParaRPr>
          </a:p>
          <a:p>
            <a:pPr marL="342900" indent="-342900" algn="ctr"/>
            <a:r>
              <a:rPr lang="ru-RU" sz="2000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разработке плана-конспекта необходимо обращать внимание на:</a:t>
            </a:r>
          </a:p>
          <a:p>
            <a:pPr marL="342900" indent="-342900"/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1. Правильный объём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учебной нагрузки.</a:t>
            </a:r>
          </a:p>
          <a:p>
            <a:pPr marL="342900" indent="-342900"/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2. Использование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различных видов </a:t>
            </a:r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деятельности.</a:t>
            </a:r>
          </a:p>
          <a:p>
            <a:pPr marL="342900" indent="-342900"/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3. Использование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различных методов работы.</a:t>
            </a:r>
          </a:p>
          <a:p>
            <a:pPr marL="342900" indent="-342900"/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4.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 различных форм уроков.</a:t>
            </a:r>
          </a:p>
          <a:p>
            <a:pPr marL="342900" indent="-342900"/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5. Создание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доброжелательной обстановки на уроке.</a:t>
            </a:r>
          </a:p>
          <a:p>
            <a:pPr marL="342900" indent="-342900"/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6. Использование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динамических пауз.</a:t>
            </a:r>
          </a:p>
          <a:p>
            <a:pPr marL="342900" indent="-342900"/>
            <a:r>
              <a:rPr lang="ru-RU" sz="200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7. Использование </a:t>
            </a:r>
            <a:r>
              <a:rPr lang="ru-RU" sz="200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физкультминуток.</a:t>
            </a:r>
          </a:p>
          <a:p>
            <a:pPr marL="342900" indent="-342900">
              <a:buFontTx/>
              <a:buAutoNum type="arabicPeriod"/>
            </a:pPr>
            <a:endParaRPr lang="ru-RU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3317" grpId="1"/>
      <p:bldP spid="13318" grpId="2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90</Paragraphs>
  <Slides>17</Slides>
  <Notes>2</Notes>
  <TotalTime>675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baseType="lpstr" size="25">
      <vt:lpstr>Arial</vt:lpstr>
      <vt:lpstr>Calibri</vt:lpstr>
      <vt:lpstr>Times New Roman</vt:lpstr>
      <vt:lpstr>Monotype Corsiva</vt:lpstr>
      <vt:lpstr>Wingdings</vt:lpstr>
      <vt:lpstr>Verdana</vt:lpstr>
      <vt:lpstr>Symbol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Заключение:  Я – учитель здоровья. Моя цель - научить детей быть здоровыми и достойными гражданами России.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Мурат</dc:creator>
  <cp:lastModifiedBy>User</cp:lastModifiedBy>
  <cp:revision>64</cp:revision>
  <dcterms:created xsi:type="dcterms:W3CDTF">2018-03-28T17:23:51Z</dcterms:created>
  <dcterms:modified xsi:type="dcterms:W3CDTF">2023-05-28T14:39:10Z</dcterms:modified>
</cp:coreProperties>
</file>