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1" r:id="rId4"/>
    <p:sldId id="262" r:id="rId5"/>
    <p:sldId id="263" r:id="rId6"/>
    <p:sldId id="264" r:id="rId7"/>
    <p:sldId id="265" r:id="rId8"/>
    <p:sldId id="266" r:id="rId9"/>
    <p:sldId id="257" r:id="rId10"/>
    <p:sldId id="260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069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2A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78"/>
      </p:cViewPr>
      <p:guideLst>
        <p:guide orient="horz" pos="206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CE725A-BEAA-4A50-8615-1BEBA3BFCB05}" type="datetimeFigureOut">
              <a:rPr lang="ru-RU"/>
              <a:pPr>
                <a:defRPr/>
              </a:pPr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C0696B-A99E-4041-B5A5-C202AF9BC5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AF1721-6B6C-4B77-87C6-A3937DBC2347}" type="datetimeFigureOut">
              <a:rPr lang="ru-RU"/>
              <a:pPr>
                <a:defRPr/>
              </a:pPr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0C7AA-2E98-44E2-9536-9C38CCBD29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B358C-2305-45E1-8347-2C2FEA1AE9AB}" type="datetimeFigureOut">
              <a:rPr lang="ru-RU"/>
              <a:pPr>
                <a:defRPr/>
              </a:pPr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1F14A-5523-42EC-B8FE-6FA413AA02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90061-3629-47E8-BFAC-E0EA8936BBA8}" type="datetimeFigureOut">
              <a:rPr lang="ru-RU"/>
              <a:pPr>
                <a:defRPr/>
              </a:pPr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50A35-AAF6-45C5-9DCC-3FE406721A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A568B-3CA1-47C2-B4AA-C47DF9CA13D5}" type="datetimeFigureOut">
              <a:rPr lang="ru-RU"/>
              <a:pPr>
                <a:defRPr/>
              </a:pPr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D9F3A-3BD5-42FB-B433-CCD6979DA4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439D1-A516-4DAA-8128-2B833DF2ECDB}" type="datetimeFigureOut">
              <a:rPr lang="ru-RU"/>
              <a:pPr>
                <a:defRPr/>
              </a:pPr>
              <a:t>28.05.2023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B026D-5399-4AC2-B7F6-4AA56673EF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44FAF-1B71-433A-ABEE-CF6FC0599878}" type="datetimeFigureOut">
              <a:rPr lang="ru-RU"/>
              <a:pPr>
                <a:defRPr/>
              </a:pPr>
              <a:t>28.05.2023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011275-37C4-4EE8-9877-3243D91DA2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023CC-C3D7-4FB3-9ACE-9D9306893A15}" type="datetimeFigureOut">
              <a:rPr lang="ru-RU"/>
              <a:pPr>
                <a:defRPr/>
              </a:pPr>
              <a:t>28.05.2023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725F4-7EAF-4AAA-993F-B74CBAAA7C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8024EB-071D-4178-988D-B132EC302C63}" type="datetimeFigureOut">
              <a:rPr lang="ru-RU"/>
              <a:pPr>
                <a:defRPr/>
              </a:pPr>
              <a:t>28.05.2023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25DA9-6DE2-4AD4-AF6C-E8372EC162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A2FDD-5EC1-4586-B2BF-ABFD63E9BB23}" type="datetimeFigureOut">
              <a:rPr lang="ru-RU"/>
              <a:pPr>
                <a:defRPr/>
              </a:pPr>
              <a:t>28.05.2023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CA9606-81AA-432E-9332-6D960D0209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B62F27-73A6-41BB-943D-80E1B43DAD89}" type="datetimeFigureOut">
              <a:rPr lang="ru-RU"/>
              <a:pPr>
                <a:defRPr/>
              </a:pPr>
              <a:t>28.05.2023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361F3-8488-4976-8713-FC20C71568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EA07DCC-903A-4B49-9678-D637148FFC5A}" type="datetimeFigureOut">
              <a:rPr lang="ru-RU"/>
              <a:pPr>
                <a:defRPr/>
              </a:pPr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5BA92EB-CEEA-4561-9371-B7600222AE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 dirty="0"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Капля 7"/>
          <p:cNvSpPr/>
          <p:nvPr userDrawn="1"/>
        </p:nvSpPr>
        <p:spPr>
          <a:xfrm rot="16200000">
            <a:off x="1165312" y="-1057808"/>
            <a:ext cx="6597352" cy="8712968"/>
          </a:xfrm>
          <a:prstGeom prst="teardrop">
            <a:avLst/>
          </a:prstGeom>
          <a:solidFill>
            <a:schemeClr val="accent5">
              <a:lumMod val="20000"/>
              <a:lumOff val="80000"/>
            </a:schemeClr>
          </a:solidFill>
          <a:ln w="215900" cmpd="thickThin">
            <a:gradFill flip="none" rotWithShape="1"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13500000" scaled="1"/>
              <a:tileRect/>
            </a:gradFill>
            <a:prstDash val="solid"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35" name="Рисунок 8" descr="69415968_11.png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596188" y="4581525"/>
            <a:ext cx="1441450" cy="212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Рисунок 9" descr="69415995_12.png"/>
          <p:cNvPicPr>
            <a:picLocks noChangeAspect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07950" y="4581525"/>
            <a:ext cx="1682750" cy="213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5"/>
          <p:cNvPicPr>
            <a:picLocks noChangeAspect="1" noChangeArrowheads="1"/>
          </p:cNvPicPr>
          <p:nvPr userDrawn="1"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02513" y="0"/>
            <a:ext cx="1741487" cy="148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51520" y="2001614"/>
            <a:ext cx="8212505" cy="4499923"/>
            <a:chOff x="404511" y="-5037862"/>
            <a:chExt cx="8041912" cy="11555469"/>
          </a:xfrm>
        </p:grpSpPr>
        <p:sp>
          <p:nvSpPr>
            <p:cNvPr id="3" name="TextBox 2"/>
            <p:cNvSpPr txBox="1"/>
            <p:nvPr/>
          </p:nvSpPr>
          <p:spPr>
            <a:xfrm>
              <a:off x="1885268" y="3435251"/>
              <a:ext cx="5799137" cy="308235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+mn-cs"/>
                </a:rPr>
                <a:t>Автор : </a:t>
              </a:r>
              <a:r>
                <a:rPr lang="ru-RU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+mn-cs"/>
                </a:rPr>
                <a:t>Бескоровальная</a:t>
              </a: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+mn-cs"/>
                </a:rPr>
                <a:t> Н. В. учитель-логопед </a:t>
              </a:r>
              <a:endPara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+mn-cs"/>
                </a:rPr>
                <a:t>МАДОУ </a:t>
              </a: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+mn-cs"/>
                </a:rPr>
                <a:t>«Детский сад комбинированного вида № 1» </a:t>
              </a:r>
              <a:endPara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+mn-cs"/>
                </a:rPr>
                <a:t>г</a:t>
              </a: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+mn-cs"/>
                </a:rPr>
                <a:t>. Черняховск, Калининградской обл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+mn-cs"/>
                </a:rPr>
                <a:t>.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04511" y="-5037862"/>
              <a:ext cx="8041912" cy="237104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5400" b="1" dirty="0">
                  <a:ln w="10541" cmpd="sng">
                    <a:solidFill>
                      <a:schemeClr val="bg1"/>
                    </a:solidFill>
                    <a:prstDash val="solid"/>
                  </a:ln>
                  <a:solidFill>
                    <a:srgbClr val="FF0000"/>
                  </a:solidFill>
                  <a:latin typeface="Monotype Corsiva" pitchFamily="66" charset="0"/>
                </a:rPr>
                <a:t>«Поляна логопедических чудес</a:t>
              </a:r>
              <a:r>
                <a:rPr lang="ru-RU" sz="5400" b="1" dirty="0" smtClean="0">
                  <a:ln w="10541" cmpd="sng">
                    <a:solidFill>
                      <a:schemeClr val="bg1"/>
                    </a:solidFill>
                    <a:prstDash val="solid"/>
                  </a:ln>
                  <a:solidFill>
                    <a:srgbClr val="FF0000"/>
                  </a:solidFill>
                  <a:latin typeface="Monotype Corsiva" pitchFamily="66" charset="0"/>
                </a:rPr>
                <a:t>»</a:t>
              </a:r>
              <a:endParaRPr lang="ru-RU" sz="5400" b="1" dirty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latin typeface="Monotype Corsiva" pitchFamily="66" charset="0"/>
              </a:endParaRPr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2286000" y="292494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Авторское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многофункциональное пособие для дошкольников.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395288" y="332656"/>
            <a:ext cx="7272585" cy="2093600"/>
            <a:chOff x="395288" y="332656"/>
            <a:chExt cx="7272585" cy="2093600"/>
          </a:xfrm>
        </p:grpSpPr>
        <p:sp>
          <p:nvSpPr>
            <p:cNvPr id="3" name="Rectangle 4"/>
            <p:cNvSpPr>
              <a:spLocks noChangeArrowheads="1"/>
            </p:cNvSpPr>
            <p:nvPr/>
          </p:nvSpPr>
          <p:spPr bwMode="auto">
            <a:xfrm>
              <a:off x="395288" y="333375"/>
              <a:ext cx="7272337" cy="20928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800" dirty="0">
                <a:latin typeface="Monotype Corsiva" pitchFamily="66" charset="0"/>
                <a:cs typeface="+mn-cs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800" dirty="0">
                <a:latin typeface="Monotype Corsiva" pitchFamily="66" charset="0"/>
                <a:cs typeface="+mn-cs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Monotype Corsiva" pitchFamily="66" charset="0"/>
                <a:cs typeface="+mn-cs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800" b="1" i="1" dirty="0">
                <a:latin typeface="Monotype Corsiva" pitchFamily="66" charset="0"/>
                <a:cs typeface="+mn-cs"/>
              </a:endParaRPr>
            </a:p>
          </p:txBody>
        </p:sp>
        <p:sp>
          <p:nvSpPr>
            <p:cNvPr id="5" name="Rectangle 4"/>
            <p:cNvSpPr>
              <a:spLocks noChangeArrowheads="1"/>
            </p:cNvSpPr>
            <p:nvPr/>
          </p:nvSpPr>
          <p:spPr bwMode="auto">
            <a:xfrm>
              <a:off x="395536" y="332656"/>
              <a:ext cx="7272337" cy="16619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800" dirty="0">
                <a:latin typeface="Monotype Corsiva" pitchFamily="66" charset="0"/>
                <a:cs typeface="+mn-cs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Monotype Corsiva" pitchFamily="66" charset="0"/>
                <a:cs typeface="+mn-cs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800" b="1" i="1" dirty="0">
                <a:latin typeface="Monotype Corsiva" pitchFamily="66" charset="0"/>
                <a:cs typeface="+mn-cs"/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755576" y="586748"/>
            <a:ext cx="6696744" cy="39256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Список использованной и рекомендуемой литературы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Алифанова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Е.А., Егорова Н.Е. Логопедические упражнения в рифмах: Пособие для логопедов, воспитателей. М., 2000.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Дурова Н.В.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Фонематика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Как научить детей слышать и правильно произносить звуки: Метод, пособие. М., 2000.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Корнев А.Н.,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Старосельская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Н.Е. Как научить ребенка говорить, читать и думать. СПб., 1999.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Косинова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Е.М. Уроки логопеда. Игры для развития речи. М., 2004.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Лопухина И. С. Логопедия — речь, ритм, движение. СПб., 1997.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Новоторцева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Н.В. Логопедическая тетрадь по развитию речи. Ярославль, 1996.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637209" y="4653136"/>
            <a:ext cx="60304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ln w="10541" cmpd="sng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latin typeface="Monotype Corsiva" pitchFamily="66" charset="0"/>
              </a:rPr>
              <a:t>Спасибо за внимание!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908720"/>
            <a:ext cx="3600400" cy="252787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8638" y="908720"/>
            <a:ext cx="3361324" cy="252028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982652" y="548680"/>
            <a:ext cx="2746648" cy="360040"/>
          </a:xfrm>
        </p:spPr>
        <p:txBody>
          <a:bodyPr/>
          <a:lstStyle/>
          <a:p>
            <a:r>
              <a:rPr lang="ru-RU" sz="2400" dirty="0" smtClean="0">
                <a:solidFill>
                  <a:srgbClr val="D62ACA"/>
                </a:solidFill>
              </a:rPr>
              <a:t>АКТУАЛЬНОСТЬ</a:t>
            </a:r>
            <a:endParaRPr lang="ru-RU" sz="2400" dirty="0">
              <a:solidFill>
                <a:srgbClr val="D62ACA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5656" y="3470840"/>
            <a:ext cx="6067503" cy="20881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980728"/>
            <a:ext cx="7332667" cy="3743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791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528" y="764704"/>
            <a:ext cx="4800533" cy="36004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63072" y="1604654"/>
            <a:ext cx="3294112" cy="3648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rgbClr val="D62AC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Дыхательное упражнение «Сдуй бабочку с цветка». </a:t>
            </a:r>
            <a:endParaRPr lang="ru-RU" sz="1400" dirty="0">
              <a:solidFill>
                <a:srgbClr val="D62ACA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Сделать глубокий вдох, а на выдохе губы ребёнка должны быть округлены и слегка вытянуты вперёд. При выполнении этого упражнения щеки не надувать. (Второй вариант – рот открыть, язык положить «лопаточкой» на нижнюю губу, дуть длительно и плавно).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9901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0387" y="285645"/>
            <a:ext cx="4752528" cy="70609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D62AC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Артикуляционные </a:t>
            </a:r>
            <a:r>
              <a:rPr lang="ru-RU" sz="2400" b="1" dirty="0">
                <a:solidFill>
                  <a:srgbClr val="D62AC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упражнения </a:t>
            </a:r>
            <a:r>
              <a:rPr lang="ru-RU" sz="2400" b="1" dirty="0" smtClean="0">
                <a:solidFill>
                  <a:srgbClr val="D62AC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D62AC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D62AC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400" b="1" dirty="0">
                <a:solidFill>
                  <a:srgbClr val="D62AC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Сказка Веселого Язычка».</a:t>
            </a:r>
            <a:r>
              <a:rPr lang="ru-RU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088740"/>
            <a:ext cx="2952328" cy="221424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567" y="1556792"/>
            <a:ext cx="3264563" cy="244842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3846" y="3653870"/>
            <a:ext cx="3165187" cy="237389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31640" y="328453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D62ACA"/>
                </a:solidFill>
              </a:rPr>
              <a:t>«Слоник»</a:t>
            </a:r>
            <a:endParaRPr lang="ru-RU" dirty="0">
              <a:solidFill>
                <a:srgbClr val="D62ACA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57500" y="4005214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D62ACA"/>
                </a:solidFill>
              </a:rPr>
              <a:t>«Лягушка»</a:t>
            </a:r>
            <a:endParaRPr lang="ru-RU" dirty="0">
              <a:solidFill>
                <a:srgbClr val="D62ACA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04351" y="5976997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D62ACA"/>
                </a:solidFill>
              </a:rPr>
              <a:t>«</a:t>
            </a:r>
            <a:r>
              <a:rPr lang="ru-RU" dirty="0" err="1" smtClean="0">
                <a:solidFill>
                  <a:srgbClr val="D62ACA"/>
                </a:solidFill>
              </a:rPr>
              <a:t>Бегемотик</a:t>
            </a:r>
            <a:r>
              <a:rPr lang="ru-RU" dirty="0" smtClean="0">
                <a:solidFill>
                  <a:srgbClr val="D62ACA"/>
                </a:solidFill>
              </a:rPr>
              <a:t>»</a:t>
            </a:r>
            <a:endParaRPr lang="ru-RU" dirty="0">
              <a:solidFill>
                <a:srgbClr val="D62AC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253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908720"/>
            <a:ext cx="3455368" cy="259152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236612" y="1351953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D62AC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«Кого встретила Лисичка?»</a:t>
            </a:r>
          </a:p>
          <a:p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1. Предлагаем ребенку назвать одинаковый звук, который есть в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названии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игрушек. </a:t>
            </a:r>
          </a:p>
          <a:p>
            <a:r>
              <a:rPr lang="ru-RU" dirty="0" smtClean="0">
                <a:latin typeface="Times New Roman" panose="02020603050405020304" pitchFamily="18" charset="0"/>
              </a:rPr>
              <a:t>2.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Предлагаем ребенку назвать игрушки, в названии которых есть заданный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звук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[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]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403648" y="4001396"/>
            <a:ext cx="33123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D62AC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"Подбери рифму"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Предложить ребенку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помочь подобрать слово.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дороге шёл жучок,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Песню пел в траве ... (сверчок).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23728" y="179838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D62AC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Фонематическое восприятие</a:t>
            </a:r>
            <a:endParaRPr lang="ru-RU" sz="2400" dirty="0">
              <a:solidFill>
                <a:srgbClr val="D62AC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442719"/>
            <a:ext cx="2808312" cy="2878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81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836712"/>
            <a:ext cx="2639797" cy="244782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27784" y="260648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D62AC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Грамматические игры</a:t>
            </a:r>
            <a:endParaRPr lang="ru-RU" sz="2400" b="1" dirty="0">
              <a:solidFill>
                <a:srgbClr val="D62AC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9630" y="3140968"/>
            <a:ext cx="3066061" cy="219606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403648" y="3284538"/>
            <a:ext cx="3406981" cy="24635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D62AC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«Где живут домашние животные?»</a:t>
            </a:r>
            <a:endParaRPr lang="ru-RU" sz="1600" dirty="0">
              <a:solidFill>
                <a:srgbClr val="D62ACA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Детям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предлагается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посмотреть на  игрушки и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сказать кто где живет.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Собака живет в ... (конуре)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Корова живет в ... (коровнике)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Свинья живет в ... (свинарнике)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Лошадь живет в ... (конюшне)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Овца живет в ... (хлеву)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Коза живет в ... (хлеву)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635896" y="1383214"/>
            <a:ext cx="4572000" cy="10944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D62AC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«Что это может делать?».</a:t>
            </a:r>
            <a:endParaRPr lang="ru-RU" sz="1600" dirty="0">
              <a:solidFill>
                <a:srgbClr val="D62ACA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Логопед называет предмет, а дети — действие. Например: «Корабль — плывет. Вертолет — летит. Машина – едет».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575025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51270" y="1365963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1125"/>
              </a:spcBef>
              <a:spcAft>
                <a:spcPts val="100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научить ребенка правильно употреблять предлоги.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Оборудование: предметы по теме.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Ход: расположить предметы перед ребенком и задавать ему вопросы типа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«кто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находиться на..., под..., около..., за..., в..., над...».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268760"/>
            <a:ext cx="2879725" cy="215979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63688" y="476672"/>
            <a:ext cx="55446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sz="2000" b="1" dirty="0">
                <a:solidFill>
                  <a:srgbClr val="D62AC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«Маша и три медведя</a:t>
            </a:r>
            <a:r>
              <a:rPr lang="ru-RU" sz="2000" b="1" dirty="0" smtClean="0">
                <a:solidFill>
                  <a:srgbClr val="D62AC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r>
              <a:rPr lang="ru-RU" sz="2000" dirty="0">
                <a:solidFill>
                  <a:srgbClr val="D62AC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 smtClean="0">
              <a:solidFill>
                <a:srgbClr val="D62ACA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правильного употребления предлогов)</a:t>
            </a:r>
            <a:b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3371" y="3573016"/>
            <a:ext cx="2808312" cy="210623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3284538"/>
            <a:ext cx="2664295" cy="2135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978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8396" y="855836"/>
            <a:ext cx="7787208" cy="4857403"/>
          </a:xfrm>
        </p:spPr>
        <p:txBody>
          <a:bodyPr rtlCol="0"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После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предварительного чтения сказки, дети рассказывают ее самостоятельно используя настольный или пальчиковый театр.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dirty="0" smtClean="0">
              <a:latin typeface="Monotype Corsiva" pitchFamily="66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557658" y="516121"/>
            <a:ext cx="3600400" cy="504055"/>
          </a:xfrm>
        </p:spPr>
        <p:txBody>
          <a:bodyPr/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>
                <a:solidFill>
                  <a:srgbClr val="D62AC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>
                <a:solidFill>
                  <a:srgbClr val="D62AC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Расскажите сказку»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/>
              <a:t>(Развитие связной речи).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latin typeface="Monotype Corsiva" pitchFamily="66" charset="0"/>
              </a:rPr>
              <a:t/>
            </a:r>
            <a:br>
              <a:rPr lang="ru-RU" dirty="0">
                <a:latin typeface="Monotype Corsiva" pitchFamily="66" charset="0"/>
              </a:rPr>
            </a:br>
            <a:endParaRPr lang="ru-RU" dirty="0" smtClean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7550" y="1642268"/>
            <a:ext cx="2862361" cy="214677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655736"/>
            <a:ext cx="2844404" cy="213330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4077072"/>
            <a:ext cx="2740068" cy="205505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63688" y="3763779"/>
            <a:ext cx="10081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D62ACA"/>
                </a:solidFill>
              </a:rPr>
              <a:t>«Репка»</a:t>
            </a:r>
            <a:endParaRPr lang="ru-RU" sz="1600" dirty="0">
              <a:solidFill>
                <a:srgbClr val="D62ACA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87058" y="3732314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D62ACA"/>
                </a:solidFill>
              </a:rPr>
              <a:t>«</a:t>
            </a:r>
            <a:r>
              <a:rPr lang="ru-RU" sz="1600" dirty="0" err="1" smtClean="0">
                <a:solidFill>
                  <a:srgbClr val="D62ACA"/>
                </a:solidFill>
              </a:rPr>
              <a:t>Заюшкина</a:t>
            </a:r>
            <a:r>
              <a:rPr lang="ru-RU" sz="1600" dirty="0" smtClean="0">
                <a:solidFill>
                  <a:srgbClr val="D62ACA"/>
                </a:solidFill>
              </a:rPr>
              <a:t> избушка»</a:t>
            </a:r>
            <a:endParaRPr lang="ru-RU" sz="1600" dirty="0">
              <a:solidFill>
                <a:srgbClr val="D62ACA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86378" y="6118106"/>
            <a:ext cx="18057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D62ACA"/>
                </a:solidFill>
              </a:rPr>
              <a:t>«Три медведя»</a:t>
            </a:r>
            <a:endParaRPr lang="ru-RU" sz="1600" dirty="0">
              <a:solidFill>
                <a:srgbClr val="D62AC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Фокина Л. П. Шаблон 6</Template>
  <TotalTime>618</TotalTime>
  <Words>413</Words>
  <Application>Microsoft Office PowerPoint</Application>
  <PresentationFormat>Экран (4:3)</PresentationFormat>
  <Paragraphs>52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АКТУАЛЬНОСТЬ</vt:lpstr>
      <vt:lpstr>Презентация PowerPoint</vt:lpstr>
      <vt:lpstr>Презентация PowerPoint</vt:lpstr>
      <vt:lpstr>  Артикуляционные упражнения  «Сказка Веселого Язычка». </vt:lpstr>
      <vt:lpstr>Презентация PowerPoint</vt:lpstr>
      <vt:lpstr>Презентация PowerPoint</vt:lpstr>
      <vt:lpstr>Презентация PowerPoint</vt:lpstr>
      <vt:lpstr>  «Расскажите сказку» (Развитие связной речи).  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Дмитрий В</dc:creator>
  <cp:lastModifiedBy>1</cp:lastModifiedBy>
  <cp:revision>22</cp:revision>
  <dcterms:created xsi:type="dcterms:W3CDTF">2016-04-03T13:45:41Z</dcterms:created>
  <dcterms:modified xsi:type="dcterms:W3CDTF">2023-05-28T17:30:51Z</dcterms:modified>
</cp:coreProperties>
</file>