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8" r:id="rId2"/>
    <p:sldId id="264" r:id="rId3"/>
    <p:sldId id="275" r:id="rId4"/>
    <p:sldId id="259" r:id="rId5"/>
    <p:sldId id="266" r:id="rId6"/>
    <p:sldId id="277" r:id="rId7"/>
    <p:sldId id="270" r:id="rId8"/>
    <p:sldId id="273" r:id="rId9"/>
    <p:sldId id="267" r:id="rId10"/>
    <p:sldId id="276" r:id="rId11"/>
    <p:sldId id="271" r:id="rId12"/>
    <p:sldId id="263" r:id="rId13"/>
    <p:sldId id="272" r:id="rId14"/>
    <p:sldId id="280" r:id="rId15"/>
    <p:sldId id="281" r:id="rId16"/>
    <p:sldId id="279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34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-78" y="-2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33663C-9E38-4AE5-B1D5-1B54B16F9DC3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CEF8E2-D9F7-4AB0-9CB9-CCFDEEA10D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211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1A3925-C35B-4FE2-ADBA-A357AC059381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566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F3E1521-6CE3-436F-95AB-0DA3399FB7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10B1995C-F323-4137-938A-FA7106C21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479E55B-2E03-4E09-BBA4-12C39BBF7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280CB-A536-4CFB-8601-6ECA1646ECE8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7B2F67B-FFCE-478E-8856-40AAD8669C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A0CA7C38-E2EF-43FB-989D-22613BA8B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174A-8996-4082-B5B6-FE1C1A02B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834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4AEDA1F-0384-4763-8DBF-68E7B05FF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1364DED6-E222-4AA1-A971-1D380A199B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89E469A-F326-459F-A452-76481B7AAC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280CB-A536-4CFB-8601-6ECA1646ECE8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857F1FF-F046-44B9-A233-08F97E7F11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76CEEAD-96BC-4227-B40C-DBCE657B1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174A-8996-4082-B5B6-FE1C1A02B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5067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591C579D-884F-4FAE-8615-BA81AA600A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7A518984-FCA5-4AE5-937B-456E454E71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6DAB7C36-9385-4D41-B832-3845BC4C3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280CB-A536-4CFB-8601-6ECA1646ECE8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25E1B07-A27D-463D-9C85-C426D0419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51D7942-3298-4C5B-AEA3-F860935B5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174A-8996-4082-B5B6-FE1C1A02B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7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4F920B3-A47E-478C-8A88-C10A54AA7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09CF3F6-1B67-4FC2-8AD0-0E21B8C457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4C4635F-72D5-4F1F-A578-DA1E4C6C3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280CB-A536-4CFB-8601-6ECA1646ECE8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F0EA959-200D-46AA-B3F3-92798D28A6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C90546B-BB07-4238-938E-BC0465102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174A-8996-4082-B5B6-FE1C1A02B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2922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DD5EA3C-1738-45CB-ACB7-B654F328E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8087366F-DFD6-4B89-BB1E-35166690E7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1DC2487-F23A-4318-AC76-CA14616CCE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280CB-A536-4CFB-8601-6ECA1646ECE8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85AF70B-9049-4068-8F6E-A48CD6FF9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A1BBC47-0D69-47BF-8A22-FC4F9F442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174A-8996-4082-B5B6-FE1C1A02B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964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4BEB708-7E78-420A-BAE7-65E2B40C0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C23DC20-1AE2-442D-906A-1D1ECB7ACD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33D7AF0D-7501-4BA1-B30E-2DBFC473C6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F30A5A1D-8F59-4186-83F3-FB02F84F35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280CB-A536-4CFB-8601-6ECA1646ECE8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5763A7E8-09B6-4A49-9D2C-776E0F8A9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540DCEF5-346C-4497-8F0F-B5D6D3598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174A-8996-4082-B5B6-FE1C1A02B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3058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B898189-BD0C-4F49-90E6-2BFE52BCB6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526229FF-BA2C-4240-9EA0-42F82E1B98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A4430F96-3351-46EB-92EC-F6E6AA471C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8C24EC37-85E5-44E7-B84A-F9E3F86D1E0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2CA04DB1-8F2B-40FC-B839-B0148914B3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62EA8329-3F47-4F63-90C7-AB6D0F5B7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280CB-A536-4CFB-8601-6ECA1646ECE8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C2007BE8-C795-47B4-95A3-AB5A7ABB7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1558C338-729A-4B3A-B716-3EC0FC639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174A-8996-4082-B5B6-FE1C1A02B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3750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3B8E9A3-2FBA-4B42-AB37-793AE2893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1B788653-6AC8-442D-90AA-C0E91ACB4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280CB-A536-4CFB-8601-6ECA1646ECE8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BC84372D-9762-498F-A740-44C97E37A9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76508297-00F5-450E-8C59-EF20B1703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174A-8996-4082-B5B6-FE1C1A02B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013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9A29F2E9-3C28-4D49-BF52-65EBFB44B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280CB-A536-4CFB-8601-6ECA1646ECE8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E5BE0F93-FE4C-4899-B452-BCEA3E877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95FAA965-3BFA-4A5C-8C95-33BBA91A4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174A-8996-4082-B5B6-FE1C1A02B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0248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F9A16D0-696A-4E5E-A0E0-DDE0BAF8CD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2B94D7B-C73C-4CC1-B633-EFE72FBED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5D28B801-52B1-4CC1-A8FC-C800F142EF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B4F5C2AD-CF8C-4A22-B55E-4223FD357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280CB-A536-4CFB-8601-6ECA1646ECE8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E3ABF669-B938-4451-B398-CB55E96EC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AFDC5311-CAB1-4B76-9683-CE7B51D91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174A-8996-4082-B5B6-FE1C1A02B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952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6A758D1-79F9-4983-9A67-E995E87F9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B1901D9A-D3D2-4E75-AD96-D573C38C7E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87D43865-45C0-4677-8275-B7AEB6F8FB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BEDAF29E-C995-4464-ABEB-CDD1D8079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280CB-A536-4CFB-8601-6ECA1646ECE8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CA150965-1994-4443-B16A-A8D980716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67452E0E-D99D-48D5-BEF8-675F57129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174A-8996-4082-B5B6-FE1C1A02B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952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5FEB696-F381-4875-8475-3A830DA48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C74F5208-9F32-42F3-8BDE-F8CC99624B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D74D6E4-B13C-480B-A28A-9E0C624370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3280CB-A536-4CFB-8601-6ECA1646ECE8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259EB34-7A38-4A81-A0D8-B9C1FF70B9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F3A28DE-C500-4041-9ADF-68F10A7777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6174A-8996-4082-B5B6-FE1C1A02B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566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fgos.ru/fgos/fgos-do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detsad27.spb.prosadiki.ru/media/2021/11/21/1305256774/OP_2021.pdf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5817" y="328247"/>
            <a:ext cx="889781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Bahnschrift Condensed" panose="020B0502040204020203" pitchFamily="34" charset="0"/>
              </a:rPr>
              <a:t>Основные показатели и результаты деятельности в части </a:t>
            </a:r>
          </a:p>
          <a:p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Bahnschrift Condensed" panose="020B0502040204020203" pitchFamily="34" charset="0"/>
              </a:rPr>
              <a:t>взаимодействия образовательной организации </a:t>
            </a:r>
          </a:p>
          <a:p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Bahnschrift Condensed" panose="020B0502040204020203" pitchFamily="34" charset="0"/>
              </a:rPr>
              <a:t>С СЕМЬЕЙ</a:t>
            </a:r>
            <a:endParaRPr lang="ru-RU" sz="4400" dirty="0">
              <a:solidFill>
                <a:schemeClr val="accent2">
                  <a:lumMod val="50000"/>
                </a:schemeClr>
              </a:solidFill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1439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7989" y="1888727"/>
            <a:ext cx="4709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i="1" dirty="0" smtClean="0">
                <a:solidFill>
                  <a:srgbClr val="0070C0"/>
                </a:solidFill>
              </a:rPr>
              <a:t>Игровая гостиная </a:t>
            </a:r>
          </a:p>
          <a:p>
            <a:pPr algn="r"/>
            <a:r>
              <a:rPr lang="ru-RU" sz="2400" i="1" dirty="0" smtClean="0">
                <a:solidFill>
                  <a:srgbClr val="0070C0"/>
                </a:solidFill>
              </a:rPr>
              <a:t>«В гостях у Колобка»</a:t>
            </a:r>
            <a:endParaRPr lang="ru-RU" sz="2400" i="1" dirty="0">
              <a:solidFill>
                <a:srgbClr val="0070C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3353" y="2849880"/>
            <a:ext cx="4793827" cy="3185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4915" y="1326021"/>
            <a:ext cx="3544845" cy="47090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449839" y="280574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96342A"/>
                </a:solidFill>
                <a:latin typeface="Bahnschrift SemiBold Condensed" panose="020B0502040204020203" pitchFamily="34" charset="0"/>
              </a:rPr>
              <a:t>Совместная деятельность педагогов, родителей, воспитанников</a:t>
            </a:r>
          </a:p>
        </p:txBody>
      </p:sp>
    </p:spTree>
    <p:extLst>
      <p:ext uri="{BB962C8B-B14F-4D97-AF65-F5344CB8AC3E}">
        <p14:creationId xmlns:p14="http://schemas.microsoft.com/office/powerpoint/2010/main" val="1652450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24921" y="387084"/>
            <a:ext cx="40174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400" i="1" dirty="0" smtClean="0">
                <a:solidFill>
                  <a:srgbClr val="0070C0"/>
                </a:solidFill>
              </a:rPr>
              <a:t>Дистанционное общение, </a:t>
            </a:r>
          </a:p>
          <a:p>
            <a:pPr algn="r"/>
            <a:r>
              <a:rPr lang="ru-RU" sz="2400" i="1" dirty="0" smtClean="0">
                <a:solidFill>
                  <a:srgbClr val="0070C0"/>
                </a:solidFill>
              </a:rPr>
              <a:t>Эмоциональная взаимосвязь</a:t>
            </a:r>
            <a:endParaRPr lang="ru-RU" sz="2400" i="1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3697" y="1368493"/>
            <a:ext cx="5138670" cy="53605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8012" y="175984"/>
            <a:ext cx="4121426" cy="53605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800527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C71239B5-B0C3-4719-9A1B-91B756B134B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74598" y="1229922"/>
            <a:ext cx="4572000" cy="3132063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274598" y="375139"/>
            <a:ext cx="3253154" cy="738554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</a:rPr>
              <a:t>Семейный театр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459" y="2181492"/>
            <a:ext cx="3270739" cy="436098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9323" y="2181492"/>
            <a:ext cx="3270739" cy="4360985"/>
          </a:xfrm>
          <a:prstGeom prst="rect">
            <a:avLst/>
          </a:prstGeom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3669323" y="1324711"/>
            <a:ext cx="3253154" cy="7385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i="1" dirty="0" smtClean="0">
                <a:solidFill>
                  <a:srgbClr val="0070C0"/>
                </a:solidFill>
              </a:rPr>
              <a:t>Семейные праздники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9" name="Заголовок 2"/>
          <p:cNvSpPr txBox="1">
            <a:spLocks/>
          </p:cNvSpPr>
          <p:nvPr/>
        </p:nvSpPr>
        <p:spPr>
          <a:xfrm>
            <a:off x="252044" y="1301263"/>
            <a:ext cx="3253154" cy="7385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i="1" dirty="0" smtClean="0">
                <a:solidFill>
                  <a:srgbClr val="0070C0"/>
                </a:solidFill>
              </a:rPr>
              <a:t>Экскурсии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003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65809" y="1410504"/>
            <a:ext cx="31351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0070C0"/>
                </a:solidFill>
              </a:rPr>
              <a:t>Спортивные соревнования</a:t>
            </a:r>
            <a:endParaRPr lang="ru-RU" sz="2800" i="1" dirty="0">
              <a:solidFill>
                <a:srgbClr val="0070C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249" y="2827565"/>
            <a:ext cx="5555475" cy="37022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4517" y="1112018"/>
            <a:ext cx="4984610" cy="34310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553644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8180" y="442519"/>
            <a:ext cx="67217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96342A"/>
                </a:solidFill>
                <a:latin typeface="Bahnschrift SemiBold Condensed" panose="020B0502040204020203" pitchFamily="34" charset="0"/>
              </a:rPr>
              <a:t>Индивидуально-подгрупповое взаимодействие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8180" y="1219200"/>
            <a:ext cx="5122984" cy="5029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6012857" y="1321749"/>
            <a:ext cx="418890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 smtClean="0">
                <a:solidFill>
                  <a:srgbClr val="0070C0"/>
                </a:solidFill>
              </a:rPr>
              <a:t>Индивидуальные беседы</a:t>
            </a:r>
          </a:p>
          <a:p>
            <a:r>
              <a:rPr lang="ru-RU" sz="2000" i="1" dirty="0" smtClean="0">
                <a:solidFill>
                  <a:srgbClr val="0070C0"/>
                </a:solidFill>
              </a:rPr>
              <a:t>Групповые консультации, дискуссии</a:t>
            </a:r>
            <a:endParaRPr lang="ru-RU" sz="20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9843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6862" y="210235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96342A"/>
                </a:solidFill>
                <a:latin typeface="Bahnschrift SemiBold Condensed" panose="020B0502040204020203" pitchFamily="34" charset="0"/>
              </a:rPr>
              <a:t>Взаимодействие по организации развивающей предметно-пространственной среды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81293" y="1421418"/>
            <a:ext cx="2813538" cy="39803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64370" y="1421417"/>
            <a:ext cx="3295650" cy="39803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4678"/>
          <a:stretch/>
        </p:blipFill>
        <p:spPr>
          <a:xfrm>
            <a:off x="164123" y="1421417"/>
            <a:ext cx="5471612" cy="2628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301596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9120" y="472440"/>
            <a:ext cx="3825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Результативность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9120" y="1964581"/>
            <a:ext cx="76962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/>
              <a:t>Участие родителей в опросах и аннотированиях показывает высокую удовлетворенность </a:t>
            </a:r>
            <a:r>
              <a:rPr lang="ru-RU" sz="2400" dirty="0" err="1" smtClean="0"/>
              <a:t>воспитательно</a:t>
            </a:r>
            <a:r>
              <a:rPr lang="ru-RU" sz="2400" dirty="0" smtClean="0"/>
              <a:t>-образовательным процессом ДОУ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/>
              <a:t>Родители активно взаимодействуют в создании образовательной среды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/>
              <a:t>Родители проводят свои мастер-классы, участвуют в конкурсах и соревнованиях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/>
              <a:t>Рост </a:t>
            </a:r>
            <a:r>
              <a:rPr lang="ru-RU" sz="2400" dirty="0"/>
              <a:t>посещаемости </a:t>
            </a:r>
            <a:r>
              <a:rPr lang="ru-RU" sz="2400" b="1" dirty="0"/>
              <a:t>родителями</a:t>
            </a:r>
            <a:r>
              <a:rPr lang="ru-RU" sz="2400" dirty="0"/>
              <a:t> </a:t>
            </a:r>
            <a:r>
              <a:rPr lang="ru-RU" sz="2400" dirty="0" smtClean="0"/>
              <a:t>мероприятий ДОУ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/>
              <a:t>Изменение </a:t>
            </a:r>
            <a:r>
              <a:rPr lang="ru-RU" sz="2400" dirty="0"/>
              <a:t>микроклимата в неблагоприятных семьях в положительную </a:t>
            </a:r>
            <a:r>
              <a:rPr lang="ru-RU" sz="2400" dirty="0" smtClean="0"/>
              <a:t>сторону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39613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65681" y="490553"/>
            <a:ext cx="868036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</a:t>
            </a:r>
            <a:r>
              <a:rPr lang="ru-RU" sz="2400" dirty="0" smtClean="0">
                <a:hlinkClick r:id="rId2"/>
              </a:rPr>
              <a:t>Федеральных государственных образовательных стандартах дошкольного образования</a:t>
            </a:r>
            <a:r>
              <a:rPr lang="ru-RU" sz="2400" dirty="0" smtClean="0"/>
              <a:t> (далее ФГОСДО) одним из главных условий, необходимых </a:t>
            </a:r>
            <a:r>
              <a:rPr lang="ru-RU" sz="2400" dirty="0"/>
              <a:t>для создания социальной ситуации развития детей, соответствующей специфике дошкольного возраста</a:t>
            </a:r>
            <a:r>
              <a:rPr lang="ru-RU" sz="2400" dirty="0" smtClean="0"/>
              <a:t>, указывают </a:t>
            </a:r>
            <a:r>
              <a:rPr lang="ru-RU" sz="2400" b="1" dirty="0"/>
              <a:t>взаимодействие с родителями </a:t>
            </a:r>
            <a:r>
              <a:rPr lang="ru-RU" sz="2400" dirty="0"/>
              <a:t>(законными представителями) по вопросам образования ребенка, непосредственного </a:t>
            </a:r>
            <a:r>
              <a:rPr lang="ru-RU" sz="2400" b="1" dirty="0"/>
              <a:t>вовлечения их в образовательную деятельность</a:t>
            </a:r>
            <a:r>
              <a:rPr lang="ru-RU" sz="2400" dirty="0"/>
              <a:t>, в том числе посредством создания образовательных проектов совместно с семьей на основе выявления потребностей и поддержки образовательных инициатив семьи</a:t>
            </a:r>
            <a:r>
              <a:rPr lang="ru-RU" sz="2400" dirty="0" smtClean="0"/>
              <a:t>. </a:t>
            </a:r>
            <a:r>
              <a:rPr lang="ru-RU" sz="2400" b="1" dirty="0" smtClean="0"/>
              <a:t>Сотрудничество </a:t>
            </a:r>
            <a:r>
              <a:rPr lang="ru-RU" sz="2400" b="1" dirty="0"/>
              <a:t>о</a:t>
            </a:r>
            <a:r>
              <a:rPr lang="ru-RU" sz="2400" b="1" dirty="0" smtClean="0"/>
              <a:t>рганизации </a:t>
            </a:r>
            <a:r>
              <a:rPr lang="ru-RU" sz="2400" b="1" dirty="0"/>
              <a:t>с семьей</a:t>
            </a:r>
            <a:r>
              <a:rPr lang="ru-RU" sz="2400" dirty="0"/>
              <a:t>;</a:t>
            </a:r>
          </a:p>
          <a:p>
            <a:r>
              <a:rPr lang="ru-RU" sz="2400" dirty="0" smtClean="0"/>
              <a:t>приобщение </a:t>
            </a:r>
            <a:r>
              <a:rPr lang="ru-RU" sz="2400" dirty="0"/>
              <a:t>детей к социокультурным нормам</a:t>
            </a:r>
            <a:r>
              <a:rPr lang="ru-RU" sz="2400" b="1" dirty="0"/>
              <a:t>, традициям семьи</a:t>
            </a:r>
            <a:r>
              <a:rPr lang="ru-RU" sz="2400" dirty="0"/>
              <a:t>, общества и </a:t>
            </a:r>
            <a:r>
              <a:rPr lang="ru-RU" sz="2400" dirty="0" smtClean="0"/>
              <a:t>государства – одни из основных принципов дошкольного образования согласно данного документа. 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231521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3015" y="574431"/>
            <a:ext cx="835855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hlinkClick r:id="rId2" tooltip="Образовательная программа ГБДОУ детского сада № 27"/>
              </a:rPr>
              <a:t>В образовательной программе </a:t>
            </a:r>
            <a:r>
              <a:rPr lang="ru-RU" sz="2400" b="1" dirty="0">
                <a:hlinkClick r:id="rId2" tooltip="Образовательная программа ГБДОУ детского сада № 27"/>
              </a:rPr>
              <a:t>ГБДОУ детского сада № </a:t>
            </a:r>
            <a:r>
              <a:rPr lang="ru-RU" sz="2400" b="1" dirty="0" smtClean="0">
                <a:hlinkClick r:id="rId2" tooltip="Образовательная программа ГБДОУ детского сада № 27"/>
              </a:rPr>
              <a:t>27  </a:t>
            </a:r>
            <a:r>
              <a:rPr lang="ru-RU" sz="2400" dirty="0" smtClean="0"/>
              <a:t>сотрудничество</a:t>
            </a:r>
            <a:r>
              <a:rPr lang="ru-RU" sz="2400" dirty="0"/>
              <a:t>, кооперация </a:t>
            </a:r>
            <a:r>
              <a:rPr lang="ru-RU" sz="2400" b="1" dirty="0"/>
              <a:t>с семьей</a:t>
            </a:r>
            <a:r>
              <a:rPr lang="ru-RU" sz="2400" dirty="0"/>
              <a:t>, открытость в отношении </a:t>
            </a:r>
            <a:r>
              <a:rPr lang="ru-RU" sz="2400" b="1" dirty="0"/>
              <a:t>семьи</a:t>
            </a:r>
            <a:r>
              <a:rPr lang="ru-RU" sz="2400" dirty="0"/>
              <a:t>, уважение </a:t>
            </a:r>
            <a:r>
              <a:rPr lang="ru-RU" sz="2400" b="1" dirty="0"/>
              <a:t>семейных ценностей</a:t>
            </a:r>
            <a:r>
              <a:rPr lang="ru-RU" sz="2400" dirty="0"/>
              <a:t> и традиций, их учет в образовательной работе являются важнейшим </a:t>
            </a:r>
            <a:r>
              <a:rPr lang="ru-RU" sz="2400" dirty="0" smtClean="0"/>
              <a:t>принципом. Программа </a:t>
            </a:r>
            <a:r>
              <a:rPr lang="ru-RU" sz="2400" dirty="0"/>
              <a:t>предполагает разнообразные формы </a:t>
            </a:r>
            <a:r>
              <a:rPr lang="ru-RU" sz="2400" b="1" dirty="0"/>
              <a:t>сотрудничества с семьей </a:t>
            </a:r>
            <a:r>
              <a:rPr lang="ru-RU" sz="2400" dirty="0"/>
              <a:t>как в содержательном, так и в организационном планах. </a:t>
            </a:r>
            <a:endParaRPr lang="ru-RU" sz="2400" dirty="0" smtClean="0"/>
          </a:p>
          <a:p>
            <a:r>
              <a:rPr lang="ru-RU" sz="2400" dirty="0"/>
              <a:t>Тесное сотрудничество с семьей делает успешной работу Организации. Только в диалоге обе стороны могут узнать, как ребенок ведет себя в другой жизненной среде. Обмен информацией о ребенке является основой для воспитательного партнерства между родителями (законными представителями) и воспитателями, то есть для открытого, доверительного и интенсивного сотрудничества обеих сторон в общем деле образования и воспитания детей.</a:t>
            </a:r>
          </a:p>
        </p:txBody>
      </p:sp>
    </p:spTree>
    <p:extLst>
      <p:ext uri="{BB962C8B-B14F-4D97-AF65-F5344CB8AC3E}">
        <p14:creationId xmlns:p14="http://schemas.microsoft.com/office/powerpoint/2010/main" val="21781081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97169" y="140677"/>
            <a:ext cx="7092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Bahnschrift Condensed" panose="020B0502040204020203" pitchFamily="34" charset="0"/>
              </a:rPr>
              <a:t>Система взаимодействия с семьями воспитанников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14400" y="1049217"/>
            <a:ext cx="4349262" cy="826475"/>
          </a:xfrm>
          <a:prstGeom prst="rect">
            <a:avLst/>
          </a:prstGeom>
          <a:solidFill>
            <a:srgbClr val="96342A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bg1"/>
                </a:solidFill>
              </a:rPr>
              <a:t>Взаимопознание</a:t>
            </a:r>
            <a:r>
              <a:rPr lang="ru-RU" dirty="0" smtClean="0">
                <a:solidFill>
                  <a:schemeClr val="bg1"/>
                </a:solidFill>
              </a:rPr>
              <a:t> и </a:t>
            </a:r>
            <a:r>
              <a:rPr lang="ru-RU" dirty="0" err="1" smtClean="0">
                <a:solidFill>
                  <a:schemeClr val="bg1"/>
                </a:solidFill>
              </a:rPr>
              <a:t>взаимоинформирование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14400" y="2121876"/>
            <a:ext cx="4349262" cy="826475"/>
          </a:xfrm>
          <a:prstGeom prst="rect">
            <a:avLst/>
          </a:prstGeom>
          <a:solidFill>
            <a:srgbClr val="96342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Непрерывное образование воспитывающих взрослых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14400" y="3182817"/>
            <a:ext cx="4349262" cy="826475"/>
          </a:xfrm>
          <a:prstGeom prst="rect">
            <a:avLst/>
          </a:prstGeom>
          <a:solidFill>
            <a:srgbClr val="96342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Совместная деятельность педагогов, родителей, воспитанников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4278927"/>
            <a:ext cx="4349262" cy="826475"/>
          </a:xfrm>
          <a:prstGeom prst="rect">
            <a:avLst/>
          </a:prstGeom>
          <a:solidFill>
            <a:srgbClr val="96342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Индивидуально-подгрупповое взаимодействие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5269524"/>
            <a:ext cx="4349262" cy="826475"/>
          </a:xfrm>
          <a:prstGeom prst="rect">
            <a:avLst/>
          </a:prstGeom>
          <a:solidFill>
            <a:srgbClr val="96342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Взаимодействие по организации развивающей предметно-пространственной среды</a:t>
            </a:r>
            <a:endParaRPr lang="ru-RU" dirty="0"/>
          </a:p>
        </p:txBody>
      </p:sp>
      <p:sp>
        <p:nvSpPr>
          <p:cNvPr id="9" name="Стрелка вправо 8"/>
          <p:cNvSpPr/>
          <p:nvPr/>
        </p:nvSpPr>
        <p:spPr>
          <a:xfrm>
            <a:off x="5533292" y="1245578"/>
            <a:ext cx="1277816" cy="413237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5533292" y="2328494"/>
            <a:ext cx="1277816" cy="413237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5533292" y="3389435"/>
            <a:ext cx="1277816" cy="413237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5533292" y="4485545"/>
            <a:ext cx="1277816" cy="413237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5533292" y="5476142"/>
            <a:ext cx="1277816" cy="413237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098321" y="861701"/>
            <a:ext cx="4788877" cy="9173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Анкетирование, опросы, посещение семей воспитанников, организация открытых дверей, информирование через стенды, сайт, группы</a:t>
            </a:r>
            <a:endParaRPr lang="ru-RU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098321" y="1887410"/>
            <a:ext cx="3464172" cy="106094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Родительские собрания, семинары, мастер-классы (в том числе дистанционные), тренинги, проекты, открытые занятия</a:t>
            </a:r>
            <a:endParaRPr lang="ru-RU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098321" y="3068542"/>
            <a:ext cx="2901464" cy="125873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Семейные гостиные, фестивали, праздники, экскурсии, семейный театр, проекты ,спортивные соревнования</a:t>
            </a:r>
            <a:endParaRPr lang="ru-RU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098320" y="4457705"/>
            <a:ext cx="2491158" cy="6300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Индивидуальное общение</a:t>
            </a:r>
            <a:endParaRPr lang="ru-RU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098321" y="5225645"/>
            <a:ext cx="2491157" cy="106964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Участие родителей в создании образовательной среды</a:t>
            </a:r>
            <a:endParaRPr lang="ru-RU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9630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399" y="548614"/>
            <a:ext cx="78779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solidFill>
                  <a:srgbClr val="96342A"/>
                </a:solidFill>
                <a:latin typeface="Arial Narrow" panose="020B0606020202030204" pitchFamily="34" charset="0"/>
              </a:rPr>
              <a:t>Взаимопознание</a:t>
            </a:r>
            <a:r>
              <a:rPr lang="ru-RU" sz="2800" b="1" dirty="0" smtClean="0">
                <a:solidFill>
                  <a:srgbClr val="96342A"/>
                </a:solidFill>
                <a:latin typeface="Arial Narrow" panose="020B0606020202030204" pitchFamily="34" charset="0"/>
              </a:rPr>
              <a:t> и </a:t>
            </a:r>
            <a:r>
              <a:rPr lang="ru-RU" sz="2800" b="1" dirty="0" err="1" smtClean="0">
                <a:solidFill>
                  <a:srgbClr val="96342A"/>
                </a:solidFill>
                <a:latin typeface="Arial Narrow" panose="020B0606020202030204" pitchFamily="34" charset="0"/>
              </a:rPr>
              <a:t>взаимоинформирование</a:t>
            </a:r>
            <a:endParaRPr lang="ru-RU" sz="2800" b="1" dirty="0">
              <a:solidFill>
                <a:srgbClr val="96342A"/>
              </a:solidFill>
              <a:latin typeface="Arial Narrow" panose="020B060602020203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9628" y="1176052"/>
            <a:ext cx="3267456" cy="43525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399" y="1176052"/>
            <a:ext cx="4956704" cy="29148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031631" y="4302369"/>
            <a:ext cx="49588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/>
              <a:t>Лэпбук</a:t>
            </a:r>
            <a:r>
              <a:rPr lang="ru-RU" dirty="0"/>
              <a:t> – интересная образовательная игрушка, которая одинаково полезна и для детей, и для взрослых. </a:t>
            </a:r>
          </a:p>
        </p:txBody>
      </p:sp>
    </p:spTree>
    <p:extLst>
      <p:ext uri="{BB962C8B-B14F-4D97-AF65-F5344CB8AC3E}">
        <p14:creationId xmlns:p14="http://schemas.microsoft.com/office/powerpoint/2010/main" val="3276624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667" y="5374194"/>
            <a:ext cx="46921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0070C0"/>
                </a:solidFill>
              </a:rPr>
              <a:t>ДОУ  и каждая группа детского сада ведет свою страницу в социальной сети </a:t>
            </a:r>
            <a:r>
              <a:rPr lang="ru-RU" sz="2400" i="1" dirty="0" err="1" smtClean="0">
                <a:solidFill>
                  <a:srgbClr val="0070C0"/>
                </a:solidFill>
              </a:rPr>
              <a:t>Вконтакте</a:t>
            </a:r>
            <a:r>
              <a:rPr lang="ru-RU" sz="2400" i="1" dirty="0">
                <a:solidFill>
                  <a:srgbClr val="0070C0"/>
                </a:solidFill>
              </a:rPr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667" y="567824"/>
            <a:ext cx="5463687" cy="44966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76705" y="2267075"/>
            <a:ext cx="4541520" cy="36453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661786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86633" y="4829599"/>
            <a:ext cx="5035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solidFill>
                  <a:srgbClr val="0070C0"/>
                </a:solidFill>
              </a:rPr>
              <a:t>Проект «семейные традиции»</a:t>
            </a:r>
            <a:endParaRPr lang="ru-RU" sz="2800" i="1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04309" y="802097"/>
            <a:ext cx="3816045" cy="36346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108"/>
          <a:stretch/>
        </p:blipFill>
        <p:spPr>
          <a:xfrm>
            <a:off x="166176" y="802097"/>
            <a:ext cx="3593205" cy="3742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75"/>
          <a:stretch/>
        </p:blipFill>
        <p:spPr>
          <a:xfrm>
            <a:off x="8008316" y="849023"/>
            <a:ext cx="4069384" cy="45037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575073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78C4AB85-EA4A-49E8-B858-140F43B2CD1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784" y="1718667"/>
            <a:ext cx="5285105" cy="39803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38318" y="1189536"/>
            <a:ext cx="37080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solidFill>
                  <a:srgbClr val="0070C0"/>
                </a:solidFill>
              </a:rPr>
              <a:t>Проект «Любимые</a:t>
            </a:r>
            <a:r>
              <a:rPr lang="ru-RU" sz="2000" i="1" dirty="0" smtClean="0">
                <a:solidFill>
                  <a:srgbClr val="0070C0"/>
                </a:solidFill>
              </a:rPr>
              <a:t> </a:t>
            </a:r>
            <a:r>
              <a:rPr lang="ru-RU" sz="2400" i="1" dirty="0" smtClean="0">
                <a:solidFill>
                  <a:srgbClr val="0070C0"/>
                </a:solidFill>
              </a:rPr>
              <a:t>книги»</a:t>
            </a:r>
            <a:endParaRPr lang="ru-RU" sz="2400" i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161059" y="497039"/>
            <a:ext cx="2116541" cy="230832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i="1" dirty="0" err="1">
                <a:solidFill>
                  <a:srgbClr val="0070C0"/>
                </a:solidFill>
              </a:rPr>
              <a:t>Коспле́й</a:t>
            </a:r>
            <a:r>
              <a:rPr lang="ru-RU" sz="1600" i="1" dirty="0">
                <a:solidFill>
                  <a:srgbClr val="0070C0"/>
                </a:solidFill>
              </a:rPr>
              <a:t> — перевоплощение в различные роли, заключающееся в переодевании в костюмы и передаче характера, пластики тела и мимики персонажей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8318" y="5699025"/>
            <a:ext cx="10319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0070C0"/>
                </a:solidFill>
              </a:rPr>
              <a:t>Родители – активные участники образовательного процесса</a:t>
            </a:r>
            <a:endParaRPr lang="ru-RU" sz="2800" i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2784" y="175211"/>
            <a:ext cx="49802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96342A"/>
                </a:solidFill>
                <a:latin typeface="Arial Narrow" panose="020B0606020202030204" pitchFamily="34" charset="0"/>
              </a:rPr>
              <a:t>Непрерывное образование </a:t>
            </a:r>
          </a:p>
          <a:p>
            <a:r>
              <a:rPr lang="ru-RU" sz="2800" b="1" dirty="0" smtClean="0">
                <a:solidFill>
                  <a:srgbClr val="96342A"/>
                </a:solidFill>
                <a:latin typeface="Arial Narrow" panose="020B0606020202030204" pitchFamily="34" charset="0"/>
              </a:rPr>
              <a:t>воспитывающих взрослых</a:t>
            </a:r>
            <a:endParaRPr lang="ru-RU" sz="2800" b="1" dirty="0">
              <a:solidFill>
                <a:srgbClr val="96342A"/>
              </a:solidFill>
              <a:latin typeface="Arial Narrow" panose="020B060602020203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3182" y="1115302"/>
            <a:ext cx="3055815" cy="45837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5602580" y="444277"/>
            <a:ext cx="38970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rgbClr val="0070C0"/>
                </a:solidFill>
              </a:rPr>
              <a:t>Проект </a:t>
            </a:r>
          </a:p>
          <a:p>
            <a:pPr algn="ctr"/>
            <a:r>
              <a:rPr lang="ru-RU" sz="2400" i="1" dirty="0" smtClean="0">
                <a:solidFill>
                  <a:srgbClr val="0070C0"/>
                </a:solidFill>
              </a:rPr>
              <a:t>«Любимые</a:t>
            </a:r>
            <a:r>
              <a:rPr lang="ru-RU" sz="2000" i="1" dirty="0" smtClean="0">
                <a:solidFill>
                  <a:srgbClr val="0070C0"/>
                </a:solidFill>
              </a:rPr>
              <a:t> </a:t>
            </a:r>
            <a:r>
              <a:rPr lang="ru-RU" sz="2400" i="1" dirty="0" smtClean="0">
                <a:solidFill>
                  <a:srgbClr val="0070C0"/>
                </a:solidFill>
              </a:rPr>
              <a:t>сказки»</a:t>
            </a:r>
            <a:endParaRPr lang="ru-RU" sz="2400" i="1" dirty="0">
              <a:solidFill>
                <a:srgbClr val="0070C0"/>
              </a:solidFill>
            </a:endParaRPr>
          </a:p>
        </p:txBody>
      </p:sp>
      <p:sp>
        <p:nvSpPr>
          <p:cNvPr id="12" name="Стрелка углом 11"/>
          <p:cNvSpPr/>
          <p:nvPr/>
        </p:nvSpPr>
        <p:spPr>
          <a:xfrm rot="10800000">
            <a:off x="9078997" y="2892957"/>
            <a:ext cx="754183" cy="926123"/>
          </a:xfrm>
          <a:prstGeom prst="ben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7773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2784" y="396108"/>
            <a:ext cx="543488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solidFill>
                  <a:srgbClr val="0070C0"/>
                </a:solidFill>
              </a:rPr>
              <a:t> </a:t>
            </a:r>
            <a:r>
              <a:rPr lang="ru-RU" b="1" i="1" dirty="0" smtClean="0">
                <a:solidFill>
                  <a:srgbClr val="0070C0"/>
                </a:solidFill>
              </a:rPr>
              <a:t>Мастер-класс</a:t>
            </a:r>
            <a:r>
              <a:rPr lang="ru-RU" i="1" dirty="0" smtClean="0">
                <a:solidFill>
                  <a:srgbClr val="0070C0"/>
                </a:solidFill>
              </a:rPr>
              <a:t> - оригинальный </a:t>
            </a:r>
            <a:r>
              <a:rPr lang="ru-RU" i="1" dirty="0">
                <a:solidFill>
                  <a:srgbClr val="0070C0"/>
                </a:solidFill>
              </a:rPr>
              <a:t>метод обучения и конкретное занятие по совершенствованию практического мастерства, проводимое специалистом в определённой области творческой </a:t>
            </a:r>
            <a:r>
              <a:rPr lang="ru-RU" i="1" dirty="0" smtClean="0">
                <a:solidFill>
                  <a:srgbClr val="0070C0"/>
                </a:solidFill>
              </a:rPr>
              <a:t>деятельности. Можно проводить с детьми, с родителями о том, как проводить его с детьми, могут проводить сами родители для других родителей.</a:t>
            </a:r>
            <a:endParaRPr lang="ru-RU" i="1" dirty="0">
              <a:solidFill>
                <a:srgbClr val="0070C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2784" y="2760784"/>
            <a:ext cx="4958863" cy="40444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02987">
            <a:off x="4488473" y="2995255"/>
            <a:ext cx="2067821" cy="29776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3813" y="199292"/>
            <a:ext cx="3571142" cy="271155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663102">
            <a:off x="7227845" y="2426677"/>
            <a:ext cx="1527087" cy="20984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129507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668</TotalTime>
  <Words>449</Words>
  <Application>Microsoft Office PowerPoint</Application>
  <PresentationFormat>Произвольный</PresentationFormat>
  <Paragraphs>50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Семейный театр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Инна</dc:creator>
  <cp:lastModifiedBy>Орловы</cp:lastModifiedBy>
  <cp:revision>30</cp:revision>
  <dcterms:created xsi:type="dcterms:W3CDTF">2020-10-20T10:27:33Z</dcterms:created>
  <dcterms:modified xsi:type="dcterms:W3CDTF">2023-05-28T18:27:29Z</dcterms:modified>
</cp:coreProperties>
</file>