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23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 bwMode="blackWhite"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 algn="ctr">
              <a:defRPr sz="3800">
                <a:solidFill>
                  <a:srgbClr val="262626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5194" y="4352544"/>
            <a:ext cx="6801612" cy="1239894"/>
          </a:xfrm>
          <a:noFill/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94D536-4F83-419F-ADB5-EEE9ECF49952}" type="datetimeFigureOut">
              <a:rPr lang="ru-RU" smtClean="0"/>
              <a:t>22.05.2023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B6F62D-0530-48AB-A527-6086B13F1E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40609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94D536-4F83-419F-ADB5-EEE9ECF49952}" type="datetimeFigureOut">
              <a:rPr lang="ru-RU" smtClean="0"/>
              <a:t>22.05.2023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B6F62D-0530-48AB-A527-6086B13F1E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49726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3112" y="937260"/>
            <a:ext cx="1298608" cy="498348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31136" y="937260"/>
            <a:ext cx="6198489" cy="498348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94D536-4F83-419F-ADB5-EEE9ECF49952}" type="datetimeFigureOut">
              <a:rPr lang="ru-RU" smtClean="0"/>
              <a:t>22.05.2023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B6F62D-0530-48AB-A527-6086B13F1E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99427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94D536-4F83-419F-ADB5-EEE9ECF49952}" type="datetimeFigureOut">
              <a:rPr lang="ru-RU" smtClean="0"/>
              <a:t>22.05.2023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B6F62D-0530-48AB-A527-6086B13F1E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64008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>
              <a:defRPr sz="3800">
                <a:solidFill>
                  <a:srgbClr val="262626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95194" y="4352465"/>
            <a:ext cx="6801612" cy="1265082"/>
          </a:xfrm>
        </p:spPr>
        <p:txBody>
          <a:bodyPr anchor="t" anchorCtr="1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94D536-4F83-419F-ADB5-EEE9ECF49952}" type="datetimeFigureOut">
              <a:rPr lang="ru-RU" smtClean="0"/>
              <a:t>22.05.2023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B6F62D-0530-48AB-A527-6086B13F1E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444247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81912" y="2638044"/>
            <a:ext cx="4271771" cy="310198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38315" y="2638044"/>
            <a:ext cx="4270247" cy="310198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94D536-4F83-419F-ADB5-EEE9ECF49952}" type="datetimeFigureOut">
              <a:rPr lang="ru-RU" smtClean="0"/>
              <a:t>22.05.2023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B6F62D-0530-48AB-A527-6086B13F1E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16068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8343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83436" y="3143250"/>
            <a:ext cx="4270248" cy="2596776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38316" y="3143250"/>
            <a:ext cx="4253484" cy="2596776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633831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94D536-4F83-419F-ADB5-EEE9ECF49952}" type="datetimeFigureOut">
              <a:rPr lang="ru-RU" smtClean="0"/>
              <a:t>22.05.2023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B6F62D-0530-48AB-A527-6086B13F1E05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32681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94D536-4F83-419F-ADB5-EEE9ECF49952}" type="datetimeFigureOut">
              <a:rPr lang="ru-RU" smtClean="0"/>
              <a:t>22.05.2023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B6F62D-0530-48AB-A527-6086B13F1E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91847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94D536-4F83-419F-ADB5-EEE9ECF49952}" type="datetimeFigureOut">
              <a:rPr lang="ru-RU" smtClean="0"/>
              <a:t>22.05.2023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B6F62D-0530-48AB-A527-6086B13F1E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08919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804672" y="2243828"/>
            <a:ext cx="4486656" cy="1141497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rm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36080" y="804672"/>
            <a:ext cx="4815840" cy="5248656"/>
          </a:xfrm>
        </p:spPr>
        <p:txBody>
          <a:bodyPr>
            <a:normAutofit/>
          </a:bodyPr>
          <a:lstStyle>
            <a:lvl1pPr>
              <a:defRPr sz="19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6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6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94D536-4F83-419F-ADB5-EEE9ECF49952}" type="datetimeFigureOut">
              <a:rPr lang="ru-RU" smtClean="0"/>
              <a:t>22.05.2023</a:t>
            </a:fld>
            <a:endParaRPr lang="ru-RU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ru-RU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B6F62D-0530-48AB-A527-6086B13F1E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11791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0" y="0"/>
            <a:ext cx="6095999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808523" y="2243828"/>
            <a:ext cx="4494998" cy="1134640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9" y="0"/>
            <a:ext cx="6102097" cy="6858000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3200">
                <a:solidFill>
                  <a:schemeClr val="bg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7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</a:defRPr>
            </a:lvl1pPr>
          </a:lstStyle>
          <a:p>
            <a:fld id="{EB94D536-4F83-419F-ADB5-EEE9ECF49952}" type="datetimeFigureOut">
              <a:rPr lang="ru-RU" smtClean="0"/>
              <a:t>22.05.2023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ru-RU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B6F62D-0530-48AB-A527-6086B13F1E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30775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black">
          <a:xfrm>
            <a:off x="2231136" y="964692"/>
            <a:ext cx="7729728" cy="1188720"/>
          </a:xfrm>
          <a:prstGeom prst="rect">
            <a:avLst/>
          </a:prstGeom>
          <a:solidFill>
            <a:srgbClr val="FFFFFF"/>
          </a:solidFill>
          <a:ln w="31750" cap="sq">
            <a:solidFill>
              <a:srgbClr val="404040"/>
            </a:solidFill>
            <a:miter lim="800000"/>
          </a:ln>
        </p:spPr>
        <p:txBody>
          <a:bodyPr vert="horz" lIns="182880" tIns="182880" rIns="182880" bIns="18288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31136" y="2638044"/>
            <a:ext cx="7729728" cy="31019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821429" y="6238816"/>
            <a:ext cx="2753746" cy="3239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fld id="{EB94D536-4F83-419F-ADB5-EEE9ECF49952}" type="datetimeFigureOut">
              <a:rPr lang="ru-RU" smtClean="0"/>
              <a:t>22.05.2023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600200" y="6236208"/>
            <a:ext cx="5901189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58922" y="6217920"/>
            <a:ext cx="365760" cy="365760"/>
          </a:xfrm>
          <a:prstGeom prst="ellipse">
            <a:avLst/>
          </a:prstGeom>
          <a:solidFill>
            <a:srgbClr val="1D1D1D">
              <a:alpha val="70000"/>
            </a:srgbClr>
          </a:solidFill>
        </p:spPr>
        <p:txBody>
          <a:bodyPr vert="horz" lIns="18288" tIns="45720" rIns="18288" bIns="45720" rtlCol="0" anchor="ctr">
            <a:noAutofit/>
          </a:bodyPr>
          <a:lstStyle>
            <a:lvl1pPr algn="ctr">
              <a:defRPr sz="1100" spc="0" baseline="0">
                <a:solidFill>
                  <a:srgbClr val="FFFFFF"/>
                </a:solidFill>
              </a:defRPr>
            </a:lvl1pPr>
          </a:lstStyle>
          <a:p>
            <a:fld id="{D0B6F62D-0530-48AB-A527-6086B13F1E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2879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2800" kern="1200" cap="all" spc="200" baseline="0">
          <a:solidFill>
            <a:srgbClr val="262626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31286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48431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65735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882775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g"/><Relationship Id="rId13" Type="http://schemas.openxmlformats.org/officeDocument/2006/relationships/image" Target="../media/image12.jpg"/><Relationship Id="rId3" Type="http://schemas.openxmlformats.org/officeDocument/2006/relationships/image" Target="../media/image2.jpg"/><Relationship Id="rId7" Type="http://schemas.openxmlformats.org/officeDocument/2006/relationships/image" Target="../media/image6.jpg"/><Relationship Id="rId12" Type="http://schemas.openxmlformats.org/officeDocument/2006/relationships/image" Target="../media/image11.jpg"/><Relationship Id="rId17" Type="http://schemas.openxmlformats.org/officeDocument/2006/relationships/image" Target="../media/image16.jpg"/><Relationship Id="rId2" Type="http://schemas.openxmlformats.org/officeDocument/2006/relationships/image" Target="../media/image1.jpg"/><Relationship Id="rId16" Type="http://schemas.openxmlformats.org/officeDocument/2006/relationships/image" Target="../media/image15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g"/><Relationship Id="rId11" Type="http://schemas.openxmlformats.org/officeDocument/2006/relationships/image" Target="../media/image10.jpg"/><Relationship Id="rId5" Type="http://schemas.openxmlformats.org/officeDocument/2006/relationships/image" Target="../media/image4.jpg"/><Relationship Id="rId15" Type="http://schemas.openxmlformats.org/officeDocument/2006/relationships/image" Target="../media/image14.jpg"/><Relationship Id="rId10" Type="http://schemas.openxmlformats.org/officeDocument/2006/relationships/image" Target="../media/image9.jpg"/><Relationship Id="rId4" Type="http://schemas.openxmlformats.org/officeDocument/2006/relationships/image" Target="../media/image3.jpg"/><Relationship Id="rId9" Type="http://schemas.openxmlformats.org/officeDocument/2006/relationships/image" Target="../media/image8.jpg"/><Relationship Id="rId14" Type="http://schemas.openxmlformats.org/officeDocument/2006/relationships/image" Target="../media/image13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AA84372-D859-26BE-CD40-906CB133A03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/>
              <a:t>Дидактическая игра «кузовок»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822EA886-B623-F250-91DB-51E43DD8116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593145" y="6077243"/>
            <a:ext cx="9144000" cy="780757"/>
          </a:xfrm>
        </p:spPr>
        <p:txBody>
          <a:bodyPr/>
          <a:lstStyle/>
          <a:p>
            <a:r>
              <a:rPr lang="ru-RU" dirty="0">
                <a:solidFill>
                  <a:schemeClr val="bg1"/>
                </a:solidFill>
              </a:rPr>
              <a:t>Выполнила: Березенко Алёна Александровна</a:t>
            </a:r>
          </a:p>
        </p:txBody>
      </p:sp>
    </p:spTree>
    <p:extLst>
      <p:ext uri="{BB962C8B-B14F-4D97-AF65-F5344CB8AC3E}">
        <p14:creationId xmlns:p14="http://schemas.microsoft.com/office/powerpoint/2010/main" val="41195492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F5E5A67-D5C6-DCB3-C8E9-8908FB27F2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9839" y="780757"/>
            <a:ext cx="11372322" cy="4733778"/>
          </a:xfrm>
        </p:spPr>
        <p:txBody>
          <a:bodyPr>
            <a:normAutofit/>
          </a:bodyPr>
          <a:lstStyle/>
          <a:p>
            <a:r>
              <a:rPr lang="ru-RU" b="0" i="1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Цель игры</a:t>
            </a:r>
            <a:r>
              <a:rPr lang="ru-RU" b="0" i="0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: развивать умение анализировать слоговую структуру слова, развивать внимание и словесно-логическое мышление</a:t>
            </a:r>
            <a:r>
              <a:rPr lang="ru-RU" b="0" i="0" dirty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814962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EB12EA5-D313-D41F-89B9-D3A5307E5B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8175" y="225082"/>
            <a:ext cx="11495649" cy="5739620"/>
          </a:xfrm>
        </p:spPr>
        <p:txBody>
          <a:bodyPr>
            <a:normAutofit/>
          </a:bodyPr>
          <a:lstStyle/>
          <a:p>
            <a:r>
              <a:rPr lang="ru-RU" dirty="0">
                <a:solidFill>
                  <a:srgbClr val="111111"/>
                </a:solidFill>
                <a:latin typeface="Arial" panose="020B0604020202020204" pitchFamily="34" charset="0"/>
              </a:rPr>
              <a:t>ХОД ИГРЫ:</a:t>
            </a:r>
            <a:br>
              <a:rPr lang="en-US" b="0" i="0" dirty="0">
                <a:solidFill>
                  <a:srgbClr val="111111"/>
                </a:solidFill>
                <a:effectLst/>
                <a:latin typeface="Arial" panose="020B0604020202020204" pitchFamily="34" charset="0"/>
              </a:rPr>
            </a:br>
            <a:r>
              <a:rPr lang="ru-RU" b="0" i="0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Детям предлагается два «</a:t>
            </a:r>
            <a:r>
              <a:rPr lang="ru-RU" b="0" i="0" dirty="0" err="1">
                <a:solidFill>
                  <a:srgbClr val="11111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кузовочка</a:t>
            </a:r>
            <a:r>
              <a:rPr lang="ru-RU" b="0" i="0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» и набор предметных картинок. Рассмотрев картинки, дети складывают в первый кузовок все картинки, на которых все изображенные предметы оканчиваются на –</a:t>
            </a:r>
            <a:r>
              <a:rPr lang="ru-RU" b="0" i="0" dirty="0" err="1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ок</a:t>
            </a:r>
            <a:r>
              <a:rPr lang="ru-RU" b="0" i="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br>
              <a:rPr lang="ru-RU" b="0" i="0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0" i="0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 другой «кузовок» на –</a:t>
            </a:r>
            <a:r>
              <a:rPr lang="ru-RU" b="0" i="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ка</a:t>
            </a:r>
            <a:r>
              <a:rPr lang="ru-RU" b="0" i="0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br>
              <a:rPr lang="ru-RU" b="0" i="0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790371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Рисунок 31">
            <a:extLst>
              <a:ext uri="{FF2B5EF4-FFF2-40B4-BE49-F238E27FC236}">
                <a16:creationId xmlns:a16="http://schemas.microsoft.com/office/drawing/2014/main" id="{19D5EB48-F3F0-9463-DB69-8EEAD51A5A1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9423" y="3020187"/>
            <a:ext cx="1331488" cy="1263750"/>
          </a:xfrm>
          <a:prstGeom prst="rect">
            <a:avLst/>
          </a:prstGeom>
        </p:spPr>
      </p:pic>
      <p:pic>
        <p:nvPicPr>
          <p:cNvPr id="34" name="Рисунок 33">
            <a:extLst>
              <a:ext uri="{FF2B5EF4-FFF2-40B4-BE49-F238E27FC236}">
                <a16:creationId xmlns:a16="http://schemas.microsoft.com/office/drawing/2014/main" id="{ADDD37F5-18B9-151E-0768-D9F4A88BD5F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151" y="3128338"/>
            <a:ext cx="1125414" cy="1276974"/>
          </a:xfrm>
          <a:prstGeom prst="rect">
            <a:avLst/>
          </a:prstGeom>
        </p:spPr>
      </p:pic>
      <p:pic>
        <p:nvPicPr>
          <p:cNvPr id="36" name="Рисунок 35">
            <a:extLst>
              <a:ext uri="{FF2B5EF4-FFF2-40B4-BE49-F238E27FC236}">
                <a16:creationId xmlns:a16="http://schemas.microsoft.com/office/drawing/2014/main" id="{969593E7-B984-3E92-B294-06F7DAB1168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71605" y="5436517"/>
            <a:ext cx="1150453" cy="1150453"/>
          </a:xfrm>
          <a:prstGeom prst="rect">
            <a:avLst/>
          </a:prstGeom>
        </p:spPr>
      </p:pic>
      <p:pic>
        <p:nvPicPr>
          <p:cNvPr id="38" name="Рисунок 37">
            <a:extLst>
              <a:ext uri="{FF2B5EF4-FFF2-40B4-BE49-F238E27FC236}">
                <a16:creationId xmlns:a16="http://schemas.microsoft.com/office/drawing/2014/main" id="{A6ED584B-C78C-0652-3FB6-230619DB59E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70007" y="3839439"/>
            <a:ext cx="1033687" cy="1364017"/>
          </a:xfrm>
          <a:prstGeom prst="rect">
            <a:avLst/>
          </a:prstGeom>
        </p:spPr>
      </p:pic>
      <p:pic>
        <p:nvPicPr>
          <p:cNvPr id="40" name="Рисунок 39">
            <a:extLst>
              <a:ext uri="{FF2B5EF4-FFF2-40B4-BE49-F238E27FC236}">
                <a16:creationId xmlns:a16="http://schemas.microsoft.com/office/drawing/2014/main" id="{0C71D853-2F49-63D7-00D5-0879B40DB4C5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651" r="26986"/>
          <a:stretch/>
        </p:blipFill>
        <p:spPr>
          <a:xfrm>
            <a:off x="415905" y="5520517"/>
            <a:ext cx="1238524" cy="1084466"/>
          </a:xfrm>
          <a:prstGeom prst="rect">
            <a:avLst/>
          </a:prstGeom>
        </p:spPr>
      </p:pic>
      <p:pic>
        <p:nvPicPr>
          <p:cNvPr id="42" name="Рисунок 41">
            <a:extLst>
              <a:ext uri="{FF2B5EF4-FFF2-40B4-BE49-F238E27FC236}">
                <a16:creationId xmlns:a16="http://schemas.microsoft.com/office/drawing/2014/main" id="{0BB299E2-5117-3426-A369-3A68ED1DB0C4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5904" y="4521448"/>
            <a:ext cx="1466100" cy="828665"/>
          </a:xfrm>
          <a:prstGeom prst="rect">
            <a:avLst/>
          </a:prstGeom>
        </p:spPr>
      </p:pic>
      <p:pic>
        <p:nvPicPr>
          <p:cNvPr id="44" name="Рисунок 43">
            <a:extLst>
              <a:ext uri="{FF2B5EF4-FFF2-40B4-BE49-F238E27FC236}">
                <a16:creationId xmlns:a16="http://schemas.microsoft.com/office/drawing/2014/main" id="{78706F1F-FEA0-DB39-12D9-ACA6B81BF4A8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31175" y="3674021"/>
            <a:ext cx="1309955" cy="1309955"/>
          </a:xfrm>
          <a:prstGeom prst="rect">
            <a:avLst/>
          </a:prstGeom>
        </p:spPr>
      </p:pic>
      <p:pic>
        <p:nvPicPr>
          <p:cNvPr id="46" name="Рисунок 45">
            <a:extLst>
              <a:ext uri="{FF2B5EF4-FFF2-40B4-BE49-F238E27FC236}">
                <a16:creationId xmlns:a16="http://schemas.microsoft.com/office/drawing/2014/main" id="{C9890D1D-6AEA-06AB-80CA-EA4E0AB0392D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3419" y="5560902"/>
            <a:ext cx="1343958" cy="1119965"/>
          </a:xfrm>
          <a:prstGeom prst="rect">
            <a:avLst/>
          </a:prstGeom>
        </p:spPr>
      </p:pic>
      <p:pic>
        <p:nvPicPr>
          <p:cNvPr id="48" name="Рисунок 47">
            <a:extLst>
              <a:ext uri="{FF2B5EF4-FFF2-40B4-BE49-F238E27FC236}">
                <a16:creationId xmlns:a16="http://schemas.microsoft.com/office/drawing/2014/main" id="{4C2F5216-9B62-97B5-223D-8DF7F674BF5A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94452" y="3773437"/>
            <a:ext cx="1267851" cy="1267851"/>
          </a:xfrm>
          <a:prstGeom prst="rect">
            <a:avLst/>
          </a:prstGeom>
        </p:spPr>
      </p:pic>
      <p:pic>
        <p:nvPicPr>
          <p:cNvPr id="50" name="Рисунок 49">
            <a:extLst>
              <a:ext uri="{FF2B5EF4-FFF2-40B4-BE49-F238E27FC236}">
                <a16:creationId xmlns:a16="http://schemas.microsoft.com/office/drawing/2014/main" id="{9AADCA52-34C9-5B19-361C-50F52F04B9D7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5225" y="5444633"/>
            <a:ext cx="1309954" cy="1236234"/>
          </a:xfrm>
          <a:prstGeom prst="rect">
            <a:avLst/>
          </a:prstGeom>
        </p:spPr>
      </p:pic>
      <p:pic>
        <p:nvPicPr>
          <p:cNvPr id="52" name="Рисунок 51">
            <a:extLst>
              <a:ext uri="{FF2B5EF4-FFF2-40B4-BE49-F238E27FC236}">
                <a16:creationId xmlns:a16="http://schemas.microsoft.com/office/drawing/2014/main" id="{0C8C78EE-24ED-AA09-FE13-48D53B934E96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5341" y="4560447"/>
            <a:ext cx="1051858" cy="1313514"/>
          </a:xfrm>
          <a:prstGeom prst="rect">
            <a:avLst/>
          </a:prstGeom>
        </p:spPr>
      </p:pic>
      <p:pic>
        <p:nvPicPr>
          <p:cNvPr id="54" name="Рисунок 53">
            <a:extLst>
              <a:ext uri="{FF2B5EF4-FFF2-40B4-BE49-F238E27FC236}">
                <a16:creationId xmlns:a16="http://schemas.microsoft.com/office/drawing/2014/main" id="{7FD5BA21-F50D-20FB-CC3A-6F53EA772472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0536" y="3240331"/>
            <a:ext cx="1458642" cy="1652205"/>
          </a:xfrm>
          <a:prstGeom prst="rect">
            <a:avLst/>
          </a:prstGeom>
        </p:spPr>
      </p:pic>
      <p:pic>
        <p:nvPicPr>
          <p:cNvPr id="56" name="Рисунок 55">
            <a:extLst>
              <a:ext uri="{FF2B5EF4-FFF2-40B4-BE49-F238E27FC236}">
                <a16:creationId xmlns:a16="http://schemas.microsoft.com/office/drawing/2014/main" id="{FAD7E209-0757-5F04-9243-8967EC1F4983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91236" y="5197122"/>
            <a:ext cx="1630863" cy="1232629"/>
          </a:xfrm>
          <a:prstGeom prst="rect">
            <a:avLst/>
          </a:prstGeom>
        </p:spPr>
      </p:pic>
      <p:pic>
        <p:nvPicPr>
          <p:cNvPr id="58" name="Рисунок 57">
            <a:extLst>
              <a:ext uri="{FF2B5EF4-FFF2-40B4-BE49-F238E27FC236}">
                <a16:creationId xmlns:a16="http://schemas.microsoft.com/office/drawing/2014/main" id="{4D08C03F-FF72-9842-5BB1-6F1D1EEDD4A7}"/>
              </a:ext>
            </a:extLst>
          </p:cNvPr>
          <p:cNvPicPr>
            <a:picLocks noChangeAspect="1"/>
          </p:cNvPicPr>
          <p:nvPr/>
        </p:nvPicPr>
        <p:blipFill rotWithShape="1"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226" t="-4944" r="20925" b="-1"/>
          <a:stretch/>
        </p:blipFill>
        <p:spPr>
          <a:xfrm>
            <a:off x="7908466" y="5296831"/>
            <a:ext cx="1309955" cy="1308152"/>
          </a:xfrm>
          <a:prstGeom prst="rect">
            <a:avLst/>
          </a:prstGeom>
        </p:spPr>
      </p:pic>
      <p:pic>
        <p:nvPicPr>
          <p:cNvPr id="60" name="Рисунок 59">
            <a:extLst>
              <a:ext uri="{FF2B5EF4-FFF2-40B4-BE49-F238E27FC236}">
                <a16:creationId xmlns:a16="http://schemas.microsoft.com/office/drawing/2014/main" id="{E38540E6-06B8-FAEF-1471-B7E41FB26AF0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06659" y="3380260"/>
            <a:ext cx="1278458" cy="1568158"/>
          </a:xfrm>
          <a:prstGeom prst="rect">
            <a:avLst/>
          </a:prstGeom>
        </p:spPr>
      </p:pic>
      <p:pic>
        <p:nvPicPr>
          <p:cNvPr id="5" name="Объект 4">
            <a:extLst>
              <a:ext uri="{FF2B5EF4-FFF2-40B4-BE49-F238E27FC236}">
                <a16:creationId xmlns:a16="http://schemas.microsoft.com/office/drawing/2014/main" id="{50B76FF4-A641-8643-7E31-7C45A034457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38036" y="239151"/>
            <a:ext cx="3023642" cy="2610632"/>
          </a:xfrm>
        </p:spPr>
      </p:pic>
      <p:pic>
        <p:nvPicPr>
          <p:cNvPr id="6" name="Объект 4">
            <a:extLst>
              <a:ext uri="{FF2B5EF4-FFF2-40B4-BE49-F238E27FC236}">
                <a16:creationId xmlns:a16="http://schemas.microsoft.com/office/drawing/2014/main" id="{29B3A64B-77B8-6C3D-D949-68EB472F42E3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1160" y="239151"/>
            <a:ext cx="2988469" cy="2610632"/>
          </a:xfrm>
          <a:prstGeom prst="rect">
            <a:avLst/>
          </a:prstGeom>
        </p:spPr>
      </p:pic>
      <p:sp>
        <p:nvSpPr>
          <p:cNvPr id="62" name="Прямоугольник 61">
            <a:extLst>
              <a:ext uri="{FF2B5EF4-FFF2-40B4-BE49-F238E27FC236}">
                <a16:creationId xmlns:a16="http://schemas.microsoft.com/office/drawing/2014/main" id="{D4B9A22C-5991-28CA-1336-D263F7A7C7EF}"/>
              </a:ext>
            </a:extLst>
          </p:cNvPr>
          <p:cNvSpPr/>
          <p:nvPr/>
        </p:nvSpPr>
        <p:spPr>
          <a:xfrm>
            <a:off x="1808617" y="1309113"/>
            <a:ext cx="1440821" cy="1119965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ОК</a:t>
            </a:r>
          </a:p>
        </p:txBody>
      </p:sp>
      <p:sp>
        <p:nvSpPr>
          <p:cNvPr id="63" name="Прямоугольник 62">
            <a:extLst>
              <a:ext uri="{FF2B5EF4-FFF2-40B4-BE49-F238E27FC236}">
                <a16:creationId xmlns:a16="http://schemas.microsoft.com/office/drawing/2014/main" id="{6226776F-AF86-8AC9-5EFD-25C9883F37D5}"/>
              </a:ext>
            </a:extLst>
          </p:cNvPr>
          <p:cNvSpPr/>
          <p:nvPr/>
        </p:nvSpPr>
        <p:spPr>
          <a:xfrm>
            <a:off x="8238357" y="1312290"/>
            <a:ext cx="1440821" cy="1119965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</a:t>
            </a:r>
          </a:p>
        </p:txBody>
      </p:sp>
    </p:spTree>
    <p:extLst>
      <p:ext uri="{BB962C8B-B14F-4D97-AF65-F5344CB8AC3E}">
        <p14:creationId xmlns:p14="http://schemas.microsoft.com/office/powerpoint/2010/main" val="27842227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26 0.00116 L -0.00026 0.00116 C 0.03984 -0.0287 0.03047 -0.02014 0.08047 -0.06875 C 0.11211 -0.09954 0.14557 -0.12593 0.175 -0.16296 C 0.18698 -0.17801 0.19869 -0.19375 0.2108 -0.2081 C 0.22213 -0.22176 0.23411 -0.23357 0.24544 -0.24722 C 0.26315 -0.26829 0.27031 -0.28195 0.28698 -0.30857 C 0.29166 -0.32384 0.29583 -0.33519 0.29856 -0.35185 C 0.29935 -0.35648 0.29935 -0.36134 0.29974 -0.3662 C 0.29856 -0.36875 0.29713 -0.3713 0.29622 -0.37431 C 0.29518 -0.37755 0.29388 -0.38449 0.29388 -0.38449 L 0.29153 -0.37014 L 0.29505 -0.39676 " pathEditMode="relative" ptsTypes="AAAAAAAAAAAAA">
                                      <p:cBhvr>
                                        <p:cTn id="6" dur="2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4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13 -0.00347 L 0.00013 -0.00347 C -0.01641 -0.0287 0.00078 -0.0037 -0.02644 -0.03634 C -0.05352 -0.06898 -0.08034 -0.10208 -0.1073 -0.13495 C -0.11797 -0.14792 -0.12813 -0.16296 -0.13959 -0.17384 L -0.19727 -0.2294 C -0.21758 -0.24954 -0.22253 -0.25741 -0.24232 -0.27847 C -0.27045 -0.3088 -0.26901 -0.30602 -0.29766 -0.33403 C -0.30378 -0.34005 -0.30938 -0.34838 -0.31615 -0.35231 C -0.32422 -0.35718 -0.33269 -0.35995 -0.34037 -0.36667 C -0.35013 -0.37546 -0.34076 -0.36782 -0.35886 -0.37708 C -0.36719 -0.38125 -0.36407 -0.38102 -0.36797 -0.38102 L -0.36797 -0.38102 " pathEditMode="relative" ptsTypes="AAAAAAAAAAAAA">
                                      <p:cBhvr>
                                        <p:cTn id="11" dur="2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4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4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17 0.00972 L 0.0017 0.00972 C 0.15274 -0.14606 0.02435 -0.02176 0.1793 -0.15046 C 0.22553 -0.18889 0.19896 -0.17731 0.24402 -0.20995 C 0.25599 -0.21875 0.26862 -0.225 0.28086 -0.2324 C 0.28438 -0.23727 0.28803 -0.24166 0.29128 -0.24676 C 0.29961 -0.26018 0.30639 -0.27639 0.3155 -0.28796 C 0.32917 -0.30509 0.34831 -0.32685 0.36055 -0.34953 C 0.36381 -0.35555 0.36576 -0.36319 0.36862 -0.3699 C 0.37006 -0.37361 0.37162 -0.37685 0.37318 -0.38032 L 0.37904 -0.38217 " pathEditMode="relative" ptsTypes="AAAAAAAAAAA">
                                      <p:cBhvr>
                                        <p:cTn id="16" dur="2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8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5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247 0.01852 L -0.00247 0.01852 C 0.00092 -0.00763 0.00573 -0.0331 0.00782 -0.05949 C 0.01081 -0.09513 0.01003 -0.18588 0.01133 -0.21967 C 0.01185 -0.23333 0.01368 -0.24699 0.01485 -0.26064 C 0.01407 -0.27569 0.01368 -0.29074 0.0125 -0.30578 C 0.01211 -0.30995 0.01081 -0.31388 0.01016 -0.31805 C 0.00743 -0.33472 0.00782 -0.33009 0.00782 -0.34259 L 0.00782 -0.34259 " pathEditMode="relative" ptsTypes="AAAAAAAAA">
                                      <p:cBhvr>
                                        <p:cTn id="21" dur="2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4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6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56 0.01226 L -0.0056 0.01226 C -0.05391 -0.00394 -0.05065 -0.00093 -0.10833 -0.03287 C -0.14427 -0.05301 -0.17956 -0.07709 -0.21562 -0.09653 C -0.50599 -0.25301 -0.27656 -0.12639 -0.44062 -0.20533 C -0.46575 -0.21737 -0.49049 -0.23264 -0.51562 -0.24422 C -0.53932 -0.2551 -0.56354 -0.26227 -0.58724 -0.27292 C -0.60547 -0.28125 -0.62331 -0.2926 -0.64141 -0.30162 C -0.65521 -0.30857 -0.66771 -0.31366 -0.68177 -0.31598 C -0.68411 -0.31644 -0.68646 -0.31598 -0.68867 -0.31598 L -0.67956 -0.32824 L -0.67956 -0.32824 " pathEditMode="relative" ptsTypes="AAAAAAAAAAAA">
                                      <p:cBhvr>
                                        <p:cTn id="26" dur="2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0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664 -0.00996 L -0.00664 -0.00996 C 0.00521 -0.04422 0.01953 -0.07616 0.02904 -0.1125 C 0.07565 -0.29051 0.03359 -0.12338 0.06484 -0.26227 C 0.06797 -0.27616 0.07227 -0.28936 0.07526 -0.30324 C 0.07956 -0.32362 0.08112 -0.34561 0.08672 -0.36482 L 0.10065 -0.41204 C 0.10143 -0.41829 0.10156 -0.42454 0.103 -0.43056 C 0.10365 -0.43357 0.10742 -0.44352 0.1099 -0.44699 C 0.11055 -0.44792 0.11146 -0.44838 0.11224 -0.44885 L 0.11224 -0.44885 " pathEditMode="relative" ptsTypes="AAAAAAAAAAA">
                                      <p:cBhvr>
                                        <p:cTn id="31" dur="2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2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5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768 0.01481 L -0.00768 0.01481 C 0.00808 -0.00023 0.02435 -0.01366 0.03959 -0.03033 C 0.0836 -0.07871 0.12539 -0.13357 0.16992 -0.18009 C 0.2 -0.21158 0.228 -0.25 0.26003 -0.27454 C 0.31914 -0.32014 0.38659 -0.33171 0.44232 -0.38935 C 0.45157 -0.39908 0.46029 -0.41042 0.46992 -0.41806 C 0.475 -0.42222 0.48086 -0.42176 0.48607 -0.42431 C 0.49896 -0.43033 0.50716 -0.43403 0.51849 -0.44491 C 0.52513 -0.45116 0.53177 -0.45764 0.53802 -0.46528 C 0.54193 -0.47014 0.54505 -0.47616 0.54844 -0.48171 C 0.55 -0.48449 0.55313 -0.49005 0.55313 -0.49005 L 0.55313 -0.4919 " pathEditMode="relative" ptsTypes="AAAAAAAAAAAAA">
                                      <p:cBhvr>
                                        <p:cTn id="36" dur="2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2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377 -0.00394 L -0.00377 -0.00394 C 0.00456 -0.01435 0.01329 -0.02408 0.02149 -0.03472 C 0.04141 -0.06042 0.05925 -0.09074 0.08034 -0.11273 C 0.14076 -0.1757 0.20339 -0.23241 0.26159 -0.30139 C 0.27657 -0.31922 0.29232 -0.33519 0.30665 -0.35486 C 0.31589 -0.36759 0.32318 -0.38403 0.33204 -0.39792 C 0.34011 -0.41088 0.3487 -0.42292 0.35743 -0.43472 C 0.42631 -0.52871 0.40469 -0.48056 0.42774 -0.53542 C 0.43282 -0.5625 0.42982 -0.54352 0.42774 -0.60926 C 0.42774 -0.61204 0.42709 -0.61482 0.42657 -0.61736 C 0.42592 -0.62084 0.42435 -0.62755 0.42435 -0.62755 L 0.42435 -0.62755 " pathEditMode="relative" ptsTypes="AAAAAAAAAAAAA">
                                      <p:cBhvr>
                                        <p:cTn id="41" dur="2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0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627 0.00741 L -0.01627 0.00741 C 0.0069 -0.04583 0.03281 -0.10231 0.05052 -0.16088 C 0.06667 -0.21366 0.07839 -0.27014 0.09206 -0.325 C 0.09753 -0.34676 0.10169 -0.36968 0.1082 -0.39051 L 0.14401 -0.50324 C 0.14427 -0.50509 0.15404 -0.56481 0.1556 -0.57917 C 0.15664 -0.58866 0.15716 -0.59838 0.15794 -0.60787 L 0.1556 -0.63241 L 0.1556 -0.63241 " pathEditMode="relative" ptsTypes="AAAAAAAAAA">
                                      <p:cBhvr>
                                        <p:cTn id="46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5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2227 0.03681 L 0.02227 0.03681 C 0.02331 -0.04814 0.02396 -0.13287 0.02565 -0.21759 C 0.02735 -0.30046 0.03269 -0.46597 0.03269 -0.46597 C 0.0319 -0.48495 0.03125 -0.50416 0.03034 -0.52338 C 0.0293 -0.54259 0.02813 -0.55486 0.02565 -0.57245 C 0.02539 -0.57453 0.02487 -0.57662 0.02448 -0.5787 C 0.02696 -0.59652 0.02683 -0.58935 0.02683 -0.59907 L 0.02683 -0.59907 " pathEditMode="relative" ptsTypes="AAAAAAAAA">
                                      <p:cBhvr>
                                        <p:cTn id="51" dur="2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8"/>
                  </p:tgtEl>
                </p:cond>
              </p:nextCondLst>
            </p:seq>
            <p:seq concurrent="1" nextAc="seek">
              <p:cTn id="52" restart="whenNotActive" fill="hold" evtFilter="cancelBubble" nodeType="interactiveSeq">
                <p:stCondLst>
                  <p:cond evt="onClick" delay="0">
                    <p:tgtEl>
                      <p:spTgt spid="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3" fill="hold">
                      <p:stCondLst>
                        <p:cond delay="0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99 0.00833 L -0.0099 0.00833 C 0.01458 -0.0588 0.05703 -0.15834 0.07421 -0.24422 C 0.08398 -0.29236 0.09036 -0.34259 0.09843 -0.3919 C 0.1026 -0.41713 0.11119 -0.46783 0.11119 -0.46783 C 0.11158 -0.48009 0.11211 -0.49236 0.11237 -0.50463 C 0.11354 -0.58426 0.11341 -0.58704 0.11341 -0.6338 L 0.11341 -0.6338 " pathEditMode="relative" ptsTypes="AAAAAAAA">
                                      <p:cBhvr>
                                        <p:cTn id="56" dur="2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"/>
                  </p:tgtEl>
                </p:cond>
              </p:nextCondLst>
            </p:seq>
            <p:seq concurrent="1" nextAc="seek">
              <p:cTn id="57" restart="whenNotActive" fill="hold" evtFilter="cancelBubble" nodeType="interactiveSeq">
                <p:stCondLst>
                  <p:cond evt="onClick" delay="0">
                    <p:tgtEl>
                      <p:spTgt spid="5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8" fill="hold">
                      <p:stCondLst>
                        <p:cond delay="0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328 0.0199 L -0.01328 0.0199 C -0.01484 -0.02338 -0.01185 -0.0676 -0.01797 -0.1095 C -0.02396 -0.15116 -0.0401 -0.18635 -0.04909 -0.22639 C -0.05716 -0.26204 -0.06966 -0.3419 -0.07682 -0.38612 C -0.07721 -0.41227 -0.07708 -0.4382 -0.07787 -0.46413 C -0.07826 -0.47315 -0.07969 -0.48195 -0.08021 -0.49075 C -0.08086 -0.50024 -0.0806 -0.50996 -0.08138 -0.51945 C -0.08229 -0.53125 -0.08711 -0.56204 -0.08945 -0.57292 C -0.09206 -0.5845 -0.09492 -0.58913 -0.09635 -0.59954 C -0.09648 -0.60024 -0.09635 -0.60093 -0.09635 -0.60163 L -0.09635 -0.60348 L -0.09635 -0.60348 " pathEditMode="relative" ptsTypes="AAAAAAAAAAAAA">
                                      <p:cBhvr>
                                        <p:cTn id="61" dur="2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6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4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326 0.02245 L -0.00326 0.02245 C 0.04232 -0.07592 0.07773 -0.15949 0.12943 -0.2463 C 0.14297 -0.26921 0.16146 -0.28217 0.17331 -0.30787 C 0.19427 -0.3537 0.2069 -0.40995 0.2263 -0.45764 C 0.23138 -0.46991 0.23672 -0.48194 0.24127 -0.49467 C 0.24596 -0.50717 0.24922 -0.5213 0.25403 -0.53356 C 0.25846 -0.54514 0.26341 -0.55648 0.26901 -0.56643 C 0.29687 -0.61597 0.26693 -0.54838 0.2875 -0.59722 C 0.2888 -0.60833 0.28945 -0.60926 0.2875 -0.62176 C 0.28737 -0.62245 0.28672 -0.62176 0.28633 -0.62176 L 0.28633 -0.62176 " pathEditMode="relative" ptsTypes="AAAAAAAAAAAA">
                                      <p:cBhvr>
                                        <p:cTn id="66" dur="2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6"/>
                  </p:tgtEl>
                </p:cond>
              </p:nextCondLst>
            </p:seq>
            <p:seq concurrent="1" nextAc="seek">
              <p:cTn id="67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8" fill="hold">
                      <p:stCondLst>
                        <p:cond delay="0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432 0.01898 L -0.01432 0.01898 C -0.0164 -0.09051 -0.02018 -0.2 -0.02018 -0.30926 L -0.02018 -0.30926 " pathEditMode="relative" ptsTypes="AAAA">
                                      <p:cBhvr>
                                        <p:cTn id="71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  <p:seq concurrent="1" nextAc="seek">
              <p:cTn id="72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3" fill="hold">
                      <p:stCondLst>
                        <p:cond delay="0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37 -0.00324 L -0.0237 -0.00324 C -0.0073 -0.02454 0.01093 -0.04213 0.02578 -0.0669 C 0.04257 -0.09468 0.10104 -0.24398 0.10651 -0.25972 C 0.10846 -0.26505 0.11015 -0.27084 0.11224 -0.27593 C 0.11536 -0.28357 0.11653 -0.28565 0.11927 -0.29028 L 0.11927 -0.29028 L 0.11927 -0.29028 " pathEditMode="relative" ptsTypes="AAAAAAAA">
                                      <p:cBhvr>
                                        <p:cTn id="76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Посылка">
  <a:themeElements>
    <a:clrScheme name="Посылка">
      <a:dk1>
        <a:srgbClr val="000000"/>
      </a:dk1>
      <a:lt1>
        <a:srgbClr val="FFFFFF"/>
      </a:lt1>
      <a:dk2>
        <a:srgbClr val="4A5356"/>
      </a:dk2>
      <a:lt2>
        <a:srgbClr val="E8E3CE"/>
      </a:lt2>
      <a:accent1>
        <a:srgbClr val="F6A21D"/>
      </a:accent1>
      <a:accent2>
        <a:srgbClr val="9BAFB5"/>
      </a:accent2>
      <a:accent3>
        <a:srgbClr val="C96731"/>
      </a:accent3>
      <a:accent4>
        <a:srgbClr val="9CA383"/>
      </a:accent4>
      <a:accent5>
        <a:srgbClr val="87795D"/>
      </a:accent5>
      <a:accent6>
        <a:srgbClr val="A0988C"/>
      </a:accent6>
      <a:hlink>
        <a:srgbClr val="00B0F0"/>
      </a:hlink>
      <a:folHlink>
        <a:srgbClr val="738F97"/>
      </a:folHlink>
    </a:clrScheme>
    <a:fontScheme name="Посылка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Посылка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107000"/>
                <a:lumMod val="103000"/>
              </a:schemeClr>
            </a:gs>
            <a:gs pos="100000">
              <a:schemeClr val="phClr">
                <a:tint val="82000"/>
                <a:satMod val="109000"/>
                <a:lumMod val="103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7000"/>
                <a:satMod val="100000"/>
                <a:lumMod val="102000"/>
              </a:schemeClr>
            </a:gs>
            <a:gs pos="50000">
              <a:schemeClr val="phClr">
                <a:shade val="100000"/>
                <a:satMod val="103000"/>
                <a:lumMod val="100000"/>
              </a:schemeClr>
            </a:gs>
            <a:gs pos="100000">
              <a:schemeClr val="phClr">
                <a:shade val="93000"/>
                <a:satMod val="11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5880" dist="1524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prstMaterial="dkEdge">
            <a:bevelT w="0" h="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7000"/>
                <a:shade val="100000"/>
                <a:satMod val="185000"/>
                <a:lumMod val="120000"/>
              </a:schemeClr>
            </a:gs>
            <a:gs pos="100000">
              <a:schemeClr val="phClr">
                <a:tint val="96000"/>
                <a:shade val="95000"/>
                <a:satMod val="215000"/>
                <a:lumMod val="80000"/>
              </a:schemeClr>
            </a:gs>
          </a:gsLst>
          <a:path path="circle">
            <a:fillToRect l="50000" t="55000" r="125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cel" id="{8BEC4385-4EB9-4D53-BFB5-0EA123736B6D}" vid="{4DB32801-28C0-48B0-8C1D-A9A58613615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Посылка</Template>
  <TotalTime>66</TotalTime>
  <Words>75</Words>
  <Application>Microsoft Office PowerPoint</Application>
  <PresentationFormat>Широкоэкранный</PresentationFormat>
  <Paragraphs>6</Paragraphs>
  <Slides>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9" baseType="lpstr">
      <vt:lpstr>Arial</vt:lpstr>
      <vt:lpstr>Corbel</vt:lpstr>
      <vt:lpstr>Gill Sans MT</vt:lpstr>
      <vt:lpstr>Times New Roman</vt:lpstr>
      <vt:lpstr>Посылка</vt:lpstr>
      <vt:lpstr>Дидактическая игра «кузовок»</vt:lpstr>
      <vt:lpstr>Цель игры : развивать умение анализировать слоговую структуру слова, развивать внимание и словесно-логическое мышление.</vt:lpstr>
      <vt:lpstr>ХОД ИГРЫ: Детям предлагается два «кузовочка» и набор предметных картинок. Рассмотрев картинки, дети складывают в первый кузовок все картинки, на которых все изображенные предметы оканчиваются на –ок. В другой «кузовок» на –ка. 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Дидактическая игра «кузовок»</dc:title>
  <dc:creator>berezenko99@mail.ru</dc:creator>
  <cp:lastModifiedBy>berezenko99@mail.ru</cp:lastModifiedBy>
  <cp:revision>6</cp:revision>
  <dcterms:created xsi:type="dcterms:W3CDTF">2023-05-22T13:25:28Z</dcterms:created>
  <dcterms:modified xsi:type="dcterms:W3CDTF">2023-05-22T17:13:54Z</dcterms:modified>
</cp:coreProperties>
</file>