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69" r:id="rId4"/>
    <p:sldId id="265" r:id="rId5"/>
    <p:sldId id="259" r:id="rId6"/>
    <p:sldId id="264" r:id="rId7"/>
    <p:sldId id="266" r:id="rId8"/>
    <p:sldId id="270" r:id="rId9"/>
    <p:sldId id="268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Татьяна Дегтева" initials="ТД" lastIdx="1" clrIdx="0">
    <p:extLst>
      <p:ext uri="{19B8F6BF-5375-455C-9EA6-DF929625EA0E}">
        <p15:presenceInfo xmlns:p15="http://schemas.microsoft.com/office/powerpoint/2012/main" userId="5a30e7a1a7ed16fa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221" autoAdjust="0"/>
    <p:restoredTop sz="94660"/>
  </p:normalViewPr>
  <p:slideViewPr>
    <p:cSldViewPr snapToGrid="0">
      <p:cViewPr>
        <p:scale>
          <a:sx n="75" d="100"/>
          <a:sy n="75" d="100"/>
        </p:scale>
        <p:origin x="316" y="-2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3-02-04T23:18:58.548" idx="1">
    <p:pos x="6360" y="1632"/>
    <p:text/>
    <p:extLst>
      <p:ext uri="{C676402C-5697-4E1C-873F-D02D1690AC5C}">
        <p15:threadingInfo xmlns:p15="http://schemas.microsoft.com/office/powerpoint/2012/main" timeZoneBias="-180"/>
      </p:ext>
    </p:extLs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4F1EA9-3FA3-4CD4-945B-7692C298792F}" type="datetimeFigureOut">
              <a:rPr lang="ru-RU" smtClean="0"/>
              <a:t>29.05.2023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9E0EBC-D681-4F38-8ADF-059F531578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86998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8E8BC8-EBB8-4A08-A126-A20F1A8606F5}" type="datetimeFigureOut">
              <a:rPr lang="ru-RU" smtClean="0"/>
              <a:t>29.05.2023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9A260-672A-4FC1-95A3-D6B5C771D8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78079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8E8BC8-EBB8-4A08-A126-A20F1A8606F5}" type="datetimeFigureOut">
              <a:rPr lang="ru-RU" smtClean="0"/>
              <a:t>29.05.2023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9A260-672A-4FC1-95A3-D6B5C771D8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46139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8E8BC8-EBB8-4A08-A126-A20F1A8606F5}" type="datetimeFigureOut">
              <a:rPr lang="ru-RU" smtClean="0"/>
              <a:t>29.05.2023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9A260-672A-4FC1-95A3-D6B5C771D8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38085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8E8BC8-EBB8-4A08-A126-A20F1A8606F5}" type="datetimeFigureOut">
              <a:rPr lang="ru-RU" smtClean="0"/>
              <a:t>29.05.2023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9A260-672A-4FC1-95A3-D6B5C771D8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40383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8E8BC8-EBB8-4A08-A126-A20F1A8606F5}" type="datetimeFigureOut">
              <a:rPr lang="ru-RU" smtClean="0"/>
              <a:t>29.05.2023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9A260-672A-4FC1-95A3-D6B5C771D8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08494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8E8BC8-EBB8-4A08-A126-A20F1A8606F5}" type="datetimeFigureOut">
              <a:rPr lang="ru-RU" smtClean="0"/>
              <a:t>29.05.2023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9A260-672A-4FC1-95A3-D6B5C771D8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61044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8E8BC8-EBB8-4A08-A126-A20F1A8606F5}" type="datetimeFigureOut">
              <a:rPr lang="ru-RU" smtClean="0"/>
              <a:t>29.05.2023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9A260-672A-4FC1-95A3-D6B5C771D8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66123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8E8BC8-EBB8-4A08-A126-A20F1A8606F5}" type="datetimeFigureOut">
              <a:rPr lang="ru-RU" smtClean="0"/>
              <a:t>29.05.2023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9A260-672A-4FC1-95A3-D6B5C771D8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39451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8E8BC8-EBB8-4A08-A126-A20F1A8606F5}" type="datetimeFigureOut">
              <a:rPr lang="ru-RU" smtClean="0"/>
              <a:t>29.05.2023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9A260-672A-4FC1-95A3-D6B5C771D8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60842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8E8BC8-EBB8-4A08-A126-A20F1A8606F5}" type="datetimeFigureOut">
              <a:rPr lang="ru-RU" smtClean="0"/>
              <a:t>29.05.2023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9A260-672A-4FC1-95A3-D6B5C771D8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78547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8E8BC8-EBB8-4A08-A126-A20F1A8606F5}" type="datetimeFigureOut">
              <a:rPr lang="ru-RU" smtClean="0"/>
              <a:t>29.05.2023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9A260-672A-4FC1-95A3-D6B5C771D8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25435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8E8BC8-EBB8-4A08-A126-A20F1A8606F5}" type="datetimeFigureOut">
              <a:rPr lang="ru-RU" smtClean="0"/>
              <a:t>29.05.2023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A9A260-672A-4FC1-95A3-D6B5C771D8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42666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comments" Target="../comments/comment1.xml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759526" y="609600"/>
            <a:ext cx="914400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Государственное бюджетное дошкольное образовательное учреждение детский сад № 7 общеразвивающего вида с приоритетным осуществлением деятельности по физическому развитию детей Калининского района Санкт - Петербурга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523999" y="2715491"/>
            <a:ext cx="958734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40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 panose="020F0502020204030204" pitchFamily="34" charset="0"/>
                <a:cs typeface="Times New Roman" panose="02020603050405020304" pitchFamily="18" charset="0"/>
              </a:rPr>
              <a:t>            Физическое развитие детей </a:t>
            </a:r>
          </a:p>
          <a:p>
            <a:pPr algn="just"/>
            <a:r>
              <a:rPr lang="ru-RU" sz="40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 panose="020F0502020204030204" pitchFamily="34" charset="0"/>
                <a:cs typeface="Times New Roman" panose="02020603050405020304" pitchFamily="18" charset="0"/>
              </a:rPr>
              <a:t>          раннего возраста с 1,6 до 3-х лет</a:t>
            </a:r>
            <a:br>
              <a:rPr lang="ru-RU" sz="4000" b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40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9171709" y="4852159"/>
            <a:ext cx="254923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/>
              <a:t>Подготовили:</a:t>
            </a:r>
          </a:p>
          <a:p>
            <a:r>
              <a:rPr lang="ru-RU" dirty="0" err="1"/>
              <a:t>Гаранкина</a:t>
            </a:r>
            <a:r>
              <a:rPr lang="ru-RU" dirty="0"/>
              <a:t> В.А.</a:t>
            </a:r>
          </a:p>
          <a:p>
            <a:r>
              <a:rPr lang="ru-RU" dirty="0"/>
              <a:t>Дегтева Т.А.</a:t>
            </a:r>
          </a:p>
        </p:txBody>
      </p:sp>
    </p:spTree>
    <p:extLst>
      <p:ext uri="{BB962C8B-B14F-4D97-AF65-F5344CB8AC3E}">
        <p14:creationId xmlns:p14="http://schemas.microsoft.com/office/powerpoint/2010/main" val="119629538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057" y="-76497"/>
            <a:ext cx="12193057" cy="685859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94509" y="720436"/>
            <a:ext cx="9559637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физического развития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детей раннего возраста - укрепление здоровья детей, формирование основ здорового образа жизни,  физическое и психическое развитие, эмоциональное благополучие, формирование двигательных навыков и основных движений (ходьба, бросание, катание, ползанье, лазанье).</a:t>
            </a:r>
          </a:p>
        </p:txBody>
      </p:sp>
    </p:spTree>
    <p:extLst>
      <p:ext uri="{BB962C8B-B14F-4D97-AF65-F5344CB8AC3E}">
        <p14:creationId xmlns:p14="http://schemas.microsoft.com/office/powerpoint/2010/main" val="2243834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529" y="-297"/>
            <a:ext cx="12193057" cy="6858594"/>
          </a:xfrm>
          <a:prstGeom prst="rect">
            <a:avLst/>
          </a:prstGeom>
        </p:spPr>
      </p:pic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7827753"/>
              </p:ext>
            </p:extLst>
          </p:nvPr>
        </p:nvGraphicFramePr>
        <p:xfrm>
          <a:off x="942975" y="1390673"/>
          <a:ext cx="10240711" cy="5236799"/>
        </p:xfrm>
        <a:graphic>
          <a:graphicData uri="http://schemas.openxmlformats.org/drawingml/2006/table">
            <a:tbl>
              <a:tblPr firstRow="1" firstCol="1" bandRow="1"/>
              <a:tblGrid>
                <a:gridCol w="10078151">
                  <a:extLst>
                    <a:ext uri="{9D8B030D-6E8A-4147-A177-3AD203B41FA5}">
                      <a16:colId xmlns:a16="http://schemas.microsoft.com/office/drawing/2014/main" val="612072492"/>
                    </a:ext>
                  </a:extLst>
                </a:gridCol>
                <a:gridCol w="162560">
                  <a:extLst>
                    <a:ext uri="{9D8B030D-6E8A-4147-A177-3AD203B41FA5}">
                      <a16:colId xmlns:a16="http://schemas.microsoft.com/office/drawing/2014/main" val="2430143949"/>
                    </a:ext>
                  </a:extLst>
                </a:gridCol>
              </a:tblGrid>
              <a:tr h="5236799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800"/>
                        </a:spcAft>
                        <a:buFont typeface="Symbol" panose="05050102010706020507" pitchFamily="18" charset="2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1400" kern="0" dirty="0">
                          <a:solidFill>
                            <a:srgbClr val="151515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подниматься и спускаться по лестнице с поддержкой взрослого;</a:t>
                      </a:r>
                      <a:endParaRPr lang="ru-RU" sz="14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800"/>
                        </a:spcAft>
                        <a:buFont typeface="Symbol" panose="05050102010706020507" pitchFamily="18" charset="2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1400" kern="1200" dirty="0">
                          <a:solidFill>
                            <a:srgbClr val="151515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прыгать на двух ногах;</a:t>
                      </a:r>
                      <a:endParaRPr lang="ru-RU" sz="14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800"/>
                        </a:spcAft>
                        <a:buFont typeface="Symbol" panose="05050102010706020507" pitchFamily="18" charset="2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1400" kern="1200" dirty="0">
                          <a:solidFill>
                            <a:srgbClr val="151515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наклоняться и приседать;</a:t>
                      </a:r>
                      <a:endParaRPr lang="ru-RU" sz="14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800"/>
                        </a:spcAft>
                        <a:buFont typeface="Symbol" panose="05050102010706020507" pitchFamily="18" charset="2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1400" kern="1200" dirty="0">
                          <a:solidFill>
                            <a:srgbClr val="151515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ходить вперёд спиной, повернув голову назад, чтобы видеть направление движения;</a:t>
                      </a:r>
                      <a:endParaRPr lang="ru-RU" sz="14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800"/>
                        </a:spcAft>
                        <a:buFont typeface="Symbol" panose="05050102010706020507" pitchFamily="18" charset="2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1400" kern="1200" dirty="0">
                          <a:solidFill>
                            <a:srgbClr val="151515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подбрасывать и ловить мяч двумя руками;</a:t>
                      </a:r>
                      <a:endParaRPr lang="ru-RU" sz="14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800"/>
                        </a:spcAft>
                        <a:buFont typeface="Symbol" panose="05050102010706020507" pitchFamily="18" charset="2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1400" kern="1200" dirty="0">
                          <a:solidFill>
                            <a:srgbClr val="151515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пинать мяч ногой, направляя его в нужную сторону;</a:t>
                      </a:r>
                      <a:endParaRPr lang="ru-RU" sz="14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800"/>
                        </a:spcAft>
                        <a:buFont typeface="Symbol" panose="05050102010706020507" pitchFamily="18" charset="2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1400" kern="1200" dirty="0">
                          <a:solidFill>
                            <a:srgbClr val="151515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висеть на шведской стенке или перекладине;</a:t>
                      </a:r>
                      <a:endParaRPr lang="ru-RU" sz="14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400" kern="1200" dirty="0">
                          <a:solidFill>
                            <a:srgbClr val="151515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 </a:t>
                      </a:r>
                      <a:r>
                        <a:rPr lang="ru-RU" sz="1400" kern="1200" dirty="0">
                          <a:solidFill>
                            <a:srgbClr val="151515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преодолевать различные препятствия.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подпрыгивает, одновременно отрывая от земли обе ноги, с поддержкой;      перешагивает через несколько препятствий; нагибается за предметом.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поднимается вверх по лестнице в 10 ступеней высотой 12-15 см, поочередно ставя ноги на каждую ступеньку; подпрыгивает на обеих ногах без поддержки; стоит на одной ноге в течение 10с; уверенно бегает; может ездить на трехколесном велосипеде. Умеет ходить и бегать, не наталкиваясь на других детей. Может прыгать на двух ногах на месте, с продвижением вперед и т. д. Умеет брать, держать, переносить, класть, бросать, катать мяч. Умеет ползать, подлезать под натянутую веревку, перелезать через бревно, лежащее на полу.</a:t>
                      </a:r>
                      <a:endParaRPr kumimoji="0" lang="ru-RU" sz="1400" b="0" i="0" u="none" strike="noStrike" kern="1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Проявляет умения самостоятельно решать задачи, связанные с поддержанием и укреплением здоровья (с удовольствием делает зарядку, ленивую гимнастику)</a:t>
                      </a:r>
                      <a:endParaRPr lang="ru-RU" sz="1400" kern="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ru-RU" sz="12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ru-RU" sz="120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31524248"/>
                  </a:ext>
                </a:extLst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5278583" y="900545"/>
            <a:ext cx="26877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Целевые ориентиры:</a:t>
            </a:r>
          </a:p>
        </p:txBody>
      </p:sp>
    </p:spTree>
    <p:extLst>
      <p:ext uri="{BB962C8B-B14F-4D97-AF65-F5344CB8AC3E}">
        <p14:creationId xmlns:p14="http://schemas.microsoft.com/office/powerpoint/2010/main" val="38539779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8DAC0044-518C-E299-6773-03E1022BFD1E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7905" y="0"/>
            <a:ext cx="12193057" cy="6858594"/>
          </a:xfrm>
          <a:prstGeom prst="rect">
            <a:avLst/>
          </a:prstGeom>
        </p:spPr>
      </p:pic>
      <p:sp>
        <p:nvSpPr>
          <p:cNvPr id="3" name="Звезда: 6 точек 2">
            <a:extLst>
              <a:ext uri="{FF2B5EF4-FFF2-40B4-BE49-F238E27FC236}">
                <a16:creationId xmlns:a16="http://schemas.microsoft.com/office/drawing/2014/main" id="{1B1925E0-DCB6-2EEA-E31E-469A3108184D}"/>
              </a:ext>
            </a:extLst>
          </p:cNvPr>
          <p:cNvSpPr/>
          <p:nvPr/>
        </p:nvSpPr>
        <p:spPr>
          <a:xfrm>
            <a:off x="4519148" y="2179625"/>
            <a:ext cx="3138952" cy="2352245"/>
          </a:xfrm>
          <a:prstGeom prst="star6">
            <a:avLst/>
          </a:prstGeom>
          <a:gradFill>
            <a:gsLst>
              <a:gs pos="0">
                <a:schemeClr val="accent2">
                  <a:lumMod val="110000"/>
                  <a:satMod val="105000"/>
                  <a:tint val="67000"/>
                </a:schemeClr>
              </a:gs>
              <a:gs pos="38000">
                <a:srgbClr val="FF0000"/>
              </a:gs>
              <a:gs pos="100000">
                <a:schemeClr val="accent2">
                  <a:lumMod val="105000"/>
                  <a:satMod val="109000"/>
                  <a:tint val="81000"/>
                </a:schemeClr>
              </a:gs>
            </a:gsLst>
          </a:gra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Формы работы по  физическому  развитию</a:t>
            </a:r>
          </a:p>
        </p:txBody>
      </p:sp>
      <p:sp>
        <p:nvSpPr>
          <p:cNvPr id="7" name="Овал 6">
            <a:extLst>
              <a:ext uri="{FF2B5EF4-FFF2-40B4-BE49-F238E27FC236}">
                <a16:creationId xmlns:a16="http://schemas.microsoft.com/office/drawing/2014/main" id="{1FB324C6-5839-E406-BB05-ECAEC77D1853}"/>
              </a:ext>
            </a:extLst>
          </p:cNvPr>
          <p:cNvSpPr/>
          <p:nvPr/>
        </p:nvSpPr>
        <p:spPr>
          <a:xfrm>
            <a:off x="8200557" y="3248240"/>
            <a:ext cx="3283963" cy="2352241"/>
          </a:xfrm>
          <a:prstGeom prst="ellipse">
            <a:avLst/>
          </a:prstGeom>
          <a:gradFill>
            <a:gsLst>
              <a:gs pos="0">
                <a:srgbClr val="FF0000"/>
              </a:gs>
              <a:gs pos="68000">
                <a:schemeClr val="accent6">
                  <a:satMod val="110000"/>
                  <a:lumMod val="100000"/>
                  <a:shade val="100000"/>
                </a:schemeClr>
              </a:gs>
              <a:gs pos="100000">
                <a:schemeClr val="accent6">
                  <a:lumMod val="99000"/>
                  <a:satMod val="120000"/>
                  <a:shade val="78000"/>
                </a:schemeClr>
              </a:gs>
            </a:gsLst>
          </a:gra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Физкульт</a:t>
            </a:r>
          </a:p>
          <a:p>
            <a:pPr algn="ct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минутки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 комплекс физических упражнений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которые сопровождаются стихами и веселыми песенками.</a:t>
            </a:r>
          </a:p>
        </p:txBody>
      </p:sp>
      <p:sp>
        <p:nvSpPr>
          <p:cNvPr id="8" name="Овал 7">
            <a:extLst>
              <a:ext uri="{FF2B5EF4-FFF2-40B4-BE49-F238E27FC236}">
                <a16:creationId xmlns:a16="http://schemas.microsoft.com/office/drawing/2014/main" id="{2DC2BBD3-E268-930E-F70B-38B3908440DB}"/>
              </a:ext>
            </a:extLst>
          </p:cNvPr>
          <p:cNvSpPr/>
          <p:nvPr/>
        </p:nvSpPr>
        <p:spPr>
          <a:xfrm>
            <a:off x="763154" y="435975"/>
            <a:ext cx="3138952" cy="1888125"/>
          </a:xfrm>
          <a:prstGeom prst="ellipse">
            <a:avLst/>
          </a:prstGeom>
          <a:gradFill>
            <a:gsLst>
              <a:gs pos="0">
                <a:srgbClr val="7030A0"/>
              </a:gs>
              <a:gs pos="100000">
                <a:schemeClr val="accent6">
                  <a:lumMod val="99000"/>
                  <a:satMod val="120000"/>
                  <a:shade val="78000"/>
                </a:schemeClr>
              </a:gs>
            </a:gsLst>
          </a:gra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Подвижная игра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 сложная эмоциональная деятельность детей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основанная на движения наличие правил.</a:t>
            </a:r>
          </a:p>
        </p:txBody>
      </p:sp>
      <p:sp>
        <p:nvSpPr>
          <p:cNvPr id="9" name="Овал 8">
            <a:extLst>
              <a:ext uri="{FF2B5EF4-FFF2-40B4-BE49-F238E27FC236}">
                <a16:creationId xmlns:a16="http://schemas.microsoft.com/office/drawing/2014/main" id="{3850C878-3B60-1266-48D1-661ED77037A4}"/>
              </a:ext>
            </a:extLst>
          </p:cNvPr>
          <p:cNvSpPr/>
          <p:nvPr/>
        </p:nvSpPr>
        <p:spPr>
          <a:xfrm>
            <a:off x="4482103" y="566456"/>
            <a:ext cx="3057525" cy="1571625"/>
          </a:xfrm>
          <a:prstGeom prst="ellipse">
            <a:avLst/>
          </a:prstGeom>
          <a:gradFill>
            <a:gsLst>
              <a:gs pos="46000">
                <a:srgbClr val="00B0F0"/>
              </a:gs>
              <a:gs pos="88000">
                <a:schemeClr val="accent6">
                  <a:lumMod val="99000"/>
                  <a:satMod val="120000"/>
                  <a:shade val="78000"/>
                </a:schemeClr>
              </a:gs>
            </a:gsLst>
          </a:gra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Организованная образовательная деятельность</a:t>
            </a:r>
          </a:p>
          <a:p>
            <a:pPr algn="ctr"/>
            <a:r>
              <a:rPr lang="ru-RU" sz="20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(занятия)</a:t>
            </a:r>
          </a:p>
        </p:txBody>
      </p:sp>
      <p:sp>
        <p:nvSpPr>
          <p:cNvPr id="10" name="Овал 9">
            <a:extLst>
              <a:ext uri="{FF2B5EF4-FFF2-40B4-BE49-F238E27FC236}">
                <a16:creationId xmlns:a16="http://schemas.microsoft.com/office/drawing/2014/main" id="{30B938C0-07FC-60E1-2517-F69B9BF56E8E}"/>
              </a:ext>
            </a:extLst>
          </p:cNvPr>
          <p:cNvSpPr/>
          <p:nvPr/>
        </p:nvSpPr>
        <p:spPr>
          <a:xfrm>
            <a:off x="775829" y="2569934"/>
            <a:ext cx="2896588" cy="1571625"/>
          </a:xfrm>
          <a:prstGeom prst="ellipse">
            <a:avLst/>
          </a:prstGeom>
          <a:gradFill>
            <a:gsLst>
              <a:gs pos="34000">
                <a:schemeClr val="accent2">
                  <a:lumMod val="60000"/>
                  <a:lumOff val="40000"/>
                </a:schemeClr>
              </a:gs>
              <a:gs pos="76000">
                <a:schemeClr val="accent6">
                  <a:satMod val="110000"/>
                  <a:lumMod val="100000"/>
                  <a:shade val="100000"/>
                </a:schemeClr>
              </a:gs>
              <a:gs pos="100000">
                <a:schemeClr val="accent6">
                  <a:lumMod val="99000"/>
                  <a:satMod val="120000"/>
                  <a:shade val="78000"/>
                </a:schemeClr>
              </a:gs>
            </a:gsLst>
          </a:gra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Пальчиковая игра-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 инсценировка стихов или каких-либо историй при помощи пальцев.</a:t>
            </a:r>
          </a:p>
        </p:txBody>
      </p:sp>
      <p:sp>
        <p:nvSpPr>
          <p:cNvPr id="11" name="Овал 10">
            <a:extLst>
              <a:ext uri="{FF2B5EF4-FFF2-40B4-BE49-F238E27FC236}">
                <a16:creationId xmlns:a16="http://schemas.microsoft.com/office/drawing/2014/main" id="{A3B5311F-261E-4974-A962-1CF0B4A30487}"/>
              </a:ext>
            </a:extLst>
          </p:cNvPr>
          <p:cNvSpPr/>
          <p:nvPr/>
        </p:nvSpPr>
        <p:spPr>
          <a:xfrm>
            <a:off x="844581" y="4505044"/>
            <a:ext cx="3057525" cy="1888125"/>
          </a:xfrm>
          <a:prstGeom prst="ellipse">
            <a:avLst/>
          </a:prstGeom>
          <a:gradFill>
            <a:gsLst>
              <a:gs pos="0">
                <a:schemeClr val="accent4">
                  <a:lumMod val="60000"/>
                  <a:lumOff val="40000"/>
                </a:schemeClr>
              </a:gs>
              <a:gs pos="72000">
                <a:schemeClr val="accent6">
                  <a:satMod val="110000"/>
                  <a:lumMod val="100000"/>
                  <a:shade val="100000"/>
                </a:schemeClr>
              </a:gs>
              <a:gs pos="100000">
                <a:schemeClr val="accent6">
                  <a:lumMod val="99000"/>
                  <a:satMod val="120000"/>
                  <a:shade val="78000"/>
                </a:schemeClr>
              </a:gs>
            </a:gsLst>
          </a:gra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Гимнастика после дневного сна –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 комплекс мероприятий облегчающих переход от сна к бодрствованию.</a:t>
            </a:r>
          </a:p>
        </p:txBody>
      </p:sp>
      <p:sp>
        <p:nvSpPr>
          <p:cNvPr id="12" name="Овал 11">
            <a:extLst>
              <a:ext uri="{FF2B5EF4-FFF2-40B4-BE49-F238E27FC236}">
                <a16:creationId xmlns:a16="http://schemas.microsoft.com/office/drawing/2014/main" id="{D290A64C-31D6-53FA-3AEC-FA859279A662}"/>
              </a:ext>
            </a:extLst>
          </p:cNvPr>
          <p:cNvSpPr/>
          <p:nvPr/>
        </p:nvSpPr>
        <p:spPr>
          <a:xfrm>
            <a:off x="7925303" y="469314"/>
            <a:ext cx="3468269" cy="2241325"/>
          </a:xfrm>
          <a:prstGeom prst="ellipse">
            <a:avLst/>
          </a:prstGeom>
          <a:gradFill>
            <a:gsLst>
              <a:gs pos="0">
                <a:srgbClr val="00B0F0"/>
              </a:gs>
              <a:gs pos="78000">
                <a:schemeClr val="accent6">
                  <a:satMod val="110000"/>
                  <a:lumMod val="100000"/>
                  <a:shade val="100000"/>
                </a:schemeClr>
              </a:gs>
              <a:gs pos="100000">
                <a:schemeClr val="accent6">
                  <a:lumMod val="99000"/>
                  <a:satMod val="120000"/>
                  <a:shade val="78000"/>
                </a:schemeClr>
              </a:gs>
            </a:gsLst>
          </a:gra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Утренняя гимнастика-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комплекс специально подобранных упражнений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направленных на решение оздоровительных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воспитательных и образовательных задач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Овал 4">
            <a:extLst>
              <a:ext uri="{FF2B5EF4-FFF2-40B4-BE49-F238E27FC236}">
                <a16:creationId xmlns:a16="http://schemas.microsoft.com/office/drawing/2014/main" id="{F1A367AF-E95D-431B-4B79-5DC69806EAFF}"/>
              </a:ext>
            </a:extLst>
          </p:cNvPr>
          <p:cNvSpPr/>
          <p:nvPr/>
        </p:nvSpPr>
        <p:spPr>
          <a:xfrm>
            <a:off x="4641339" y="4667250"/>
            <a:ext cx="3283963" cy="201425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Дыхательная гимнастика -</a:t>
            </a:r>
          </a:p>
          <a:p>
            <a:pPr algn="ctr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 комплекс специализированных дыхательных упражнений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направленных на укрепление физического здоровья ребенка.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28087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529" y="-297"/>
            <a:ext cx="12193057" cy="685859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704211" y="876031"/>
            <a:ext cx="2733964" cy="220976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8577283" y="3746378"/>
            <a:ext cx="2608982" cy="220975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604362" y="3872057"/>
            <a:ext cx="2895600" cy="21717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76893" y="613928"/>
            <a:ext cx="2209760" cy="2733965"/>
          </a:xfrm>
          <a:prstGeom prst="rect">
            <a:avLst/>
          </a:prstGeom>
        </p:spPr>
      </p:pic>
      <p:sp>
        <p:nvSpPr>
          <p:cNvPr id="11" name="Волна 10">
            <a:extLst>
              <a:ext uri="{FF2B5EF4-FFF2-40B4-BE49-F238E27FC236}">
                <a16:creationId xmlns:a16="http://schemas.microsoft.com/office/drawing/2014/main" id="{240C5073-8471-3DF6-AA72-1434BFF72E54}"/>
              </a:ext>
            </a:extLst>
          </p:cNvPr>
          <p:cNvSpPr/>
          <p:nvPr/>
        </p:nvSpPr>
        <p:spPr>
          <a:xfrm>
            <a:off x="3176075" y="318655"/>
            <a:ext cx="5562758" cy="3228109"/>
          </a:xfrm>
          <a:prstGeom prst="wave">
            <a:avLst>
              <a:gd name="adj1" fmla="val 12500"/>
              <a:gd name="adj2" fmla="val -597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Мелкая моторика – это способность манипулировать мелкими предметами, передавать из рук в руки.</a:t>
            </a:r>
          </a:p>
          <a:p>
            <a:pPr algn="ctr"/>
            <a:r>
              <a:rPr lang="ru-RU" dirty="0"/>
              <a:t>Требующие скоординированной работы глаз и рук.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A8B9FDA7-39F7-39DC-3D1B-3099831F5EA2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1875" y="3594536"/>
            <a:ext cx="4429125" cy="26182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3726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43937"/>
            <a:ext cx="12193057" cy="685859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626355" y="3434731"/>
            <a:ext cx="2978727" cy="223404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8795939" y="3429342"/>
            <a:ext cx="3097040" cy="236313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34343" y="530523"/>
            <a:ext cx="3270557" cy="2452918"/>
          </a:xfrm>
          <a:prstGeom prst="rect">
            <a:avLst/>
          </a:prstGeom>
        </p:spPr>
      </p:pic>
      <p:sp>
        <p:nvSpPr>
          <p:cNvPr id="7" name="Волна 6">
            <a:extLst>
              <a:ext uri="{FF2B5EF4-FFF2-40B4-BE49-F238E27FC236}">
                <a16:creationId xmlns:a16="http://schemas.microsoft.com/office/drawing/2014/main" id="{5F4BF127-A91B-6966-09E2-2FB3455D8589}"/>
              </a:ext>
            </a:extLst>
          </p:cNvPr>
          <p:cNvSpPr/>
          <p:nvPr/>
        </p:nvSpPr>
        <p:spPr>
          <a:xfrm>
            <a:off x="5501282" y="370507"/>
            <a:ext cx="5995393" cy="2452918"/>
          </a:xfrm>
          <a:prstGeom prst="wave">
            <a:avLst>
              <a:gd name="adj1" fmla="val 12500"/>
              <a:gd name="adj2" fmla="val -872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Крупная моторика  включает в себя выполнение действий: ходьба, наклоны, переворачивания, ползание, лазанье, бег, прыжки.</a:t>
            </a: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5117C258-B2C5-556B-4D28-59D11F981A1E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15606" y="3062390"/>
            <a:ext cx="2525061" cy="3065020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B53D77A5-C625-CDF4-78B0-BE2C4EA199A8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5897" y="3030368"/>
            <a:ext cx="2687486" cy="30970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38732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53E426FC-6C43-46A8-ED71-6FBB7ACEF2B8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3057" cy="6858594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7C3B58DC-0310-24ED-884D-C7FCA2C3DE48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98746" y="619126"/>
            <a:ext cx="2759829" cy="5621281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77582C85-96C5-0B44-F717-47EE099BC35B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7575" y="619126"/>
            <a:ext cx="3231798" cy="5621281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6D29E751-CE1B-00BF-9241-1E40EB3048BF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8700" y="648581"/>
            <a:ext cx="2933700" cy="55918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2496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529" y="-3346"/>
            <a:ext cx="12193057" cy="6864691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3806" y="705782"/>
            <a:ext cx="5859612" cy="5446434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914400" y="705782"/>
            <a:ext cx="3726873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Сгибать и разгибать обе руки одновременно или попеременно - одна рука продвигается вперед, другая подтягивается к туловищу, палка </a:t>
            </a:r>
            <a:r>
              <a:rPr lang="ru-RU" sz="240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движется вперед-назад.</a:t>
            </a:r>
            <a:endParaRPr lang="ru-RU" sz="24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84672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5606DDCF-8887-F9F8-59AC-4180A5B304B9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057" y="0"/>
            <a:ext cx="12193057" cy="6858594"/>
          </a:xfrm>
          <a:prstGeom prst="rect">
            <a:avLst/>
          </a:prstGeom>
        </p:spPr>
      </p:pic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D7259E97-DE4A-8200-914B-6700A0A9F6EB}"/>
              </a:ext>
            </a:extLst>
          </p:cNvPr>
          <p:cNvSpPr/>
          <p:nvPr/>
        </p:nvSpPr>
        <p:spPr>
          <a:xfrm>
            <a:off x="793215" y="2743200"/>
            <a:ext cx="1074144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Спасибо за внимание</a:t>
            </a:r>
            <a:endParaRPr lang="ru-RU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00670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5864</TotalTime>
  <Words>467</Words>
  <Application>Microsoft Office PowerPoint</Application>
  <PresentationFormat>Широкоэкранный</PresentationFormat>
  <Paragraphs>35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5" baseType="lpstr">
      <vt:lpstr>Arial</vt:lpstr>
      <vt:lpstr>Calibri</vt:lpstr>
      <vt:lpstr>Calibri Light</vt:lpstr>
      <vt:lpstr>Symbol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Страшило</dc:creator>
  <cp:lastModifiedBy>Татьяна Дегтева</cp:lastModifiedBy>
  <cp:revision>63</cp:revision>
  <dcterms:created xsi:type="dcterms:W3CDTF">2023-01-24T15:59:01Z</dcterms:created>
  <dcterms:modified xsi:type="dcterms:W3CDTF">2023-05-29T16:03:32Z</dcterms:modified>
</cp:coreProperties>
</file>