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89" r:id="rId3"/>
    <p:sldId id="290" r:id="rId4"/>
    <p:sldId id="258" r:id="rId5"/>
    <p:sldId id="262" r:id="rId6"/>
    <p:sldId id="261" r:id="rId7"/>
    <p:sldId id="260" r:id="rId8"/>
    <p:sldId id="292" r:id="rId9"/>
    <p:sldId id="291" r:id="rId10"/>
    <p:sldId id="264" r:id="rId11"/>
    <p:sldId id="265" r:id="rId12"/>
    <p:sldId id="266" r:id="rId13"/>
    <p:sldId id="279" r:id="rId14"/>
    <p:sldId id="293" r:id="rId15"/>
    <p:sldId id="287" r:id="rId16"/>
    <p:sldId id="288" r:id="rId17"/>
    <p:sldId id="280" r:id="rId18"/>
    <p:sldId id="281" r:id="rId19"/>
    <p:sldId id="282" r:id="rId20"/>
    <p:sldId id="283" r:id="rId21"/>
    <p:sldId id="284" r:id="rId22"/>
    <p:sldId id="285" r:id="rId23"/>
    <p:sldId id="286" r:id="rId24"/>
    <p:sldId id="278" r:id="rId25"/>
  </p:sldIdLst>
  <p:sldSz cx="9144000" cy="6858000" type="screen4x3"/>
  <p:notesSz cx="6858000" cy="9144000"/>
  <p:custDataLst>
    <p:tags r:id="rId26"/>
  </p:custDataLst>
  <p:defaultTextStyle>
    <a:defPPr>
      <a:defRPr lang="ru-RU"/>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794" y="-34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мка 6"/>
          <p:cNvSpPr/>
          <p:nvPr userDrawn="1"/>
        </p:nvSpPr>
        <p:spPr>
          <a:xfrm>
            <a:off x="0" y="0"/>
            <a:ext cx="9144000" cy="6858000"/>
          </a:xfrm>
          <a:prstGeom prst="frame">
            <a:avLst>
              <a:gd name="adj1" fmla="val 1906"/>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solidFill>
                <a:schemeClr val="tx1"/>
              </a:solidFill>
            </a:endParaRPr>
          </a:p>
        </p:txBody>
      </p:sp>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5FC69A5A-9756-4D23-B820-ACFBA0113090}" type="datetimeFigureOut">
              <a:rPr lang="ru-RU"/>
              <a:pPr>
                <a:defRPr/>
              </a:pPr>
              <a:t>29.05.2023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CC2D12A-7AF4-4A19-8119-FFF7407EB0CE}" type="slidenum">
              <a:rPr lang="ru-RU"/>
              <a:pPr>
                <a:defRPr/>
              </a:pPr>
              <a:t>‹#›</a:t>
            </a:fld>
            <a:endParaRPr lang="ru-RU"/>
          </a:p>
        </p:txBody>
      </p:sp>
    </p:spTree>
    <p:extLst>
      <p:ext uri="{BB962C8B-B14F-4D97-AF65-F5344CB8AC3E}">
        <p14:creationId xmlns:p14="http://schemas.microsoft.com/office/powerpoint/2010/main" xmlns="" val="12971470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EA61E3B-41C6-4CD8-B689-FA75BA5810AF}" type="datetimeFigureOut">
              <a:rPr lang="ru-RU"/>
              <a:pPr>
                <a:defRPr/>
              </a:pPr>
              <a:t>29.05.2023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5E62AF9-993F-4BC9-9253-4771FFA6B75C}" type="slidenum">
              <a:rPr lang="ru-RU"/>
              <a:pPr>
                <a:defRPr/>
              </a:pPr>
              <a:t>‹#›</a:t>
            </a:fld>
            <a:endParaRPr lang="ru-RU"/>
          </a:p>
        </p:txBody>
      </p:sp>
    </p:spTree>
    <p:extLst>
      <p:ext uri="{BB962C8B-B14F-4D97-AF65-F5344CB8AC3E}">
        <p14:creationId xmlns:p14="http://schemas.microsoft.com/office/powerpoint/2010/main" xmlns="" val="1687541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C513AFF-4D5D-400D-87DB-765837C674B2}" type="datetimeFigureOut">
              <a:rPr lang="ru-RU"/>
              <a:pPr>
                <a:defRPr/>
              </a:pPr>
              <a:t>29.05.2023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93408F4-8C49-4DED-B306-C530FFD52C7D}" type="slidenum">
              <a:rPr lang="ru-RU"/>
              <a:pPr>
                <a:defRPr/>
              </a:pPr>
              <a:t>‹#›</a:t>
            </a:fld>
            <a:endParaRPr lang="ru-RU"/>
          </a:p>
        </p:txBody>
      </p:sp>
    </p:spTree>
    <p:extLst>
      <p:ext uri="{BB962C8B-B14F-4D97-AF65-F5344CB8AC3E}">
        <p14:creationId xmlns:p14="http://schemas.microsoft.com/office/powerpoint/2010/main" xmlns="" val="2319008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Скругленный прямоугольник 6"/>
          <p:cNvSpPr/>
          <p:nvPr userDrawn="1"/>
        </p:nvSpPr>
        <p:spPr>
          <a:xfrm>
            <a:off x="179512" y="260648"/>
            <a:ext cx="8712968" cy="63367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pic>
        <p:nvPicPr>
          <p:cNvPr id="8" name="Рисунок 7"/>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86958" y="4602516"/>
            <a:ext cx="1747613" cy="1623197"/>
          </a:xfrm>
          <a:prstGeom prst="rect">
            <a:avLst/>
          </a:prstGeom>
          <a:ln>
            <a:noFill/>
          </a:ln>
          <a:effectLst>
            <a:softEdge rad="112500"/>
          </a:effectLst>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61854F5-683D-4492-A76C-18474879EA85}" type="datetimeFigureOut">
              <a:rPr lang="ru-RU"/>
              <a:pPr>
                <a:defRPr/>
              </a:pPr>
              <a:t>29.05.2023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A30AB3A-206A-45DB-97A4-43B776990F2E}" type="slidenum">
              <a:rPr lang="ru-RU"/>
              <a:pPr>
                <a:defRPr/>
              </a:pPr>
              <a:t>‹#›</a:t>
            </a:fld>
            <a:endParaRPr lang="ru-RU"/>
          </a:p>
        </p:txBody>
      </p:sp>
    </p:spTree>
    <p:extLst>
      <p:ext uri="{BB962C8B-B14F-4D97-AF65-F5344CB8AC3E}">
        <p14:creationId xmlns:p14="http://schemas.microsoft.com/office/powerpoint/2010/main" xmlns="" val="16414493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2E5BEE4A-4220-443A-834B-B6D0DA70DE73}" type="datetimeFigureOut">
              <a:rPr lang="ru-RU"/>
              <a:pPr>
                <a:defRPr/>
              </a:pPr>
              <a:t>29.05.2023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BD8DC23-EC14-419C-B83D-D7D1BCB1B448}" type="slidenum">
              <a:rPr lang="ru-RU"/>
              <a:pPr>
                <a:defRPr/>
              </a:pPr>
              <a:t>‹#›</a:t>
            </a:fld>
            <a:endParaRPr lang="ru-RU"/>
          </a:p>
        </p:txBody>
      </p:sp>
    </p:spTree>
    <p:extLst>
      <p:ext uri="{BB962C8B-B14F-4D97-AF65-F5344CB8AC3E}">
        <p14:creationId xmlns:p14="http://schemas.microsoft.com/office/powerpoint/2010/main" xmlns="" val="3344449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4030E21-3957-427B-B9A9-A4FA9E0151F3}" type="datetimeFigureOut">
              <a:rPr lang="ru-RU"/>
              <a:pPr>
                <a:defRPr/>
              </a:pPr>
              <a:t>29.05.2023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D802CAA-7586-4F06-B9AF-7302835C44E6}" type="slidenum">
              <a:rPr lang="ru-RU"/>
              <a:pPr>
                <a:defRPr/>
              </a:pPr>
              <a:t>‹#›</a:t>
            </a:fld>
            <a:endParaRPr lang="ru-RU"/>
          </a:p>
        </p:txBody>
      </p:sp>
    </p:spTree>
    <p:extLst>
      <p:ext uri="{BB962C8B-B14F-4D97-AF65-F5344CB8AC3E}">
        <p14:creationId xmlns:p14="http://schemas.microsoft.com/office/powerpoint/2010/main" xmlns="" val="2237420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9A48727D-D9B7-4D6D-A2DF-8C4A6CF42217}" type="datetimeFigureOut">
              <a:rPr lang="ru-RU"/>
              <a:pPr>
                <a:defRPr/>
              </a:pPr>
              <a:t>29.05.2023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C9C8357C-30CE-4564-BEA3-812C27397EEB}" type="slidenum">
              <a:rPr lang="ru-RU"/>
              <a:pPr>
                <a:defRPr/>
              </a:pPr>
              <a:t>‹#›</a:t>
            </a:fld>
            <a:endParaRPr lang="ru-RU"/>
          </a:p>
        </p:txBody>
      </p:sp>
    </p:spTree>
    <p:extLst>
      <p:ext uri="{BB962C8B-B14F-4D97-AF65-F5344CB8AC3E}">
        <p14:creationId xmlns:p14="http://schemas.microsoft.com/office/powerpoint/2010/main" xmlns="" val="1885117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06F7130E-DC83-470B-8131-0993A88B3F9E}" type="datetimeFigureOut">
              <a:rPr lang="ru-RU"/>
              <a:pPr>
                <a:defRPr/>
              </a:pPr>
              <a:t>29.05.2023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571692F-D4CB-4739-8B1D-4CDD65996699}" type="slidenum">
              <a:rPr lang="ru-RU"/>
              <a:pPr>
                <a:defRPr/>
              </a:pPr>
              <a:t>‹#›</a:t>
            </a:fld>
            <a:endParaRPr lang="ru-RU"/>
          </a:p>
        </p:txBody>
      </p:sp>
    </p:spTree>
    <p:extLst>
      <p:ext uri="{BB962C8B-B14F-4D97-AF65-F5344CB8AC3E}">
        <p14:creationId xmlns:p14="http://schemas.microsoft.com/office/powerpoint/2010/main" xmlns="" val="1421081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74609E7-C700-4659-9DD9-0FE08805431D}" type="datetimeFigureOut">
              <a:rPr lang="ru-RU"/>
              <a:pPr>
                <a:defRPr/>
              </a:pPr>
              <a:t>29.05.2023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DDD01732-BB7B-48AA-A15C-5D4959BF14DA}" type="slidenum">
              <a:rPr lang="ru-RU"/>
              <a:pPr>
                <a:defRPr/>
              </a:pPr>
              <a:t>‹#›</a:t>
            </a:fld>
            <a:endParaRPr lang="ru-RU"/>
          </a:p>
        </p:txBody>
      </p:sp>
    </p:spTree>
    <p:extLst>
      <p:ext uri="{BB962C8B-B14F-4D97-AF65-F5344CB8AC3E}">
        <p14:creationId xmlns:p14="http://schemas.microsoft.com/office/powerpoint/2010/main" xmlns="" val="577768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18DA7A5-2BA6-443C-99D2-DCE1F8E2E84B}" type="datetimeFigureOut">
              <a:rPr lang="ru-RU"/>
              <a:pPr>
                <a:defRPr/>
              </a:pPr>
              <a:t>29.05.2023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A9BC81D-166A-4A3C-9D6E-E1C2552FC965}" type="slidenum">
              <a:rPr lang="ru-RU"/>
              <a:pPr>
                <a:defRPr/>
              </a:pPr>
              <a:t>‹#›</a:t>
            </a:fld>
            <a:endParaRPr lang="ru-RU"/>
          </a:p>
        </p:txBody>
      </p:sp>
    </p:spTree>
    <p:extLst>
      <p:ext uri="{BB962C8B-B14F-4D97-AF65-F5344CB8AC3E}">
        <p14:creationId xmlns:p14="http://schemas.microsoft.com/office/powerpoint/2010/main" xmlns="" val="1047579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34F552B-C1D1-4F58-8594-EEB8FA04E39A}" type="datetimeFigureOut">
              <a:rPr lang="ru-RU"/>
              <a:pPr>
                <a:defRPr/>
              </a:pPr>
              <a:t>29.05.2023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5B10C53-4140-4725-B929-C8DB632BC1AB}" type="slidenum">
              <a:rPr lang="ru-RU"/>
              <a:pPr>
                <a:defRPr/>
              </a:pPr>
              <a:t>‹#›</a:t>
            </a:fld>
            <a:endParaRPr lang="ru-RU"/>
          </a:p>
        </p:txBody>
      </p:sp>
    </p:spTree>
    <p:extLst>
      <p:ext uri="{BB962C8B-B14F-4D97-AF65-F5344CB8AC3E}">
        <p14:creationId xmlns:p14="http://schemas.microsoft.com/office/powerpoint/2010/main" xmlns="" val="2940343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32000" r="-32000"/>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C33457F-6BF8-4EF5-B336-BE04F89B9264}" type="datetimeFigureOut">
              <a:rPr lang="ru-RU"/>
              <a:pPr>
                <a:defRPr/>
              </a:pPr>
              <a:t>29.05.2023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681F73E-BB66-437F-B948-2C744D4E204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81000" y="620688"/>
            <a:ext cx="8458200" cy="5380080"/>
          </a:xfrm>
        </p:spPr>
        <p:txBody>
          <a:bodyPr>
            <a:normAutofit/>
          </a:bodyPr>
          <a:lstStyle/>
          <a:p>
            <a:pPr algn="ctr"/>
            <a:endParaRPr lang="ru-RU" dirty="0" smtClean="0">
              <a:solidFill>
                <a:srgbClr val="C00000"/>
              </a:solidFill>
              <a:latin typeface="Times New Roman" pitchFamily="18" charset="0"/>
              <a:cs typeface="Times New Roman" pitchFamily="18" charset="0"/>
            </a:endParaRPr>
          </a:p>
          <a:p>
            <a:pPr algn="ctr"/>
            <a:endParaRPr lang="ru-RU" sz="3200" b="1" dirty="0" smtClean="0">
              <a:solidFill>
                <a:srgbClr val="002060"/>
              </a:solidFill>
              <a:latin typeface="Times New Roman" pitchFamily="18" charset="0"/>
              <a:cs typeface="Times New Roman" pitchFamily="18" charset="0"/>
            </a:endParaRPr>
          </a:p>
          <a:p>
            <a:pPr algn="ctr"/>
            <a:endParaRPr lang="ru-RU" b="1" dirty="0" smtClean="0">
              <a:solidFill>
                <a:srgbClr val="002060"/>
              </a:solidFill>
              <a:latin typeface="Times New Roman" pitchFamily="18" charset="0"/>
              <a:cs typeface="Times New Roman" pitchFamily="18" charset="0"/>
            </a:endParaRPr>
          </a:p>
          <a:p>
            <a:pPr algn="ctr"/>
            <a:r>
              <a:rPr lang="ru-RU" sz="3200" b="1" dirty="0" smtClean="0">
                <a:solidFill>
                  <a:srgbClr val="002060"/>
                </a:solidFill>
                <a:latin typeface="Times New Roman" pitchFamily="18" charset="0"/>
                <a:cs typeface="Times New Roman" pitchFamily="18" charset="0"/>
              </a:rPr>
              <a:t>«</a:t>
            </a:r>
            <a:r>
              <a:rPr lang="ru-RU" sz="3200" b="1" dirty="0" smtClean="0">
                <a:solidFill>
                  <a:srgbClr val="002060"/>
                </a:solidFill>
                <a:latin typeface="Times New Roman" pitchFamily="18" charset="0"/>
                <a:cs typeface="Times New Roman" pitchFamily="18" charset="0"/>
              </a:rPr>
              <a:t>Книга – наш лучший друг»</a:t>
            </a:r>
          </a:p>
          <a:p>
            <a:endParaRPr lang="ru-RU" b="1" dirty="0" smtClean="0">
              <a:latin typeface="Times New Roman" pitchFamily="18" charset="0"/>
              <a:cs typeface="Times New Roman" pitchFamily="18" charset="0"/>
            </a:endParaRPr>
          </a:p>
          <a:p>
            <a:pPr algn="r"/>
            <a:endParaRPr lang="ru-RU" sz="2000" dirty="0" smtClean="0">
              <a:solidFill>
                <a:srgbClr val="C00000"/>
              </a:solidFill>
              <a:latin typeface="Times New Roman" pitchFamily="18" charset="0"/>
              <a:cs typeface="Times New Roman" pitchFamily="18" charset="0"/>
            </a:endParaRPr>
          </a:p>
          <a:p>
            <a:pPr algn="r"/>
            <a:endParaRPr lang="ru-RU" sz="2000" dirty="0" smtClean="0">
              <a:solidFill>
                <a:srgbClr val="C00000"/>
              </a:solidFill>
              <a:latin typeface="Times New Roman" pitchFamily="18" charset="0"/>
              <a:cs typeface="Times New Roman" pitchFamily="18" charset="0"/>
            </a:endParaRPr>
          </a:p>
          <a:p>
            <a:pPr algn="r"/>
            <a:r>
              <a:rPr lang="ru-RU" sz="3100" dirty="0" smtClean="0">
                <a:solidFill>
                  <a:srgbClr val="C00000"/>
                </a:solidFill>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lgn="r"/>
            <a:endParaRPr lang="ru-RU" sz="2000" dirty="0" smtClean="0">
              <a:latin typeface="Times New Roman" pitchFamily="18" charset="0"/>
              <a:cs typeface="Times New Roman" pitchFamily="18" charset="0"/>
            </a:endParaRPr>
          </a:p>
          <a:p>
            <a:pPr algn="r"/>
            <a:endParaRPr lang="ru-RU" b="1" dirty="0" smtClean="0"/>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357322"/>
          </a:xfrm>
        </p:spPr>
        <p:txBody>
          <a:bodyPr/>
          <a:lstStyle/>
          <a:p>
            <a:r>
              <a:rPr lang="ru-RU" sz="2800" b="1" dirty="0" smtClean="0">
                <a:solidFill>
                  <a:srgbClr val="7030A0"/>
                </a:solidFill>
              </a:rPr>
              <a:t>В Англии в прошлом веке была сделана самая большая в мире книга: ее высота – представьте себе – с двухэтажный дом! А размер букв в этой книге – 15 сантиметров. </a:t>
            </a:r>
            <a:r>
              <a:rPr lang="ru-RU" sz="2800" dirty="0" smtClean="0"/>
              <a:t/>
            </a:r>
            <a:br>
              <a:rPr lang="ru-RU" sz="2800" dirty="0" smtClean="0"/>
            </a:br>
            <a:endParaRPr lang="ru-RU" sz="2800" dirty="0"/>
          </a:p>
        </p:txBody>
      </p:sp>
      <p:pic>
        <p:nvPicPr>
          <p:cNvPr id="4" name="Picture 3" descr="C:\Users\Наталья\Desktop\К семинару весна 2016\картинки\55e02d2a62512.jpg"/>
          <p:cNvPicPr>
            <a:picLocks noGrp="1" noChangeAspect="1" noChangeArrowheads="1"/>
          </p:cNvPicPr>
          <p:nvPr>
            <p:ph idx="1"/>
          </p:nvPr>
        </p:nvPicPr>
        <p:blipFill>
          <a:blip r:embed="rId2" cstate="print"/>
          <a:srcRect/>
          <a:stretch>
            <a:fillRect/>
          </a:stretch>
        </p:blipFill>
        <p:spPr bwMode="auto">
          <a:xfrm>
            <a:off x="2071670" y="2000250"/>
            <a:ext cx="6643734" cy="412591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357322"/>
          </a:xfrm>
        </p:spPr>
        <p:txBody>
          <a:bodyPr/>
          <a:lstStyle/>
          <a:p>
            <a:r>
              <a:rPr lang="ru-RU" sz="3200" b="1" dirty="0" smtClean="0">
                <a:solidFill>
                  <a:srgbClr val="7030A0"/>
                </a:solidFill>
              </a:rPr>
              <a:t>Среди самых удивительных можно назвать  книга-лента. Представьте себе длинную-длинную ленту  - шагов в сто длиной!</a:t>
            </a:r>
            <a:r>
              <a:rPr lang="ru-RU" dirty="0" smtClean="0"/>
              <a:t/>
            </a:r>
            <a:br>
              <a:rPr lang="ru-RU" dirty="0" smtClean="0"/>
            </a:br>
            <a:endParaRPr lang="ru-RU" dirty="0"/>
          </a:p>
        </p:txBody>
      </p:sp>
      <p:sp>
        <p:nvSpPr>
          <p:cNvPr id="4" name="Прямоугольник 3"/>
          <p:cNvSpPr/>
          <p:nvPr/>
        </p:nvSpPr>
        <p:spPr>
          <a:xfrm>
            <a:off x="2286000" y="2690336"/>
            <a:ext cx="4572000" cy="369332"/>
          </a:xfrm>
          <a:prstGeom prst="rect">
            <a:avLst/>
          </a:prstGeom>
        </p:spPr>
        <p:txBody>
          <a:bodyPr>
            <a:spAutoFit/>
          </a:bodyPr>
          <a:lstStyle/>
          <a:p>
            <a:endParaRPr lang="ru-RU" dirty="0"/>
          </a:p>
        </p:txBody>
      </p:sp>
      <p:pic>
        <p:nvPicPr>
          <p:cNvPr id="5" name="Содержимое 4" descr="x_a23d84ac.jpg"/>
          <p:cNvPicPr>
            <a:picLocks noGrp="1" noChangeAspect="1"/>
          </p:cNvPicPr>
          <p:nvPr>
            <p:ph idx="1"/>
          </p:nvPr>
        </p:nvPicPr>
        <p:blipFill>
          <a:blip r:embed="rId2" cstate="print"/>
          <a:stretch>
            <a:fillRect/>
          </a:stretch>
        </p:blipFill>
        <p:spPr>
          <a:xfrm>
            <a:off x="1785918" y="1928802"/>
            <a:ext cx="7000904" cy="412036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2071702"/>
          </a:xfrm>
        </p:spPr>
        <p:txBody>
          <a:bodyPr/>
          <a:lstStyle/>
          <a:p>
            <a:r>
              <a:rPr lang="ru-RU" sz="2400" b="1" dirty="0" smtClean="0">
                <a:solidFill>
                  <a:srgbClr val="7030A0"/>
                </a:solidFill>
              </a:rPr>
              <a:t>В античном мире писали книги на воске. Восковая табличка представляет собой деревянную доску, </a:t>
            </a:r>
            <a:br>
              <a:rPr lang="ru-RU" sz="2400" b="1" dirty="0" smtClean="0">
                <a:solidFill>
                  <a:srgbClr val="7030A0"/>
                </a:solidFill>
              </a:rPr>
            </a:br>
            <a:r>
              <a:rPr lang="ru-RU" sz="2400" b="1" dirty="0" smtClean="0">
                <a:solidFill>
                  <a:srgbClr val="7030A0"/>
                </a:solidFill>
              </a:rPr>
              <a:t>покрытую слоем воска. На них можно было писать и стирать написанное с помощью палочки – «стило», </a:t>
            </a:r>
            <a:br>
              <a:rPr lang="ru-RU" sz="2400" b="1" dirty="0" smtClean="0">
                <a:solidFill>
                  <a:srgbClr val="7030A0"/>
                </a:solidFill>
              </a:rPr>
            </a:br>
            <a:r>
              <a:rPr lang="ru-RU" sz="2400" b="1" dirty="0" smtClean="0">
                <a:solidFill>
                  <a:srgbClr val="7030A0"/>
                </a:solidFill>
              </a:rPr>
              <a:t>один конец которой был заострён для письма,</a:t>
            </a:r>
            <a:br>
              <a:rPr lang="ru-RU" sz="2400" b="1" dirty="0" smtClean="0">
                <a:solidFill>
                  <a:srgbClr val="7030A0"/>
                </a:solidFill>
              </a:rPr>
            </a:br>
            <a:r>
              <a:rPr lang="ru-RU" sz="2400" b="1" dirty="0" smtClean="0">
                <a:solidFill>
                  <a:srgbClr val="7030A0"/>
                </a:solidFill>
              </a:rPr>
              <a:t>а другой, полукруглый,</a:t>
            </a:r>
            <a:r>
              <a:rPr lang="ru-RU" sz="2400" b="1" i="1" dirty="0" smtClean="0">
                <a:solidFill>
                  <a:srgbClr val="7030A0"/>
                </a:solidFill>
                <a:effectLst>
                  <a:outerShdw blurRad="38100" dist="38100" dir="2700000" algn="tl">
                    <a:srgbClr val="000000"/>
                  </a:outerShdw>
                </a:effectLst>
              </a:rPr>
              <a:t> </a:t>
            </a:r>
            <a:r>
              <a:rPr lang="ru-RU" sz="2400" b="1" dirty="0" smtClean="0">
                <a:solidFill>
                  <a:srgbClr val="7030A0"/>
                </a:solidFill>
              </a:rPr>
              <a:t>стирал. </a:t>
            </a:r>
            <a:r>
              <a:rPr lang="ru-RU" sz="3200" i="1" dirty="0" smtClean="0">
                <a:solidFill>
                  <a:srgbClr val="9900CC"/>
                </a:solidFill>
                <a:effectLst>
                  <a:outerShdw blurRad="38100" dist="38100" dir="2700000" algn="tl">
                    <a:srgbClr val="000000"/>
                  </a:outerShdw>
                </a:effectLst>
              </a:rPr>
              <a:t/>
            </a:r>
            <a:br>
              <a:rPr lang="ru-RU" sz="3200" i="1" dirty="0" smtClean="0">
                <a:solidFill>
                  <a:srgbClr val="9900CC"/>
                </a:solidFill>
                <a:effectLst>
                  <a:outerShdw blurRad="38100" dist="38100" dir="2700000" algn="tl">
                    <a:srgbClr val="000000"/>
                  </a:outerShdw>
                </a:effectLst>
              </a:rPr>
            </a:br>
            <a:endParaRPr lang="ru-RU" sz="3200" dirty="0">
              <a:solidFill>
                <a:srgbClr val="C00000"/>
              </a:solidFill>
            </a:endParaRPr>
          </a:p>
        </p:txBody>
      </p:sp>
      <p:pic>
        <p:nvPicPr>
          <p:cNvPr id="4" name="Содержимое 3" descr="воск.jpg"/>
          <p:cNvPicPr>
            <a:picLocks noGrp="1" noChangeAspect="1"/>
          </p:cNvPicPr>
          <p:nvPr>
            <p:ph idx="1"/>
          </p:nvPr>
        </p:nvPicPr>
        <p:blipFill>
          <a:blip r:embed="rId2" cstate="print"/>
          <a:stretch>
            <a:fillRect/>
          </a:stretch>
        </p:blipFill>
        <p:spPr>
          <a:xfrm>
            <a:off x="2143108" y="2571744"/>
            <a:ext cx="6572296" cy="3714776"/>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357430"/>
            <a:ext cx="8229600" cy="3768733"/>
          </a:xfrm>
        </p:spPr>
        <p:txBody>
          <a:bodyPr/>
          <a:lstStyle/>
          <a:p>
            <a:endParaRPr lang="ru-RU" i="1" dirty="0" smtClean="0">
              <a:solidFill>
                <a:srgbClr val="9900CC"/>
              </a:solidFill>
              <a:effectLst>
                <a:outerShdw blurRad="38100" dist="38100" dir="2700000" algn="tl">
                  <a:srgbClr val="000000"/>
                </a:outerShdw>
              </a:effectLst>
            </a:endParaRPr>
          </a:p>
          <a:p>
            <a:r>
              <a:rPr lang="ru-RU" i="1" dirty="0" smtClean="0">
                <a:solidFill>
                  <a:srgbClr val="9900CC"/>
                </a:solidFill>
                <a:effectLst>
                  <a:outerShdw blurRad="38100" dist="38100" dir="2700000" algn="tl">
                    <a:srgbClr val="000000"/>
                  </a:outerShdw>
                </a:effectLst>
              </a:rPr>
              <a:t>Выглядела восковая книга так: несколько табличек – дощечек, аккуратно выструганных в середине, скреплялись шнурками через дырочки. Выемку каждой дощечки заполняли воском</a:t>
            </a:r>
            <a:r>
              <a:rPr lang="ru-RU" dirty="0" smtClean="0">
                <a:solidFill>
                  <a:srgbClr val="6600CC"/>
                </a:solidFill>
              </a:rPr>
              <a:t>.</a:t>
            </a:r>
            <a:endParaRPr lang="ru-RU" dirty="0"/>
          </a:p>
        </p:txBody>
      </p:sp>
      <p:pic>
        <p:nvPicPr>
          <p:cNvPr id="4" name="Picture 3" descr="slov8"/>
          <p:cNvPicPr>
            <a:picLocks noChangeAspect="1" noChangeArrowheads="1"/>
          </p:cNvPicPr>
          <p:nvPr/>
        </p:nvPicPr>
        <p:blipFill>
          <a:blip r:embed="rId2" cstate="print"/>
          <a:srcRect/>
          <a:stretch>
            <a:fillRect/>
          </a:stretch>
        </p:blipFill>
        <p:spPr bwMode="auto">
          <a:xfrm>
            <a:off x="857224" y="357166"/>
            <a:ext cx="4500594" cy="2571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descr="C:\Users\Наталья\Pictures\0060-060-Kniga-iz-voskovykh-plastin.jpg"/>
          <p:cNvPicPr>
            <a:picLocks noGrp="1" noChangeAspect="1" noChangeArrowheads="1"/>
          </p:cNvPicPr>
          <p:nvPr>
            <p:ph idx="1"/>
          </p:nvPr>
        </p:nvPicPr>
        <p:blipFill>
          <a:blip r:embed="rId2" cstate="print"/>
          <a:srcRect/>
          <a:stretch>
            <a:fillRect/>
          </a:stretch>
        </p:blipFill>
        <p:spPr bwMode="auto">
          <a:xfrm>
            <a:off x="642910" y="428604"/>
            <a:ext cx="8072493" cy="5697559"/>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214554"/>
            <a:ext cx="8229600" cy="3911609"/>
          </a:xfrm>
        </p:spPr>
        <p:txBody>
          <a:bodyPr/>
          <a:lstStyle/>
          <a:p>
            <a:r>
              <a:rPr lang="ru-RU" sz="2800" i="1" dirty="0" smtClean="0">
                <a:solidFill>
                  <a:srgbClr val="9900CC"/>
                </a:solidFill>
                <a:latin typeface="Times New Roman" pitchFamily="18" charset="0"/>
              </a:rPr>
              <a:t>Прародителем книги был свиток. Листы в свитке скреплялись между собой по краям и сворачивались в рулон. Текст наносился только на одну сторону листа. Поначалу сворачивать было легко, так как в качестве писчего материала использовался папирус, шелк, тончайшая кожа. Изготовляли свитки и из бумаги. Первые свитки появились в Египте в III в. до нашей эры. </a:t>
            </a:r>
          </a:p>
          <a:p>
            <a:endParaRPr lang="ru-RU" dirty="0"/>
          </a:p>
        </p:txBody>
      </p:sp>
      <p:pic>
        <p:nvPicPr>
          <p:cNvPr id="4" name="Picture 5" descr="83"/>
          <p:cNvPicPr>
            <a:picLocks noChangeAspect="1" noChangeArrowheads="1"/>
          </p:cNvPicPr>
          <p:nvPr/>
        </p:nvPicPr>
        <p:blipFill>
          <a:blip r:embed="rId2" cstate="print"/>
          <a:srcRect/>
          <a:stretch>
            <a:fillRect/>
          </a:stretch>
        </p:blipFill>
        <p:spPr bwMode="auto">
          <a:xfrm>
            <a:off x="785786" y="260351"/>
            <a:ext cx="6143667" cy="18827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11" descr="slov7"/>
          <p:cNvPicPr>
            <a:picLocks noGrp="1" noChangeAspect="1" noChangeArrowheads="1"/>
          </p:cNvPicPr>
          <p:nvPr>
            <p:ph idx="1"/>
          </p:nvPr>
        </p:nvPicPr>
        <p:blipFill>
          <a:blip r:embed="rId2" cstate="print"/>
          <a:srcRect/>
          <a:stretch>
            <a:fillRect/>
          </a:stretch>
        </p:blipFill>
        <p:spPr bwMode="auto">
          <a:xfrm>
            <a:off x="4786314" y="2000240"/>
            <a:ext cx="3814549" cy="4120896"/>
          </a:xfrm>
          <a:prstGeom prst="rect">
            <a:avLst/>
          </a:prstGeom>
          <a:noFill/>
          <a:ln w="9525">
            <a:noFill/>
            <a:miter lim="800000"/>
            <a:headEnd/>
            <a:tailEnd/>
          </a:ln>
        </p:spPr>
      </p:pic>
      <p:sp>
        <p:nvSpPr>
          <p:cNvPr id="5" name="Прямоугольник 4"/>
          <p:cNvSpPr/>
          <p:nvPr/>
        </p:nvSpPr>
        <p:spPr>
          <a:xfrm>
            <a:off x="357158" y="500042"/>
            <a:ext cx="4357718" cy="5632311"/>
          </a:xfrm>
          <a:prstGeom prst="rect">
            <a:avLst/>
          </a:prstGeom>
        </p:spPr>
        <p:txBody>
          <a:bodyPr wrap="square">
            <a:spAutoFit/>
          </a:bodyPr>
          <a:lstStyle/>
          <a:p>
            <a:pPr>
              <a:spcBef>
                <a:spcPct val="50000"/>
              </a:spcBef>
            </a:pPr>
            <a:r>
              <a:rPr lang="ru-RU" sz="2400" b="1" i="1" dirty="0" smtClean="0">
                <a:solidFill>
                  <a:srgbClr val="9900CC"/>
                </a:solidFill>
                <a:latin typeface="Times New Roman" pitchFamily="18" charset="0"/>
                <a:cs typeface="Times New Roman" pitchFamily="18" charset="0"/>
              </a:rPr>
              <a:t>Тростник-папирус (Египет, Нил) дал возможность возникновения и расцвета величайшей цивилизации Древнего мира. Папирус был хрупок, поэтому папирусные ленты склеивались или сшивались в свитки, которые укладывались в специальные футляры - </a:t>
            </a:r>
            <a:r>
              <a:rPr lang="ru-RU" sz="2400" b="1" i="1" dirty="0" err="1" smtClean="0">
                <a:solidFill>
                  <a:srgbClr val="9900CC"/>
                </a:solidFill>
                <a:latin typeface="Times New Roman" pitchFamily="18" charset="0"/>
                <a:cs typeface="Times New Roman" pitchFamily="18" charset="0"/>
              </a:rPr>
              <a:t>капсы</a:t>
            </a:r>
            <a:r>
              <a:rPr lang="ru-RU" sz="2400" b="1" i="1" dirty="0" smtClean="0">
                <a:solidFill>
                  <a:srgbClr val="9900CC"/>
                </a:solidFill>
                <a:latin typeface="Times New Roman" pitchFamily="18" charset="0"/>
                <a:cs typeface="Times New Roman" pitchFamily="18" charset="0"/>
              </a:rPr>
              <a:t> или капсулы, получался свиток - первая известная форма книги в мировой цивилизации. Век папирусной книги окончился только в X-XI веках н.э.</a:t>
            </a:r>
            <a:endParaRPr lang="ru-RU" sz="2400" b="1" i="1" dirty="0">
              <a:solidFill>
                <a:srgbClr val="9900CC"/>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800000"/>
                </a:solidFill>
              </a:rPr>
              <a:t>БЕРЕСТЯННАЯ КНИГА</a:t>
            </a:r>
            <a:endParaRPr lang="ru-RU" dirty="0"/>
          </a:p>
        </p:txBody>
      </p:sp>
      <p:pic>
        <p:nvPicPr>
          <p:cNvPr id="4" name="Picture 3"/>
          <p:cNvPicPr>
            <a:picLocks noGrp="1" noChangeAspect="1" noChangeArrowheads="1"/>
          </p:cNvPicPr>
          <p:nvPr>
            <p:ph idx="1"/>
          </p:nvPr>
        </p:nvPicPr>
        <p:blipFill>
          <a:blip r:embed="rId2" cstate="print"/>
          <a:srcRect/>
          <a:stretch>
            <a:fillRect/>
          </a:stretch>
        </p:blipFill>
        <p:spPr>
          <a:xfrm>
            <a:off x="285720" y="1214422"/>
            <a:ext cx="6215106" cy="2815389"/>
          </a:xfrm>
        </p:spPr>
      </p:pic>
      <p:sp>
        <p:nvSpPr>
          <p:cNvPr id="5" name="Прямоугольник 4"/>
          <p:cNvSpPr/>
          <p:nvPr/>
        </p:nvSpPr>
        <p:spPr>
          <a:xfrm>
            <a:off x="2286000" y="3786190"/>
            <a:ext cx="6215090" cy="2308324"/>
          </a:xfrm>
          <a:prstGeom prst="rect">
            <a:avLst/>
          </a:prstGeom>
        </p:spPr>
        <p:txBody>
          <a:bodyPr wrap="square">
            <a:spAutoFit/>
          </a:bodyPr>
          <a:lstStyle/>
          <a:p>
            <a:pPr eaLnBrk="1" hangingPunct="1">
              <a:defRPr/>
            </a:pPr>
            <a:r>
              <a:rPr lang="ru-RU" sz="4800" i="1" dirty="0" smtClean="0">
                <a:solidFill>
                  <a:srgbClr val="9900CC"/>
                </a:solidFill>
                <a:effectLst>
                  <a:outerShdw blurRad="38100" dist="38100" dir="2700000" algn="tl">
                    <a:srgbClr val="000000"/>
                  </a:outerShdw>
                </a:effectLst>
              </a:rPr>
              <a:t>Берестяные книги берут своё начало от берестяных грамот.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marL="0" indent="0">
              <a:buNone/>
            </a:pPr>
            <a:r>
              <a:rPr lang="ru-RU" i="1" dirty="0" smtClean="0">
                <a:solidFill>
                  <a:srgbClr val="9900CC"/>
                </a:solidFill>
                <a:effectLst>
                  <a:outerShdw blurRad="38100" dist="38100" dir="2700000" algn="tl">
                    <a:srgbClr val="000000"/>
                  </a:outerShdw>
                </a:effectLst>
              </a:rPr>
              <a:t>     </a:t>
            </a:r>
            <a:r>
              <a:rPr lang="ru-RU" i="1" dirty="0" smtClean="0">
                <a:solidFill>
                  <a:srgbClr val="9900CC"/>
                </a:solidFill>
                <a:latin typeface="Times New Roman" pitchFamily="18" charset="0"/>
                <a:cs typeface="Times New Roman" pitchFamily="18" charset="0"/>
              </a:rPr>
              <a:t>По свидетельству ученых, берестяные книги возникли на Руси в 11 веке и использовались для письма вплоть до 15 века.</a:t>
            </a:r>
            <a:br>
              <a:rPr lang="ru-RU" i="1" dirty="0" smtClean="0">
                <a:solidFill>
                  <a:srgbClr val="9900CC"/>
                </a:solidFill>
                <a:latin typeface="Times New Roman" pitchFamily="18" charset="0"/>
                <a:cs typeface="Times New Roman" pitchFamily="18" charset="0"/>
              </a:rPr>
            </a:br>
            <a:r>
              <a:rPr lang="ru-RU" i="1" dirty="0" smtClean="0">
                <a:solidFill>
                  <a:srgbClr val="9900CC"/>
                </a:solidFill>
                <a:latin typeface="Times New Roman" pitchFamily="18" charset="0"/>
                <a:cs typeface="Times New Roman" pitchFamily="18" charset="0"/>
              </a:rPr>
              <a:t>Буквы на бересте процарапывались острым железным стержнем. Надписи на берестяных книгах выполнялись кириллицей.</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ru-RU" i="1" dirty="0" smtClean="0">
                <a:solidFill>
                  <a:srgbClr val="9900CC"/>
                </a:solidFill>
                <a:effectLst>
                  <a:outerShdw blurRad="38100" dist="38100" dir="2700000" algn="tl">
                    <a:srgbClr val="000000"/>
                  </a:outerShdw>
                </a:effectLst>
              </a:rPr>
              <a:t>По свидетельству ученых, берестяные книги возникли на Руси в 11 веке и использовались для письма вплоть до 15 века.</a:t>
            </a:r>
            <a:br>
              <a:rPr lang="ru-RU" i="1" dirty="0" smtClean="0">
                <a:solidFill>
                  <a:srgbClr val="9900CC"/>
                </a:solidFill>
                <a:effectLst>
                  <a:outerShdw blurRad="38100" dist="38100" dir="2700000" algn="tl">
                    <a:srgbClr val="000000"/>
                  </a:outerShdw>
                </a:effectLst>
              </a:rPr>
            </a:br>
            <a:r>
              <a:rPr lang="ru-RU" i="1" dirty="0" smtClean="0">
                <a:solidFill>
                  <a:srgbClr val="9900CC"/>
                </a:solidFill>
                <a:effectLst>
                  <a:outerShdw blurRad="38100" dist="38100" dir="2700000" algn="tl">
                    <a:srgbClr val="000000"/>
                  </a:outerShdw>
                </a:effectLst>
              </a:rPr>
              <a:t>Буквы на бересте процарапывались острым железным стержнем. Надписи на берестяных книгах выполнялись кириллицей.</a:t>
            </a:r>
            <a:endParaRPr lang="ru-RU"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071678"/>
            <a:ext cx="8229600" cy="4054485"/>
          </a:xfrm>
        </p:spPr>
        <p:txBody>
          <a:bodyPr/>
          <a:lstStyle/>
          <a:p>
            <a:pPr marL="0" indent="0">
              <a:buNone/>
            </a:pPr>
            <a:r>
              <a:rPr lang="ru-RU" sz="2400" b="1" dirty="0" smtClean="0">
                <a:latin typeface="Times New Roman" pitchFamily="18" charset="0"/>
                <a:cs typeface="Times New Roman" pitchFamily="18" charset="0"/>
              </a:rPr>
              <a:t>     Как и у людей, у книг есть своя судьба и своя история. Давайте заглянем в далёкое прошлое книг. В этом самом виде, в котором мы привыкли их видеть в наше время, книги существуют уже более 500 лет. Но это не значит, что до этого времени человечество не знало книг вообще. Только вот книги имели другой, часто непривычный для нас вид.  Наши далёкие предки были людьми изобретательными и использовали для изготовления первых книг то, что предлагала им окружающая природа.  А как вы думаете, какие были первые книги, из чего они были сделаны?</a:t>
            </a:r>
            <a:endParaRPr lang="ru-RU" sz="2400" b="1" dirty="0">
              <a:latin typeface="Times New Roman" pitchFamily="18" charset="0"/>
              <a:cs typeface="Times New Roman" pitchFamily="18" charset="0"/>
            </a:endParaRPr>
          </a:p>
        </p:txBody>
      </p:sp>
      <p:pic>
        <p:nvPicPr>
          <p:cNvPr id="1026" name="Picture 2" descr="C:\Users\Наталья\Pictures\книга\книга 5.jpg"/>
          <p:cNvPicPr>
            <a:picLocks noChangeAspect="1" noChangeArrowheads="1"/>
          </p:cNvPicPr>
          <p:nvPr/>
        </p:nvPicPr>
        <p:blipFill>
          <a:blip r:embed="rId2" cstate="print"/>
          <a:srcRect/>
          <a:stretch>
            <a:fillRect/>
          </a:stretch>
        </p:blipFill>
        <p:spPr bwMode="auto">
          <a:xfrm>
            <a:off x="571472" y="285728"/>
            <a:ext cx="4357718" cy="180975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00562" y="642919"/>
            <a:ext cx="4186238" cy="2714643"/>
          </a:xfrm>
        </p:spPr>
        <p:txBody>
          <a:bodyPr/>
          <a:lstStyle/>
          <a:p>
            <a:r>
              <a:rPr lang="ru-RU" i="1" dirty="0" smtClean="0">
                <a:solidFill>
                  <a:srgbClr val="9900CC"/>
                </a:solidFill>
                <a:effectLst>
                  <a:outerShdw blurRad="38100" dist="38100" dir="2700000" algn="tl">
                    <a:srgbClr val="000000"/>
                  </a:outerShdw>
                </a:effectLst>
                <a:latin typeface="Arial" pitchFamily="34" charset="0"/>
              </a:rPr>
              <a:t>Страница древнерусской рукописной книги «Киевская псалтырь». 1397.</a:t>
            </a:r>
          </a:p>
          <a:p>
            <a:endParaRPr lang="ru-RU" dirty="0"/>
          </a:p>
        </p:txBody>
      </p:sp>
      <p:pic>
        <p:nvPicPr>
          <p:cNvPr id="4" name="Picture 4" descr="k_064i"/>
          <p:cNvPicPr>
            <a:picLocks noChangeAspect="1" noChangeArrowheads="1"/>
          </p:cNvPicPr>
          <p:nvPr/>
        </p:nvPicPr>
        <p:blipFill>
          <a:blip r:embed="rId2" cstate="print"/>
          <a:srcRect/>
          <a:stretch>
            <a:fillRect/>
          </a:stretch>
        </p:blipFill>
        <p:spPr bwMode="auto">
          <a:xfrm>
            <a:off x="857224" y="428604"/>
            <a:ext cx="3500462" cy="3571900"/>
          </a:xfrm>
          <a:prstGeom prst="rect">
            <a:avLst/>
          </a:prstGeom>
          <a:noFill/>
          <a:ln w="9525">
            <a:noFill/>
            <a:miter lim="800000"/>
            <a:headEnd/>
            <a:tailEnd/>
          </a:ln>
        </p:spPr>
      </p:pic>
      <p:pic>
        <p:nvPicPr>
          <p:cNvPr id="5" name="Picture 6" descr="k_065i"/>
          <p:cNvPicPr>
            <a:picLocks noChangeAspect="1" noChangeArrowheads="1"/>
          </p:cNvPicPr>
          <p:nvPr/>
        </p:nvPicPr>
        <p:blipFill>
          <a:blip r:embed="rId3" cstate="print"/>
          <a:srcRect r="84"/>
          <a:stretch>
            <a:fillRect/>
          </a:stretch>
        </p:blipFill>
        <p:spPr bwMode="auto">
          <a:xfrm>
            <a:off x="6143636" y="3500438"/>
            <a:ext cx="2357438" cy="2743200"/>
          </a:xfrm>
          <a:prstGeom prst="rect">
            <a:avLst/>
          </a:prstGeom>
          <a:noFill/>
          <a:ln w="9525">
            <a:noFill/>
            <a:miter lim="800000"/>
            <a:headEnd/>
            <a:tailEnd/>
          </a:ln>
        </p:spPr>
      </p:pic>
      <p:sp>
        <p:nvSpPr>
          <p:cNvPr id="6" name="Прямоугольник 5"/>
          <p:cNvSpPr/>
          <p:nvPr/>
        </p:nvSpPr>
        <p:spPr>
          <a:xfrm>
            <a:off x="2286000" y="4286256"/>
            <a:ext cx="3786198" cy="923330"/>
          </a:xfrm>
          <a:prstGeom prst="rect">
            <a:avLst/>
          </a:prstGeom>
        </p:spPr>
        <p:txBody>
          <a:bodyPr wrap="square">
            <a:spAutoFit/>
          </a:bodyPr>
          <a:lstStyle/>
          <a:p>
            <a:pPr eaLnBrk="1" hangingPunct="1">
              <a:spcBef>
                <a:spcPct val="50000"/>
              </a:spcBef>
              <a:defRPr/>
            </a:pPr>
            <a:r>
              <a:rPr lang="ru-RU" i="1" dirty="0" smtClean="0">
                <a:solidFill>
                  <a:srgbClr val="9900CC"/>
                </a:solidFill>
                <a:effectLst>
                  <a:outerShdw blurRad="38100" dist="38100" dir="2700000" algn="tl">
                    <a:srgbClr val="000000"/>
                  </a:outerShdw>
                </a:effectLst>
                <a:latin typeface="Arial" pitchFamily="34" charset="0"/>
              </a:rPr>
              <a:t>Миниатюра русской рукописной книги «Евангелие от Матфея». 1531.</a:t>
            </a:r>
            <a:endParaRPr lang="ru-RU" i="1" dirty="0">
              <a:solidFill>
                <a:srgbClr val="9900CC"/>
              </a:solidFill>
              <a:effectLst>
                <a:outerShdw blurRad="38100" dist="38100" dir="2700000" algn="tl">
                  <a:srgbClr val="000000"/>
                </a:outerShdw>
              </a:effectLst>
              <a:latin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C00000"/>
                </a:solidFill>
              </a:rPr>
              <a:t>КНИГИ ИЗ БУМАГИ</a:t>
            </a:r>
            <a:endParaRPr lang="ru-RU" b="1" i="1" dirty="0">
              <a:solidFill>
                <a:srgbClr val="C00000"/>
              </a:solidFill>
            </a:endParaRPr>
          </a:p>
        </p:txBody>
      </p:sp>
      <p:sp>
        <p:nvSpPr>
          <p:cNvPr id="3" name="Содержимое 2"/>
          <p:cNvSpPr>
            <a:spLocks noGrp="1"/>
          </p:cNvSpPr>
          <p:nvPr>
            <p:ph idx="1"/>
          </p:nvPr>
        </p:nvSpPr>
        <p:spPr/>
        <p:txBody>
          <a:bodyPr/>
          <a:lstStyle/>
          <a:p>
            <a:pPr>
              <a:lnSpc>
                <a:spcPct val="90000"/>
              </a:lnSpc>
              <a:defRPr/>
            </a:pPr>
            <a:r>
              <a:rPr lang="ru-RU" i="1" dirty="0" smtClean="0">
                <a:solidFill>
                  <a:srgbClr val="9900CC"/>
                </a:solidFill>
                <a:effectLst>
                  <a:outerShdw blurRad="38100" dist="38100" dir="2700000" algn="tl">
                    <a:srgbClr val="000000"/>
                  </a:outerShdw>
                </a:effectLst>
              </a:rPr>
              <a:t>Русский первопечатник Иван Федоров</a:t>
            </a:r>
          </a:p>
          <a:p>
            <a:pPr>
              <a:lnSpc>
                <a:spcPct val="90000"/>
              </a:lnSpc>
              <a:buNone/>
              <a:defRPr/>
            </a:pPr>
            <a:endParaRPr lang="ru-RU" i="1" dirty="0" smtClean="0">
              <a:solidFill>
                <a:srgbClr val="9900CC"/>
              </a:solidFill>
              <a:effectLst>
                <a:outerShdw blurRad="38100" dist="38100" dir="2700000" algn="tl">
                  <a:srgbClr val="000000"/>
                </a:outerShdw>
              </a:effectLst>
            </a:endParaRPr>
          </a:p>
          <a:p>
            <a:pPr>
              <a:spcBef>
                <a:spcPct val="50000"/>
              </a:spcBef>
              <a:defRPr/>
            </a:pPr>
            <a:r>
              <a:rPr lang="ru-RU" sz="2400" i="1" dirty="0" smtClean="0">
                <a:solidFill>
                  <a:srgbClr val="9900CC"/>
                </a:solidFill>
                <a:effectLst>
                  <a:outerShdw blurRad="38100" dist="38100" dir="2700000" algn="tl">
                    <a:srgbClr val="000000"/>
                  </a:outerShdw>
                </a:effectLst>
                <a:latin typeface="Arial" pitchFamily="34" charset="0"/>
              </a:rPr>
              <a:t>Автограф И.Федорова</a:t>
            </a:r>
          </a:p>
          <a:p>
            <a:pPr>
              <a:spcBef>
                <a:spcPct val="50000"/>
              </a:spcBef>
              <a:defRPr/>
            </a:pPr>
            <a:endParaRPr lang="ru-RU" i="1" dirty="0" smtClean="0">
              <a:solidFill>
                <a:srgbClr val="9900CC"/>
              </a:solidFill>
              <a:effectLst>
                <a:outerShdw blurRad="38100" dist="38100" dir="2700000" algn="tl">
                  <a:srgbClr val="000000"/>
                </a:outerShdw>
              </a:effectLst>
              <a:latin typeface="Arial" pitchFamily="34" charset="0"/>
            </a:endParaRPr>
          </a:p>
          <a:p>
            <a:pPr>
              <a:lnSpc>
                <a:spcPct val="90000"/>
              </a:lnSpc>
              <a:defRPr/>
            </a:pPr>
            <a:endParaRPr lang="en-US" i="1" dirty="0" smtClean="0">
              <a:solidFill>
                <a:srgbClr val="9900CC"/>
              </a:solidFill>
              <a:effectLst>
                <a:outerShdw blurRad="38100" dist="38100" dir="2700000" algn="tl">
                  <a:srgbClr val="000000"/>
                </a:outerShdw>
              </a:effectLst>
            </a:endParaRPr>
          </a:p>
          <a:p>
            <a:pPr>
              <a:lnSpc>
                <a:spcPct val="90000"/>
              </a:lnSpc>
              <a:defRPr/>
            </a:pPr>
            <a:endParaRPr lang="en-US" i="1" dirty="0" smtClean="0">
              <a:solidFill>
                <a:srgbClr val="9900CC"/>
              </a:solidFill>
              <a:effectLst>
                <a:outerShdw blurRad="38100" dist="38100" dir="2700000" algn="tl">
                  <a:srgbClr val="000000"/>
                </a:outerShdw>
              </a:effectLst>
            </a:endParaRPr>
          </a:p>
          <a:p>
            <a:pPr>
              <a:lnSpc>
                <a:spcPct val="90000"/>
              </a:lnSpc>
              <a:defRPr/>
            </a:pPr>
            <a:r>
              <a:rPr lang="ru-RU" i="1" dirty="0" smtClean="0">
                <a:solidFill>
                  <a:srgbClr val="9900CC"/>
                </a:solidFill>
                <a:effectLst>
                  <a:outerShdw blurRad="38100" dist="38100" dir="2700000" algn="tl">
                    <a:srgbClr val="000000"/>
                  </a:outerShdw>
                </a:effectLst>
              </a:rPr>
              <a:t>Первая печатная книга на Руси «Апостол» </a:t>
            </a:r>
          </a:p>
          <a:p>
            <a:endParaRPr lang="ru-RU" dirty="0"/>
          </a:p>
        </p:txBody>
      </p:sp>
      <p:pic>
        <p:nvPicPr>
          <p:cNvPr id="4" name="Picture 5" descr="avtograf"/>
          <p:cNvPicPr>
            <a:picLocks noChangeAspect="1" noChangeArrowheads="1"/>
          </p:cNvPicPr>
          <p:nvPr/>
        </p:nvPicPr>
        <p:blipFill>
          <a:blip r:embed="rId2" cstate="print"/>
          <a:srcRect/>
          <a:stretch>
            <a:fillRect/>
          </a:stretch>
        </p:blipFill>
        <p:spPr bwMode="auto">
          <a:xfrm>
            <a:off x="4429124" y="2643182"/>
            <a:ext cx="4357718" cy="2143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5" descr="pechatnik"/>
          <p:cNvPicPr>
            <a:picLocks noGrp="1" noChangeAspect="1" noChangeArrowheads="1"/>
          </p:cNvPicPr>
          <p:nvPr>
            <p:ph idx="1"/>
          </p:nvPr>
        </p:nvPicPr>
        <p:blipFill>
          <a:blip r:embed="rId2" cstate="print"/>
          <a:srcRect/>
          <a:stretch>
            <a:fillRect/>
          </a:stretch>
        </p:blipFill>
        <p:spPr bwMode="auto">
          <a:xfrm>
            <a:off x="357158" y="1571612"/>
            <a:ext cx="2714644" cy="3143272"/>
          </a:xfrm>
          <a:prstGeom prst="rect">
            <a:avLst/>
          </a:prstGeom>
          <a:noFill/>
          <a:ln w="9525">
            <a:noFill/>
            <a:miter lim="800000"/>
            <a:headEnd/>
            <a:tailEnd/>
          </a:ln>
        </p:spPr>
      </p:pic>
      <p:sp>
        <p:nvSpPr>
          <p:cNvPr id="5" name="Прямоугольник 4"/>
          <p:cNvSpPr/>
          <p:nvPr/>
        </p:nvSpPr>
        <p:spPr>
          <a:xfrm>
            <a:off x="3214678" y="1714488"/>
            <a:ext cx="5500726" cy="4524315"/>
          </a:xfrm>
          <a:prstGeom prst="rect">
            <a:avLst/>
          </a:prstGeom>
        </p:spPr>
        <p:txBody>
          <a:bodyPr wrap="square">
            <a:spAutoFit/>
          </a:bodyPr>
          <a:lstStyle/>
          <a:p>
            <a:pPr eaLnBrk="1" hangingPunct="1">
              <a:lnSpc>
                <a:spcPct val="90000"/>
              </a:lnSpc>
              <a:buFontTx/>
              <a:buNone/>
              <a:defRPr/>
            </a:pPr>
            <a:r>
              <a:rPr lang="ru-RU" sz="3200" i="1" dirty="0" smtClean="0">
                <a:solidFill>
                  <a:srgbClr val="9900CC"/>
                </a:solidFill>
                <a:effectLst>
                  <a:outerShdw blurRad="38100" dist="38100" dir="2700000" algn="tl">
                    <a:srgbClr val="000000"/>
                  </a:outerShdw>
                </a:effectLst>
              </a:rPr>
              <a:t>Друкарь «Апостола», нам посланный Москвою,</a:t>
            </a:r>
          </a:p>
          <a:p>
            <a:pPr eaLnBrk="1" hangingPunct="1">
              <a:lnSpc>
                <a:spcPct val="90000"/>
              </a:lnSpc>
              <a:buFontTx/>
              <a:buNone/>
              <a:defRPr/>
            </a:pPr>
            <a:r>
              <a:rPr lang="ru-RU" sz="3200" i="1" dirty="0" smtClean="0">
                <a:solidFill>
                  <a:srgbClr val="9900CC"/>
                </a:solidFill>
                <a:effectLst>
                  <a:outerShdw blurRad="38100" dist="38100" dir="2700000" algn="tl">
                    <a:srgbClr val="000000"/>
                  </a:outerShdw>
                </a:effectLst>
              </a:rPr>
              <a:t>Стал сам апостолом искусства и наук,</a:t>
            </a:r>
          </a:p>
          <a:p>
            <a:pPr eaLnBrk="1" hangingPunct="1">
              <a:lnSpc>
                <a:spcPct val="90000"/>
              </a:lnSpc>
              <a:buFontTx/>
              <a:buNone/>
              <a:defRPr/>
            </a:pPr>
            <a:r>
              <a:rPr lang="ru-RU" sz="3200" i="1" dirty="0" smtClean="0">
                <a:solidFill>
                  <a:srgbClr val="9900CC"/>
                </a:solidFill>
                <a:effectLst>
                  <a:outerShdw blurRad="38100" dist="38100" dir="2700000" algn="tl">
                    <a:srgbClr val="000000"/>
                  </a:outerShdw>
                </a:effectLst>
              </a:rPr>
              <a:t>Дав книгу первую и дав пример собою:</a:t>
            </a:r>
          </a:p>
          <a:p>
            <a:pPr eaLnBrk="1" hangingPunct="1">
              <a:lnSpc>
                <a:spcPct val="90000"/>
              </a:lnSpc>
              <a:buFontTx/>
              <a:buNone/>
              <a:defRPr/>
            </a:pPr>
            <a:r>
              <a:rPr lang="ru-RU" sz="3200" i="1" dirty="0" smtClean="0">
                <a:solidFill>
                  <a:srgbClr val="9900CC"/>
                </a:solidFill>
                <a:effectLst>
                  <a:outerShdw blurRad="38100" dist="38100" dir="2700000" algn="tl">
                    <a:srgbClr val="000000"/>
                  </a:outerShdw>
                </a:effectLst>
              </a:rPr>
              <a:t>Пролив, средь клеветы, недрогнувшей рукой,</a:t>
            </a:r>
          </a:p>
          <a:p>
            <a:pPr eaLnBrk="1" hangingPunct="1">
              <a:lnSpc>
                <a:spcPct val="90000"/>
              </a:lnSpc>
              <a:buFontTx/>
              <a:buNone/>
              <a:defRPr/>
            </a:pPr>
            <a:r>
              <a:rPr lang="ru-RU" sz="3200" i="1" dirty="0" smtClean="0">
                <a:solidFill>
                  <a:srgbClr val="9900CC"/>
                </a:solidFill>
                <a:effectLst>
                  <a:outerShdw blurRad="38100" dist="38100" dir="2700000" algn="tl">
                    <a:srgbClr val="000000"/>
                  </a:outerShdw>
                </a:effectLst>
              </a:rPr>
              <a:t>Ученья чудный свет, как просвещенья друг.</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solidFill>
                  <a:srgbClr val="9900CC"/>
                </a:solidFill>
                <a:effectLst>
                  <a:outerShdw blurRad="38100" dist="38100" dir="2700000" algn="tl">
                    <a:srgbClr val="000000"/>
                  </a:outerShdw>
                </a:effectLst>
              </a:rPr>
              <a:t>Начальный лист «Апостола» 1564</a:t>
            </a:r>
            <a:endParaRPr lang="ru-RU" dirty="0"/>
          </a:p>
        </p:txBody>
      </p:sp>
      <p:pic>
        <p:nvPicPr>
          <p:cNvPr id="4" name="Picture 9" descr="0032-001"/>
          <p:cNvPicPr>
            <a:picLocks noGrp="1" noChangeAspect="1" noChangeArrowheads="1"/>
          </p:cNvPicPr>
          <p:nvPr>
            <p:ph idx="1"/>
          </p:nvPr>
        </p:nvPicPr>
        <p:blipFill>
          <a:blip r:embed="rId2" cstate="print"/>
          <a:srcRect/>
          <a:stretch>
            <a:fillRect/>
          </a:stretch>
        </p:blipFill>
        <p:spPr bwMode="auto">
          <a:xfrm>
            <a:off x="285720" y="1928802"/>
            <a:ext cx="2276478" cy="2643206"/>
          </a:xfrm>
          <a:prstGeom prst="rect">
            <a:avLst/>
          </a:prstGeom>
          <a:noFill/>
          <a:ln w="9525">
            <a:noFill/>
            <a:miter lim="800000"/>
            <a:headEnd/>
            <a:tailEnd/>
          </a:ln>
        </p:spPr>
      </p:pic>
      <p:pic>
        <p:nvPicPr>
          <p:cNvPr id="5" name="Picture 8"/>
          <p:cNvPicPr>
            <a:picLocks noChangeAspect="1" noChangeArrowheads="1"/>
          </p:cNvPicPr>
          <p:nvPr/>
        </p:nvPicPr>
        <p:blipFill>
          <a:blip r:embed="rId3" cstate="print">
            <a:lum bright="-30000" contrast="36000"/>
          </a:blip>
          <a:srcRect/>
          <a:stretch>
            <a:fillRect/>
          </a:stretch>
        </p:blipFill>
        <p:spPr bwMode="auto">
          <a:xfrm>
            <a:off x="3000364" y="1500174"/>
            <a:ext cx="2843213" cy="4786346"/>
          </a:xfrm>
          <a:prstGeom prst="rect">
            <a:avLst/>
          </a:prstGeom>
          <a:noFill/>
          <a:ln w="26988">
            <a:noFill/>
            <a:miter lim="800000"/>
            <a:headEnd/>
            <a:tailEnd/>
          </a:ln>
        </p:spPr>
      </p:pic>
      <p:pic>
        <p:nvPicPr>
          <p:cNvPr id="6" name="Picture 11" descr="k_067i"/>
          <p:cNvPicPr>
            <a:picLocks noChangeAspect="1" noChangeArrowheads="1"/>
          </p:cNvPicPr>
          <p:nvPr/>
        </p:nvPicPr>
        <p:blipFill>
          <a:blip r:embed="rId4" cstate="print"/>
          <a:srcRect/>
          <a:stretch>
            <a:fillRect/>
          </a:stretch>
        </p:blipFill>
        <p:spPr bwMode="auto">
          <a:xfrm>
            <a:off x="6072198" y="1643050"/>
            <a:ext cx="2670177" cy="38068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800" dirty="0" smtClean="0">
                <a:solidFill>
                  <a:srgbClr val="C00000"/>
                </a:solidFill>
                <a:latin typeface="Arial Black" pitchFamily="34" charset="0"/>
              </a:rPr>
              <a:t>Б</a:t>
            </a:r>
            <a:r>
              <a:rPr lang="ru-RU" dirty="0" smtClean="0">
                <a:solidFill>
                  <a:srgbClr val="C00000"/>
                </a:solidFill>
                <a:latin typeface="Arial Black" pitchFamily="34" charset="0"/>
              </a:rPr>
              <a:t>ерегите книги !!!</a:t>
            </a:r>
            <a:endParaRPr lang="ru-RU" dirty="0">
              <a:solidFill>
                <a:srgbClr val="C00000"/>
              </a:solidFill>
              <a:latin typeface="Arial Black" pitchFamily="34" charset="0"/>
            </a:endParaRPr>
          </a:p>
        </p:txBody>
      </p:sp>
      <p:pic>
        <p:nvPicPr>
          <p:cNvPr id="4" name="Содержимое 3" descr="buch89daqgkrxz.gif"/>
          <p:cNvPicPr>
            <a:picLocks noGrp="1" noChangeAspect="1"/>
          </p:cNvPicPr>
          <p:nvPr>
            <p:ph sz="quarter" idx="1"/>
          </p:nvPr>
        </p:nvPicPr>
        <p:blipFill>
          <a:blip r:embed="rId2" cstate="print"/>
          <a:stretch>
            <a:fillRect/>
          </a:stretch>
        </p:blipFill>
        <p:spPr>
          <a:xfrm>
            <a:off x="2483768" y="1412776"/>
            <a:ext cx="4116015" cy="4961267"/>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Наталья\Pictures\книга\Рисунок2.gif"/>
          <p:cNvPicPr>
            <a:picLocks noChangeAspect="1" noChangeArrowheads="1"/>
          </p:cNvPicPr>
          <p:nvPr/>
        </p:nvPicPr>
        <p:blipFill>
          <a:blip r:embed="rId2" cstate="print"/>
          <a:srcRect/>
          <a:stretch>
            <a:fillRect/>
          </a:stretch>
        </p:blipFill>
        <p:spPr bwMode="auto">
          <a:xfrm>
            <a:off x="3203848" y="116632"/>
            <a:ext cx="2800350" cy="1944216"/>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1916832"/>
            <a:ext cx="8229600" cy="4209331"/>
          </a:xfrm>
        </p:spPr>
        <p:txBody>
          <a:bodyPr/>
          <a:lstStyle/>
          <a:p>
            <a:pPr>
              <a:buNone/>
            </a:pPr>
            <a:r>
              <a:rPr lang="ru-RU" sz="2800" dirty="0" smtClean="0"/>
              <a:t>        </a:t>
            </a:r>
            <a:r>
              <a:rPr lang="ru-RU" sz="2800" dirty="0" smtClean="0">
                <a:latin typeface="Times New Roman" pitchFamily="18" charset="0"/>
                <a:cs typeface="Times New Roman" pitchFamily="18" charset="0"/>
              </a:rPr>
              <a:t>Там, где росли пальмы, люди научились делать страницы из пальмовых листьев, затем сшивали их в форме веера и писали на них тонкими заострёнными палочками. Такие книги назывались “</a:t>
            </a:r>
            <a:r>
              <a:rPr lang="ru-RU" sz="2800" dirty="0" err="1" smtClean="0">
                <a:latin typeface="Times New Roman" pitchFamily="18" charset="0"/>
                <a:cs typeface="Times New Roman" pitchFamily="18" charset="0"/>
              </a:rPr>
              <a:t>Лонтраны</a:t>
            </a:r>
            <a:r>
              <a:rPr lang="ru-RU" sz="2800" dirty="0" smtClean="0">
                <a:latin typeface="Times New Roman" pitchFamily="18" charset="0"/>
                <a:cs typeface="Times New Roman" pitchFamily="18" charset="0"/>
              </a:rPr>
              <a:t>” и существовали в Индонезии. Там, где не было никакой растительности, например, у жителей Крайнего Севера, писали на костях животных и моржовых клыках. Жители Азии писали на тканях. В Китае писали на шёлке.</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Наталья\Pictures\литература.png"/>
          <p:cNvPicPr>
            <a:picLocks noChangeAspect="1" noChangeArrowheads="1"/>
          </p:cNvPicPr>
          <p:nvPr/>
        </p:nvPicPr>
        <p:blipFill>
          <a:blip r:embed="rId2" cstate="print"/>
          <a:srcRect/>
          <a:stretch>
            <a:fillRect/>
          </a:stretch>
        </p:blipFill>
        <p:spPr bwMode="auto">
          <a:xfrm>
            <a:off x="357158" y="1"/>
            <a:ext cx="8429684" cy="2143116"/>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2214554"/>
            <a:ext cx="8229600" cy="3911609"/>
          </a:xfrm>
        </p:spPr>
        <p:txBody>
          <a:bodyPr/>
          <a:lstStyle/>
          <a:p>
            <a:pPr marL="0" lvl="0" indent="342900" eaLnBrk="0" hangingPunct="0">
              <a:spcBef>
                <a:spcPct val="0"/>
              </a:spcBef>
              <a:buNone/>
            </a:pPr>
            <a:r>
              <a:rPr lang="ru-RU" sz="1600" dirty="0" smtClean="0">
                <a:latin typeface="Times New Roman" pitchFamily="18" charset="0"/>
                <a:ea typeface="Calibri" pitchFamily="34" charset="0"/>
                <a:cs typeface="Times New Roman" pitchFamily="18" charset="0"/>
              </a:rPr>
              <a:t>В самом начале своей истории книга была живой, в прямом смысле этого слова. Она умела не только говорить, но и петь. Сказочники и поэты были всегда, а перо и бумага – нет.</a:t>
            </a:r>
            <a:endParaRPr lang="ru-RU" sz="1600" dirty="0" smtClean="0">
              <a:latin typeface="Times New Roman" pitchFamily="18" charset="0"/>
              <a:cs typeface="Times New Roman" pitchFamily="18" charset="0"/>
            </a:endParaRPr>
          </a:p>
          <a:p>
            <a:pPr marL="0" lvl="0" indent="342900" eaLnBrk="0" hangingPunct="0">
              <a:spcBef>
                <a:spcPct val="0"/>
              </a:spcBef>
              <a:buNone/>
            </a:pPr>
            <a:r>
              <a:rPr lang="ru-RU" sz="1600" dirty="0" smtClean="0">
                <a:latin typeface="Times New Roman" pitchFamily="18" charset="0"/>
                <a:ea typeface="Calibri" pitchFamily="34" charset="0"/>
                <a:cs typeface="Times New Roman" pitchFamily="18" charset="0"/>
              </a:rPr>
              <a:t>Поэтому первой книгой был... человек!</a:t>
            </a:r>
            <a:endParaRPr lang="ru-RU" sz="1600" dirty="0" smtClean="0">
              <a:latin typeface="Times New Roman" pitchFamily="18" charset="0"/>
              <a:cs typeface="Times New Roman" pitchFamily="18" charset="0"/>
            </a:endParaRPr>
          </a:p>
          <a:p>
            <a:pPr marL="0" lvl="0" indent="342900" eaLnBrk="0" hangingPunct="0">
              <a:spcBef>
                <a:spcPct val="0"/>
              </a:spcBef>
              <a:buNone/>
            </a:pPr>
            <a:r>
              <a:rPr lang="ru-RU" sz="1600" dirty="0" smtClean="0">
                <a:latin typeface="Times New Roman" pitchFamily="18" charset="0"/>
                <a:ea typeface="Calibri" pitchFamily="34" charset="0"/>
                <a:cs typeface="Times New Roman" pitchFamily="18" charset="0"/>
              </a:rPr>
              <a:t>Истории известен богатый римлянин, который завел себе целую библиотеку из книг-людей. Он искал на невольничьих рынках умных рабов, которые заучивали по целой книге, и хвастался перед гостями.</a:t>
            </a:r>
            <a:endParaRPr lang="ru-RU" sz="1600" dirty="0" smtClean="0">
              <a:latin typeface="Times New Roman" pitchFamily="18" charset="0"/>
              <a:cs typeface="Times New Roman" pitchFamily="18" charset="0"/>
            </a:endParaRPr>
          </a:p>
          <a:p>
            <a:pPr marL="0" lvl="0" indent="342900" eaLnBrk="0" hangingPunct="0">
              <a:spcBef>
                <a:spcPct val="0"/>
              </a:spcBef>
              <a:buNone/>
            </a:pPr>
            <a:r>
              <a:rPr lang="ru-RU" sz="1600" dirty="0" smtClean="0">
                <a:latin typeface="Times New Roman" pitchFamily="18" charset="0"/>
                <a:ea typeface="Calibri" pitchFamily="34" charset="0"/>
                <a:cs typeface="Times New Roman" pitchFamily="18" charset="0"/>
              </a:rPr>
              <a:t>- В Древней государстве под названием Ассирия жил некогда царь по имени </a:t>
            </a:r>
            <a:r>
              <a:rPr lang="ru-RU" sz="1600" dirty="0" err="1" smtClean="0">
                <a:latin typeface="Times New Roman" pitchFamily="18" charset="0"/>
                <a:ea typeface="Calibri" pitchFamily="34" charset="0"/>
                <a:cs typeface="Times New Roman" pitchFamily="18" charset="0"/>
              </a:rPr>
              <a:t>Ашшурбанипал</a:t>
            </a:r>
            <a:r>
              <a:rPr lang="ru-RU" sz="1600" dirty="0" smtClean="0">
                <a:latin typeface="Times New Roman" pitchFamily="18" charset="0"/>
                <a:ea typeface="Calibri" pitchFamily="34" charset="0"/>
                <a:cs typeface="Times New Roman" pitchFamily="18" charset="0"/>
              </a:rPr>
              <a:t>. Его библиотека состояла из глиняных книг. Однажды во дворце случился страшный пожар. Дворец и все вещи были полностью уничтожены огнем. После пожара остались... только книги!</a:t>
            </a:r>
            <a:endParaRPr lang="ru-RU" sz="1600" dirty="0" smtClean="0">
              <a:latin typeface="Times New Roman" pitchFamily="18" charset="0"/>
              <a:cs typeface="Times New Roman" pitchFamily="18" charset="0"/>
            </a:endParaRPr>
          </a:p>
          <a:p>
            <a:pPr marL="0" lvl="0" indent="342900" eaLnBrk="0" hangingPunct="0">
              <a:spcBef>
                <a:spcPct val="0"/>
              </a:spcBef>
              <a:buNone/>
            </a:pPr>
            <a:r>
              <a:rPr lang="ru-RU" sz="1600" dirty="0" smtClean="0">
                <a:latin typeface="Times New Roman" pitchFamily="18" charset="0"/>
                <a:ea typeface="Calibri" pitchFamily="34" charset="0"/>
                <a:cs typeface="Times New Roman" pitchFamily="18" charset="0"/>
              </a:rPr>
              <a:t>Удивительно, не правда ли? А знаете, в   мире есть еще более удивительные книги, например, из золота и драгоценных камней. Книга, написанная на золоте была найдена археологами при раскопках древнего замка. Несколько веков пролежала она в земле и не испортилась!</a:t>
            </a:r>
            <a:endParaRPr lang="ru-RU" sz="1600" dirty="0" smtClean="0">
              <a:latin typeface="Times New Roman" pitchFamily="18" charset="0"/>
              <a:cs typeface="Times New Roman" pitchFamily="18" charset="0"/>
            </a:endParaRPr>
          </a:p>
          <a:p>
            <a:endParaRPr lang="ru-RU" sz="1800" dirty="0"/>
          </a:p>
        </p:txBody>
      </p:sp>
    </p:spTree>
    <p:extLst>
      <p:ext uri="{BB962C8B-B14F-4D97-AF65-F5344CB8AC3E}">
        <p14:creationId xmlns:p14="http://schemas.microsoft.com/office/powerpoint/2010/main" xmlns="" val="1311624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1">
                    <a:lumMod val="75000"/>
                  </a:schemeClr>
                </a:solidFill>
              </a:rPr>
              <a:t>Глиняная и золотая книги</a:t>
            </a:r>
            <a:endParaRPr lang="ru-RU" dirty="0">
              <a:solidFill>
                <a:schemeClr val="accent1">
                  <a:lumMod val="75000"/>
                </a:schemeClr>
              </a:solidFill>
            </a:endParaRPr>
          </a:p>
        </p:txBody>
      </p:sp>
      <p:pic>
        <p:nvPicPr>
          <p:cNvPr id="5" name="Содержимое 4" descr="Глиняные.jpg"/>
          <p:cNvPicPr>
            <a:picLocks noGrp="1" noChangeAspect="1"/>
          </p:cNvPicPr>
          <p:nvPr>
            <p:ph sz="quarter" idx="1"/>
          </p:nvPr>
        </p:nvPicPr>
        <p:blipFill>
          <a:blip r:embed="rId2" cstate="print"/>
          <a:stretch>
            <a:fillRect/>
          </a:stretch>
        </p:blipFill>
        <p:spPr>
          <a:xfrm>
            <a:off x="695325" y="1885950"/>
            <a:ext cx="3181350" cy="4000500"/>
          </a:xfrm>
        </p:spPr>
      </p:pic>
      <p:pic>
        <p:nvPicPr>
          <p:cNvPr id="6" name="Содержимое 5" descr="09265808c84323d6d5027030d30e06bb.jpg"/>
          <p:cNvPicPr>
            <a:picLocks noGrp="1" noChangeAspect="1"/>
          </p:cNvPicPr>
          <p:nvPr>
            <p:ph sz="quarter" idx="2"/>
          </p:nvPr>
        </p:nvPicPr>
        <p:blipFill>
          <a:blip r:embed="rId3" cstate="print"/>
          <a:stretch>
            <a:fillRect/>
          </a:stretch>
        </p:blipFill>
        <p:spPr>
          <a:xfrm>
            <a:off x="4429124" y="1600200"/>
            <a:ext cx="3571901" cy="47244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1428760"/>
          </a:xfrm>
        </p:spPr>
        <p:txBody>
          <a:bodyPr/>
          <a:lstStyle/>
          <a:p>
            <a:r>
              <a:rPr lang="ru-RU" sz="3200" dirty="0" smtClean="0">
                <a:solidFill>
                  <a:srgbClr val="C00000"/>
                </a:solidFill>
                <a:latin typeface="Times New Roman" pitchFamily="18" charset="0"/>
                <a:ea typeface="Calibri" pitchFamily="34" charset="0"/>
                <a:cs typeface="Times New Roman" pitchFamily="18" charset="0"/>
              </a:rPr>
              <a:t>Но также книги различаются, как по содержанию, так и по форме.                  Поговорим о размерах книги</a:t>
            </a:r>
            <a:r>
              <a:rPr lang="ru-RU" dirty="0" smtClean="0">
                <a:solidFill>
                  <a:srgbClr val="C00000"/>
                </a:solidFill>
              </a:rPr>
              <a:t/>
            </a:r>
            <a:br>
              <a:rPr lang="ru-RU" dirty="0" smtClean="0">
                <a:solidFill>
                  <a:srgbClr val="C00000"/>
                </a:solidFill>
              </a:rPr>
            </a:br>
            <a:endParaRPr lang="ru-RU" dirty="0">
              <a:solidFill>
                <a:srgbClr val="C00000"/>
              </a:solidFill>
            </a:endParaRPr>
          </a:p>
        </p:txBody>
      </p:sp>
      <p:sp>
        <p:nvSpPr>
          <p:cNvPr id="3" name="Содержимое 2"/>
          <p:cNvSpPr>
            <a:spLocks noGrp="1"/>
          </p:cNvSpPr>
          <p:nvPr>
            <p:ph idx="1"/>
          </p:nvPr>
        </p:nvSpPr>
        <p:spPr>
          <a:xfrm>
            <a:off x="457200" y="1857364"/>
            <a:ext cx="8229600" cy="4268799"/>
          </a:xfrm>
        </p:spPr>
        <p:txBody>
          <a:bodyPr/>
          <a:lstStyle/>
          <a:p>
            <a:pPr lvl="0"/>
            <a:endParaRPr lang="ru-RU" dirty="0" smtClean="0">
              <a:latin typeface="Arial" pitchFamily="34" charset="0"/>
              <a:cs typeface="Arial" pitchFamily="34" charset="0"/>
            </a:endParaRPr>
          </a:p>
          <a:p>
            <a:endParaRPr lang="ru-RU" dirty="0"/>
          </a:p>
        </p:txBody>
      </p:sp>
      <p:sp>
        <p:nvSpPr>
          <p:cNvPr id="4" name="Прямоугольник 3"/>
          <p:cNvSpPr/>
          <p:nvPr/>
        </p:nvSpPr>
        <p:spPr>
          <a:xfrm>
            <a:off x="714348" y="1859340"/>
            <a:ext cx="7786742" cy="4401205"/>
          </a:xfrm>
          <a:prstGeom prst="rect">
            <a:avLst/>
          </a:prstGeom>
        </p:spPr>
        <p:txBody>
          <a:bodyPr wrap="square">
            <a:spAutoFit/>
          </a:bodyPr>
          <a:lstStyle/>
          <a:p>
            <a:r>
              <a:rPr lang="ru-RU" sz="2800" dirty="0" smtClean="0"/>
              <a:t>    Первая </a:t>
            </a:r>
            <a:r>
              <a:rPr lang="ru-RU" sz="2800" b="1" dirty="0" smtClean="0"/>
              <a:t>самая маленькая книга</a:t>
            </a:r>
            <a:r>
              <a:rPr lang="ru-RU" sz="2800" dirty="0" smtClean="0"/>
              <a:t> в мире была создана в 1985 году в Шотландии, книга была настолько маленькой, что ее страницы можно было переворачивать только если есть булавка или иголка, да и то необходимо быть очень внимательным, чтобы не причинить вреда страницам. Ее размеры были 1 мм на 1 мм. Содержанием книги было сказка «Старый король </a:t>
            </a:r>
            <a:r>
              <a:rPr lang="ru-RU" sz="2800" dirty="0" err="1" smtClean="0"/>
              <a:t>Коул</a:t>
            </a:r>
            <a:r>
              <a:rPr lang="ru-RU" sz="2800" dirty="0" smtClean="0"/>
              <a:t>» толщина бумаги 22 г / м2. Книга была выпущена тиражом 90 штук.</a:t>
            </a:r>
            <a:endParaRPr lang="ru-RU"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71546"/>
            <a:ext cx="8401080" cy="928694"/>
          </a:xfrm>
        </p:spPr>
        <p:txBody>
          <a:bodyPr/>
          <a:lstStyle/>
          <a:p>
            <a:pPr lvl="0" algn="l"/>
            <a:r>
              <a:rPr lang="ru-RU" sz="2400" dirty="0" smtClean="0">
                <a:solidFill>
                  <a:srgbClr val="7030A0"/>
                </a:solidFill>
                <a:latin typeface="Times New Roman" pitchFamily="18" charset="0"/>
                <a:ea typeface="Calibri" pitchFamily="34" charset="0"/>
                <a:cs typeface="Times New Roman" pitchFamily="18" charset="0"/>
              </a:rPr>
              <a:t>     Существует и самая маленькая книга, которая была отпечатана в Японии и называется она “Муравейники”. Ее размер – с крохотную пуговку. Прочитать в такой маленькой книжечке возможно при помощи большого увеличительного стекла... </a:t>
            </a:r>
            <a:r>
              <a:rPr lang="ru-RU" dirty="0" smtClean="0">
                <a:latin typeface="Times New Roman" pitchFamily="18" charset="0"/>
                <a:ea typeface="Calibri" pitchFamily="34" charset="0"/>
                <a:cs typeface="Times New Roman" pitchFamily="18" charset="0"/>
              </a:rPr>
              <a:t/>
            </a:r>
            <a:br>
              <a:rPr lang="ru-RU" dirty="0" smtClean="0">
                <a:latin typeface="Times New Roman" pitchFamily="18" charset="0"/>
                <a:ea typeface="Calibri" pitchFamily="34" charset="0"/>
                <a:cs typeface="Times New Roman" pitchFamily="18" charset="0"/>
              </a:rPr>
            </a:br>
            <a:endParaRPr lang="ru-RU" dirty="0"/>
          </a:p>
        </p:txBody>
      </p:sp>
      <p:sp>
        <p:nvSpPr>
          <p:cNvPr id="3" name="Содержимое 2"/>
          <p:cNvSpPr>
            <a:spLocks noGrp="1"/>
          </p:cNvSpPr>
          <p:nvPr>
            <p:ph idx="1"/>
          </p:nvPr>
        </p:nvSpPr>
        <p:spPr>
          <a:xfrm>
            <a:off x="457200" y="4429132"/>
            <a:ext cx="8043890" cy="1697031"/>
          </a:xfrm>
        </p:spPr>
        <p:txBody>
          <a:bodyPr/>
          <a:lstStyle/>
          <a:p>
            <a:pPr algn="ctr"/>
            <a:endParaRPr lang="ru-RU" dirty="0"/>
          </a:p>
        </p:txBody>
      </p:sp>
      <p:sp>
        <p:nvSpPr>
          <p:cNvPr id="17409" name="Rectangle 1"/>
          <p:cNvSpPr>
            <a:spLocks noChangeArrowheads="1"/>
          </p:cNvSpPr>
          <p:nvPr/>
        </p:nvSpPr>
        <p:spPr bwMode="auto">
          <a:xfrm>
            <a:off x="928662" y="214289"/>
            <a:ext cx="750099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098" name="Picture 2" descr="C:\Users\Наталья\Pictures\original-1363874718.jpg"/>
          <p:cNvPicPr>
            <a:picLocks noChangeAspect="1" noChangeArrowheads="1"/>
          </p:cNvPicPr>
          <p:nvPr/>
        </p:nvPicPr>
        <p:blipFill>
          <a:blip r:embed="rId2" cstate="print"/>
          <a:srcRect/>
          <a:stretch>
            <a:fillRect/>
          </a:stretch>
        </p:blipFill>
        <p:spPr bwMode="auto">
          <a:xfrm>
            <a:off x="1857356" y="2285992"/>
            <a:ext cx="6858048" cy="385765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3214686"/>
            <a:ext cx="8229600" cy="2911477"/>
          </a:xfrm>
        </p:spPr>
        <p:txBody>
          <a:bodyPr/>
          <a:lstStyle/>
          <a:p>
            <a:r>
              <a:rPr lang="ru-RU" sz="2000" b="1" dirty="0" smtClean="0">
                <a:solidFill>
                  <a:srgbClr val="7030A0"/>
                </a:solidFill>
              </a:rPr>
              <a:t>Однако самая маленькая книга в мире на данный момент считается книга, созданная при помощи нано технологий, ее создали сотрудники института </a:t>
            </a:r>
            <a:r>
              <a:rPr lang="ru-RU" sz="2000" b="1" dirty="0" err="1" smtClean="0">
                <a:solidFill>
                  <a:srgbClr val="7030A0"/>
                </a:solidFill>
              </a:rPr>
              <a:t>Симон</a:t>
            </a:r>
            <a:r>
              <a:rPr lang="ru-RU" sz="2000" b="1" dirty="0" smtClean="0">
                <a:solidFill>
                  <a:srgbClr val="7030A0"/>
                </a:solidFill>
              </a:rPr>
              <a:t> Фразер. Ее размеры составляют 0,07 мм на 0,1 мм, поэтому для того, чтобы прочитать ее содержание Вам понадобится микроскоп.</a:t>
            </a:r>
          </a:p>
          <a:p>
            <a:r>
              <a:rPr lang="ru-RU" sz="2000" b="1" dirty="0" smtClean="0">
                <a:solidFill>
                  <a:srgbClr val="7030A0"/>
                </a:solidFill>
              </a:rPr>
              <a:t>При ее создании был использован пучок ионов галлия. Диаметр пучка был 7 нанометров, его программа вырезала пространство возле каждого слова и каждой буквы. В качестве основы книги был использован кремний, всего в книге 30 микро табличек. Тираж этой микро книги составил 150 экземпляров.</a:t>
            </a:r>
          </a:p>
          <a:p>
            <a:endParaRPr lang="ru-RU" dirty="0"/>
          </a:p>
        </p:txBody>
      </p:sp>
      <p:pic>
        <p:nvPicPr>
          <p:cNvPr id="3074" name="Picture 2" descr="C:\Users\Наталья\Pictures\110.jpg"/>
          <p:cNvPicPr>
            <a:picLocks noChangeAspect="1" noChangeArrowheads="1"/>
          </p:cNvPicPr>
          <p:nvPr/>
        </p:nvPicPr>
        <p:blipFill>
          <a:blip r:embed="rId2" cstate="print"/>
          <a:srcRect/>
          <a:stretch>
            <a:fillRect/>
          </a:stretch>
        </p:blipFill>
        <p:spPr bwMode="auto">
          <a:xfrm>
            <a:off x="714348" y="285729"/>
            <a:ext cx="7858180" cy="285752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3714752"/>
            <a:ext cx="8229600" cy="2411411"/>
          </a:xfrm>
        </p:spPr>
        <p:txBody>
          <a:bodyPr/>
          <a:lstStyle/>
          <a:p>
            <a:r>
              <a:rPr lang="ru-RU" sz="2000" b="1" dirty="0" smtClean="0">
                <a:solidFill>
                  <a:srgbClr val="7030A0"/>
                </a:solidFill>
              </a:rPr>
              <a:t>Еще одна мини книга была занесена в свое время в Книгу рекордов Гиннеса — книга А.П.Чехова «Хамелеон». Книга была создана в 2002 году, высотой 0,9 мм и длинной 0,9 мм. Естественно для того, чтобы что-то прочитать в этой книге Вам понадобится как минимум лупа)).</a:t>
            </a:r>
            <a:endParaRPr lang="ru-RU" sz="2000" b="1" dirty="0">
              <a:solidFill>
                <a:srgbClr val="7030A0"/>
              </a:solidFill>
            </a:endParaRPr>
          </a:p>
        </p:txBody>
      </p:sp>
      <p:pic>
        <p:nvPicPr>
          <p:cNvPr id="2050" name="Picture 2" descr="C:\Users\Наталья\Pictures\27.jpg"/>
          <p:cNvPicPr>
            <a:picLocks noChangeAspect="1" noChangeArrowheads="1"/>
          </p:cNvPicPr>
          <p:nvPr/>
        </p:nvPicPr>
        <p:blipFill>
          <a:blip r:embed="rId2" cstate="print"/>
          <a:srcRect/>
          <a:stretch>
            <a:fillRect/>
          </a:stretch>
        </p:blipFill>
        <p:spPr bwMode="auto">
          <a:xfrm>
            <a:off x="357158" y="357166"/>
            <a:ext cx="6858048" cy="3238500"/>
          </a:xfrm>
          <a:prstGeom prst="rect">
            <a:avLst/>
          </a:prstGeom>
          <a:noFill/>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92c6dcd1478369ac5e9642981b666d98b85fde3"/>
</p:tagLst>
</file>

<file path=ppt/theme/theme1.xml><?xml version="1.0" encoding="utf-8"?>
<a:theme xmlns:a="http://schemas.openxmlformats.org/drawingml/2006/main" name="Книг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Книга</Template>
  <TotalTime>138</TotalTime>
  <Words>830</Words>
  <Application>Microsoft Office PowerPoint</Application>
  <PresentationFormat>Экран (4:3)</PresentationFormat>
  <Paragraphs>52</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Книга</vt:lpstr>
      <vt:lpstr>Слайд 1</vt:lpstr>
      <vt:lpstr>Слайд 2</vt:lpstr>
      <vt:lpstr>Слайд 3</vt:lpstr>
      <vt:lpstr>Слайд 4</vt:lpstr>
      <vt:lpstr>Глиняная и золотая книги</vt:lpstr>
      <vt:lpstr>Но также книги различаются, как по содержанию, так и по форме.                  Поговорим о размерах книги </vt:lpstr>
      <vt:lpstr>     Существует и самая маленькая книга, которая была отпечатана в Японии и называется она “Муравейники”. Ее размер – с крохотную пуговку. Прочитать в такой маленькой книжечке возможно при помощи большого увеличительного стекла...  </vt:lpstr>
      <vt:lpstr>Слайд 8</vt:lpstr>
      <vt:lpstr>Слайд 9</vt:lpstr>
      <vt:lpstr>В Англии в прошлом веке была сделана самая большая в мире книга: ее высота – представьте себе – с двухэтажный дом! А размер букв в этой книге – 15 сантиметров.  </vt:lpstr>
      <vt:lpstr>Среди самых удивительных можно назвать  книга-лента. Представьте себе длинную-длинную ленту  - шагов в сто длиной! </vt:lpstr>
      <vt:lpstr>В античном мире писали книги на воске. Восковая табличка представляет собой деревянную доску,  покрытую слоем воска. На них можно было писать и стирать написанное с помощью палочки – «стило»,  один конец которой был заострён для письма, а другой, полукруглый, стирал.  </vt:lpstr>
      <vt:lpstr>Слайд 13</vt:lpstr>
      <vt:lpstr>Слайд 14</vt:lpstr>
      <vt:lpstr>Слайд 15</vt:lpstr>
      <vt:lpstr>Слайд 16</vt:lpstr>
      <vt:lpstr>БЕРЕСТЯННАЯ КНИГА</vt:lpstr>
      <vt:lpstr>Слайд 18</vt:lpstr>
      <vt:lpstr>Слайд 19</vt:lpstr>
      <vt:lpstr>Слайд 20</vt:lpstr>
      <vt:lpstr>КНИГИ ИЗ БУМАГИ</vt:lpstr>
      <vt:lpstr>Слайд 22</vt:lpstr>
      <vt:lpstr>Начальный лист «Апостола» 1564</vt:lpstr>
      <vt:lpstr>Берегите книги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«Книги»</dc:title>
  <dc:creator>Ольга Михайловна</dc:creator>
  <cp:lastModifiedBy>Пользователь</cp:lastModifiedBy>
  <cp:revision>32</cp:revision>
  <dcterms:created xsi:type="dcterms:W3CDTF">2014-11-13T20:56:31Z</dcterms:created>
  <dcterms:modified xsi:type="dcterms:W3CDTF">2023-05-29T08:03:57Z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1113998</vt:lpwstr>
  </property>
  <property fmtid="{D5CDD505-2E9C-101B-9397-08002B2CF9AE}" pid="3" name="NXPowerLiteSettings">
    <vt:lpwstr>F6000400038000</vt:lpwstr>
  </property>
  <property fmtid="{D5CDD505-2E9C-101B-9397-08002B2CF9AE}" pid="4" name="NXPowerLiteVersion">
    <vt:lpwstr>D4.3.1</vt:lpwstr>
  </property>
</Properties>
</file>