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1" r:id="rId6"/>
    <p:sldId id="269" r:id="rId7"/>
    <p:sldId id="268" r:id="rId8"/>
    <p:sldId id="270" r:id="rId9"/>
    <p:sldId id="263" r:id="rId10"/>
    <p:sldId id="264" r:id="rId11"/>
    <p:sldId id="265" r:id="rId12"/>
    <p:sldId id="266" r:id="rId13"/>
    <p:sldId id="271" r:id="rId14"/>
    <p:sldId id="272" r:id="rId15"/>
    <p:sldId id="26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592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3146D-A646-4DD4-B030-8CE760F57CD6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1351F1-8D67-4D10-B119-65E4BDEB1E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731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351F1-8D67-4D10-B119-65E4BDEB1EF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941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ADECB-F095-46EE-8E30-1A74FA290F1A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A269296-7D1A-4A78-90BD-746FB90D9E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68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ADECB-F095-46EE-8E30-1A74FA290F1A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A269296-7D1A-4A78-90BD-746FB90D9E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164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ADECB-F095-46EE-8E30-1A74FA290F1A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A269296-7D1A-4A78-90BD-746FB90D9E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37831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ADECB-F095-46EE-8E30-1A74FA290F1A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A269296-7D1A-4A78-90BD-746FB90D9E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910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ADECB-F095-46EE-8E30-1A74FA290F1A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A269296-7D1A-4A78-90BD-746FB90D9E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8731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ADECB-F095-46EE-8E30-1A74FA290F1A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A269296-7D1A-4A78-90BD-746FB90D9E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75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ADECB-F095-46EE-8E30-1A74FA290F1A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69296-7D1A-4A78-90BD-746FB90D9E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2041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ADECB-F095-46EE-8E30-1A74FA290F1A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69296-7D1A-4A78-90BD-746FB90D9E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875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ADECB-F095-46EE-8E30-1A74FA290F1A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69296-7D1A-4A78-90BD-746FB90D9E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278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ADECB-F095-46EE-8E30-1A74FA290F1A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A269296-7D1A-4A78-90BD-746FB90D9E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049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ADECB-F095-46EE-8E30-1A74FA290F1A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A269296-7D1A-4A78-90BD-746FB90D9E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401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ADECB-F095-46EE-8E30-1A74FA290F1A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A269296-7D1A-4A78-90BD-746FB90D9E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76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ADECB-F095-46EE-8E30-1A74FA290F1A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69296-7D1A-4A78-90BD-746FB90D9E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142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ADECB-F095-46EE-8E30-1A74FA290F1A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69296-7D1A-4A78-90BD-746FB90D9E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918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ADECB-F095-46EE-8E30-1A74FA290F1A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69296-7D1A-4A78-90BD-746FB90D9E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40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ADECB-F095-46EE-8E30-1A74FA290F1A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A269296-7D1A-4A78-90BD-746FB90D9E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965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ADECB-F095-46EE-8E30-1A74FA290F1A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A269296-7D1A-4A78-90BD-746FB90D9E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087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3805" y="248522"/>
            <a:ext cx="11093749" cy="6470139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Позиции в </a:t>
            </a:r>
            <a:r>
              <a:rPr lang="ru-RU" b="1" dirty="0" smtClean="0"/>
              <a:t>общении </a:t>
            </a:r>
            <a:br>
              <a:rPr lang="ru-RU" b="1" dirty="0" smtClean="0"/>
            </a:br>
            <a:r>
              <a:rPr lang="ru-RU" b="1" dirty="0" smtClean="0"/>
              <a:t>и способы решения конфликтных ситуаций</a:t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/>
              <a:t>Педагог-психолог МБДОУ №6 «Василек» </a:t>
            </a:r>
            <a:r>
              <a:rPr lang="ru-RU" sz="3100" b="1" dirty="0" err="1" smtClean="0"/>
              <a:t>г.Сургут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Черных Екатерина Александровна</a:t>
            </a:r>
            <a:endParaRPr lang="ru-RU" sz="3100" b="1" dirty="0"/>
          </a:p>
        </p:txBody>
      </p:sp>
    </p:spTree>
    <p:extLst>
      <p:ext uri="{BB962C8B-B14F-4D97-AF65-F5344CB8AC3E}">
        <p14:creationId xmlns:p14="http://schemas.microsoft.com/office/powerpoint/2010/main" val="35680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705753"/>
            <a:ext cx="9904412" cy="747490"/>
          </a:xfrm>
        </p:spPr>
        <p:txBody>
          <a:bodyPr/>
          <a:lstStyle/>
          <a:p>
            <a:pPr algn="ctr"/>
            <a:r>
              <a:rPr lang="ru-RU" dirty="0" smtClean="0"/>
              <a:t>Ситуация №1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1986" y="1370366"/>
            <a:ext cx="10815984" cy="5409995"/>
          </a:xfrm>
        </p:spPr>
        <p:txBody>
          <a:bodyPr>
            <a:noAutofit/>
          </a:bodyPr>
          <a:lstStyle/>
          <a:p>
            <a:pPr algn="just"/>
            <a:r>
              <a:rPr lang="ru-RU" sz="3200" dirty="0"/>
              <a:t>В группе «Матрешка» нет слаженной работы двух воспитателей. Документация заполняется каждым воспитателем </a:t>
            </a:r>
            <a:r>
              <a:rPr lang="ru-RU" sz="3200" b="1" u="sng" dirty="0"/>
              <a:t>в «своем стиле»</a:t>
            </a:r>
            <a:r>
              <a:rPr lang="ru-RU" sz="3200" dirty="0"/>
              <a:t>, нет </a:t>
            </a:r>
            <a:r>
              <a:rPr lang="ru-RU" sz="3200" b="1" u="sng" dirty="0"/>
              <a:t>единых</a:t>
            </a:r>
            <a:r>
              <a:rPr lang="ru-RU" sz="3200" dirty="0"/>
              <a:t> требований </a:t>
            </a:r>
            <a:r>
              <a:rPr lang="ru-RU" sz="3200" b="1" u="sng" dirty="0"/>
              <a:t>к правилам поведения</a:t>
            </a:r>
            <a:r>
              <a:rPr lang="ru-RU" sz="3200" dirty="0"/>
              <a:t> в группе для детей,   работа с родителями </a:t>
            </a:r>
            <a:r>
              <a:rPr lang="ru-RU" sz="3200" b="1" u="sng" dirty="0"/>
              <a:t>выстраивается хаотично</a:t>
            </a:r>
            <a:r>
              <a:rPr lang="ru-RU" sz="3200" dirty="0"/>
              <a:t>, все поручения от руководства выполняются </a:t>
            </a:r>
            <a:r>
              <a:rPr lang="ru-RU" sz="3200" b="1" u="sng" dirty="0"/>
              <a:t>два раза </a:t>
            </a:r>
            <a:r>
              <a:rPr lang="ru-RU" sz="3200" dirty="0"/>
              <a:t>(отдельно каждым воспитателем). </a:t>
            </a:r>
            <a:endParaRPr lang="ru-RU" sz="3600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849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8302" y="1453243"/>
            <a:ext cx="10567358" cy="5171844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sz="3600" b="1" dirty="0"/>
              <a:t>Между родителями</a:t>
            </a:r>
            <a:r>
              <a:rPr lang="ru-RU" sz="3600" dirty="0"/>
              <a:t> воспитанника, находящихся в бракоразводном процессе, периодически возникают разногласия по поводу </a:t>
            </a:r>
            <a:r>
              <a:rPr lang="ru-RU" sz="3600" b="1" dirty="0"/>
              <a:t>воспитания и проживания ребенка</a:t>
            </a:r>
            <a:r>
              <a:rPr lang="ru-RU" sz="3600" dirty="0"/>
              <a:t>. Однажды, ребенка немного раньше </a:t>
            </a:r>
            <a:r>
              <a:rPr lang="ru-RU" sz="3600" u="sng" dirty="0"/>
              <a:t>забрал</a:t>
            </a:r>
            <a:r>
              <a:rPr lang="ru-RU" sz="3600" dirty="0"/>
              <a:t> из детского сада </a:t>
            </a:r>
            <a:r>
              <a:rPr lang="ru-RU" sz="3600" u="sng" dirty="0"/>
              <a:t>папа</a:t>
            </a:r>
            <a:r>
              <a:rPr lang="ru-RU" sz="3600" dirty="0"/>
              <a:t>. Когда </a:t>
            </a:r>
            <a:r>
              <a:rPr lang="ru-RU" sz="3600" u="sng" dirty="0"/>
              <a:t>мама</a:t>
            </a:r>
            <a:r>
              <a:rPr lang="ru-RU" sz="3600" dirty="0"/>
              <a:t> пришла за ребенком, то стала </a:t>
            </a:r>
            <a:r>
              <a:rPr lang="ru-RU" sz="3600" u="sng" dirty="0"/>
              <a:t>обвинять, грубить, кричать </a:t>
            </a:r>
            <a:r>
              <a:rPr lang="ru-RU" sz="3600" dirty="0"/>
              <a:t>на воспитателя, что она </a:t>
            </a:r>
            <a:r>
              <a:rPr lang="ru-RU" sz="3600" b="1" u="sng" dirty="0"/>
              <a:t>не должна</a:t>
            </a:r>
            <a:r>
              <a:rPr lang="ru-RU" sz="3600" u="sng" dirty="0"/>
              <a:t> </a:t>
            </a:r>
            <a:r>
              <a:rPr lang="ru-RU" sz="3600" dirty="0"/>
              <a:t>была отдавать ребенка.</a:t>
            </a:r>
            <a:endParaRPr lang="ru-RU" sz="3600" dirty="0">
              <a:effectLst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00200" y="705753"/>
            <a:ext cx="9904412" cy="747490"/>
          </a:xfrm>
        </p:spPr>
        <p:txBody>
          <a:bodyPr/>
          <a:lstStyle/>
          <a:p>
            <a:pPr algn="ctr"/>
            <a:r>
              <a:rPr lang="ru-RU" dirty="0" smtClean="0"/>
              <a:t>Ситуация №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5482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1268" y="1453243"/>
            <a:ext cx="11024558" cy="516321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Утром </a:t>
            </a:r>
            <a:r>
              <a:rPr lang="ru-RU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мама</a:t>
            </a: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сообщает </a:t>
            </a:r>
            <a:r>
              <a:rPr lang="ru-RU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воспитателю</a:t>
            </a: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«Маша </a:t>
            </a:r>
            <a:r>
              <a:rPr lang="ru-RU" sz="3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не хочет </a:t>
            </a:r>
            <a:r>
              <a:rPr lang="ru-RU" sz="3600" dirty="0">
                <a:latin typeface="Tahoma" pitchFamily="34" charset="0"/>
                <a:ea typeface="Tahoma" pitchFamily="34" charset="0"/>
                <a:cs typeface="Tahoma" pitchFamily="34" charset="0"/>
              </a:rPr>
              <a:t>идти в детский сад, потому что Вы с ней разговариваете на </a:t>
            </a:r>
            <a:r>
              <a:rPr lang="ru-RU" sz="3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повышенных тонах</a:t>
            </a:r>
            <a:r>
              <a:rPr lang="ru-RU" sz="3600" dirty="0">
                <a:latin typeface="Tahoma" pitchFamily="34" charset="0"/>
                <a:ea typeface="Tahoma" pitchFamily="34" charset="0"/>
                <a:cs typeface="Tahoma" pitchFamily="34" charset="0"/>
              </a:rPr>
              <a:t> и </a:t>
            </a:r>
            <a:r>
              <a:rPr lang="ru-RU" sz="3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постоянно кричите </a:t>
            </a:r>
            <a:r>
              <a:rPr lang="ru-RU" sz="3600" dirty="0">
                <a:latin typeface="Tahoma" pitchFamily="34" charset="0"/>
                <a:ea typeface="Tahoma" pitchFamily="34" charset="0"/>
                <a:cs typeface="Tahoma" pitchFamily="34" charset="0"/>
              </a:rPr>
              <a:t>на других детей. </a:t>
            </a:r>
            <a:r>
              <a:rPr lang="ru-RU" sz="3600" u="sng" dirty="0">
                <a:latin typeface="Tahoma" pitchFamily="34" charset="0"/>
                <a:ea typeface="Tahoma" pitchFamily="34" charset="0"/>
                <a:cs typeface="Tahoma" pitchFamily="34" charset="0"/>
              </a:rPr>
              <a:t>Как только узнает, что сегодня </a:t>
            </a:r>
            <a:r>
              <a:rPr lang="ru-RU" sz="36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Светлана Петровна -  </a:t>
            </a:r>
            <a:r>
              <a:rPr lang="ru-RU" sz="3600" u="sng" dirty="0">
                <a:latin typeface="Tahoma" pitchFamily="34" charset="0"/>
                <a:ea typeface="Tahoma" pitchFamily="34" charset="0"/>
                <a:cs typeface="Tahoma" pitchFamily="34" charset="0"/>
              </a:rPr>
              <a:t>сразу в </a:t>
            </a:r>
            <a:r>
              <a:rPr lang="ru-RU" sz="36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слезы</a:t>
            </a: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».</a:t>
            </a:r>
            <a:endParaRPr lang="ru-RU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00200" y="705753"/>
            <a:ext cx="9904412" cy="747490"/>
          </a:xfrm>
        </p:spPr>
        <p:txBody>
          <a:bodyPr/>
          <a:lstStyle/>
          <a:p>
            <a:pPr algn="ctr"/>
            <a:r>
              <a:rPr lang="ru-RU" dirty="0" smtClean="0"/>
              <a:t>Ситуация № 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2752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3379" y="239151"/>
            <a:ext cx="9929030" cy="1280890"/>
          </a:xfrm>
        </p:spPr>
        <p:txBody>
          <a:bodyPr/>
          <a:lstStyle/>
          <a:p>
            <a:pPr algn="ctr"/>
            <a:r>
              <a:rPr lang="ru-RU" dirty="0" smtClean="0"/>
              <a:t>Ситуация №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3385" y="956602"/>
            <a:ext cx="11282290" cy="5303521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Коллеги </a:t>
            </a: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(Маша и Наташа) договорились в после работы выпить кофе в ближайшем кафе. Маша </a:t>
            </a:r>
            <a:r>
              <a:rPr lang="ru-RU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отменила</a:t>
            </a: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встречу, т.к. заместитель по УВР </a:t>
            </a:r>
            <a:r>
              <a:rPr lang="ru-RU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попросила ее задержаться, </a:t>
            </a: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чтобы помочь в оформлении выставки. На что Наташа заявила, что «Маша, ты </a:t>
            </a:r>
            <a:r>
              <a:rPr lang="ru-RU" sz="36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слишком мягкая</a:t>
            </a: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раз не может отказать. Что, больше некому помочь? У тебя </a:t>
            </a:r>
            <a:r>
              <a:rPr lang="ru-RU" sz="36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так и будут на шее сидеть…</a:t>
            </a: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». Маша </a:t>
            </a:r>
            <a:r>
              <a:rPr lang="ru-RU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до слез обиделась</a:t>
            </a: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на подругу. </a:t>
            </a:r>
            <a:endParaRPr lang="ru-RU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669" y="1254034"/>
            <a:ext cx="12009120" cy="560396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Профсоюзной </a:t>
            </a: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организацией детского сада были</a:t>
            </a:r>
          </a:p>
          <a:p>
            <a:pPr marL="0" indent="0" algn="just">
              <a:buNone/>
            </a:pP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закуплены саженцы молодых деревьев. Председатель</a:t>
            </a:r>
          </a:p>
          <a:p>
            <a:pPr marL="0" indent="0" algn="just">
              <a:buNone/>
            </a:pP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ПО обратилась ко </a:t>
            </a:r>
            <a:r>
              <a:rPr lang="ru-RU" sz="3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всему коллективу</a:t>
            </a:r>
            <a:r>
              <a:rPr lang="ru-RU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 просьбой в</a:t>
            </a:r>
          </a:p>
          <a:p>
            <a:pPr marL="0" indent="0" algn="just">
              <a:buNone/>
            </a:pP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оказании помощи в посадке саженцев.</a:t>
            </a:r>
            <a:endParaRPr lang="ru-RU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just">
              <a:buNone/>
            </a:pP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Несколько человек отказались принять участие в    </a:t>
            </a:r>
          </a:p>
          <a:p>
            <a:pPr marL="0" indent="0" algn="just">
              <a:buNone/>
            </a:pPr>
            <a:r>
              <a:rPr lang="ru-RU" sz="36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озеленении, озвучив причины отказа: </a:t>
            </a:r>
            <a:r>
              <a:rPr lang="ru-RU" sz="3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«Я не член профсоюза», «Пусть молодые садят», «У нас есть дворник, пусть он садит, он за это деньги получает», «Мне не с кем оставить ребенка». </a:t>
            </a:r>
            <a:endParaRPr lang="ru-RU" sz="3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533379" y="239151"/>
            <a:ext cx="9929030" cy="1280890"/>
          </a:xfrm>
        </p:spPr>
        <p:txBody>
          <a:bodyPr/>
          <a:lstStyle/>
          <a:p>
            <a:pPr algn="ctr"/>
            <a:r>
              <a:rPr lang="ru-RU" dirty="0" smtClean="0"/>
              <a:t>Ситуация № 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612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7313" y="1397478"/>
            <a:ext cx="10912415" cy="4777597"/>
          </a:xfrm>
        </p:spPr>
        <p:txBody>
          <a:bodyPr/>
          <a:lstStyle/>
          <a:p>
            <a:pPr algn="ctr"/>
            <a:r>
              <a:rPr lang="ru-RU" dirty="0"/>
              <a:t>Используйте полученный опыт, рассматривая его через призму конкретной </a:t>
            </a:r>
            <a:r>
              <a:rPr lang="ru-RU" b="1" dirty="0"/>
              <a:t>ситуации</a:t>
            </a:r>
            <a:r>
              <a:rPr lang="ru-RU" dirty="0"/>
              <a:t> и собственного характера, </a:t>
            </a:r>
            <a:r>
              <a:rPr lang="ru-RU" b="1" dirty="0"/>
              <a:t>работайте</a:t>
            </a:r>
            <a:r>
              <a:rPr lang="ru-RU" dirty="0"/>
              <a:t> над собой и достигайте успеха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3110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098" y="624109"/>
            <a:ext cx="11577711" cy="240044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      </a:t>
            </a:r>
            <a:r>
              <a:rPr lang="ru-RU" sz="4000" b="1" dirty="0" err="1" smtClean="0">
                <a:solidFill>
                  <a:srgbClr val="FF0000"/>
                </a:solidFill>
              </a:rPr>
              <a:t>Трансактный</a:t>
            </a:r>
            <a:r>
              <a:rPr lang="ru-RU" sz="4000" b="1" dirty="0" smtClean="0">
                <a:solidFill>
                  <a:srgbClr val="FF0000"/>
                </a:solidFill>
              </a:rPr>
              <a:t> анализ – </a:t>
            </a:r>
            <a:r>
              <a:rPr lang="ru-RU" sz="4000" b="1" dirty="0" smtClean="0">
                <a:solidFill>
                  <a:schemeClr val="tx1"/>
                </a:solidFill>
              </a:rPr>
              <a:t>это методика, позволяющая описать и проанализировать поведение одного отдельного человека или группы.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6429" y="2950029"/>
            <a:ext cx="10688183" cy="3777622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sz="3200" b="1" dirty="0" smtClean="0"/>
              <a:t>                                         родитель</a:t>
            </a:r>
          </a:p>
          <a:p>
            <a:endParaRPr lang="ru-RU" sz="3200" b="1" dirty="0"/>
          </a:p>
          <a:p>
            <a:r>
              <a:rPr lang="ru-RU" sz="3200" b="1" dirty="0" smtClean="0"/>
              <a:t>            «Я»                        взрослый</a:t>
            </a:r>
          </a:p>
          <a:p>
            <a:endParaRPr lang="ru-RU" sz="3200" b="1" dirty="0" smtClean="0"/>
          </a:p>
          <a:p>
            <a:r>
              <a:rPr lang="ru-RU" sz="3200" b="1" dirty="0"/>
              <a:t> </a:t>
            </a:r>
            <a:r>
              <a:rPr lang="ru-RU" sz="3200" b="1" dirty="0" smtClean="0"/>
              <a:t>                                        ребенок</a:t>
            </a:r>
            <a:endParaRPr lang="ru-RU" sz="32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3347357" y="3722914"/>
            <a:ext cx="2498272" cy="111592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298371" y="4838840"/>
            <a:ext cx="248194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347357" y="4838840"/>
            <a:ext cx="2498272" cy="126804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609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6529" y="624110"/>
            <a:ext cx="9888083" cy="1280890"/>
          </a:xfrm>
        </p:spPr>
        <p:txBody>
          <a:bodyPr/>
          <a:lstStyle/>
          <a:p>
            <a:pPr algn="ctr"/>
            <a:r>
              <a:rPr lang="ru-RU" dirty="0" smtClean="0"/>
              <a:t>«Я» - родитель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4912" y="1632856"/>
            <a:ext cx="5297827" cy="52251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u="sng" dirty="0" smtClean="0"/>
              <a:t>Критикующий</a:t>
            </a:r>
          </a:p>
          <a:p>
            <a:r>
              <a:rPr lang="ru-RU" sz="3600" dirty="0" smtClean="0"/>
              <a:t>Грозит;</a:t>
            </a:r>
          </a:p>
          <a:p>
            <a:r>
              <a:rPr lang="ru-RU" sz="3600" dirty="0" smtClean="0"/>
              <a:t>Критикует</a:t>
            </a:r>
          </a:p>
          <a:p>
            <a:r>
              <a:rPr lang="ru-RU" sz="3600" dirty="0" smtClean="0"/>
              <a:t>Приказывает</a:t>
            </a:r>
          </a:p>
          <a:p>
            <a:endParaRPr lang="ru-RU" sz="3200" b="1" u="sng" dirty="0" smtClean="0"/>
          </a:p>
          <a:p>
            <a:pPr marL="0" indent="0">
              <a:buNone/>
            </a:pPr>
            <a:r>
              <a:rPr lang="ru-RU" sz="3200" b="1" dirty="0" smtClean="0"/>
              <a:t>«Опять ты опоздал»</a:t>
            </a:r>
          </a:p>
          <a:p>
            <a:pPr marL="0" indent="0">
              <a:buNone/>
            </a:pPr>
            <a:r>
              <a:rPr lang="ru-RU" sz="3200" b="1" dirty="0" smtClean="0"/>
              <a:t>«Завтра же у каждого это должно быть!»</a:t>
            </a:r>
          </a:p>
          <a:p>
            <a:endParaRPr lang="ru-RU" sz="3200" b="1" u="sng" dirty="0"/>
          </a:p>
          <a:p>
            <a:endParaRPr lang="ru-RU" sz="3200" b="1" u="sng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262743" y="1632856"/>
            <a:ext cx="5022169" cy="522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200" b="1" u="sng" dirty="0" smtClean="0"/>
              <a:t>Заботливый</a:t>
            </a:r>
          </a:p>
          <a:p>
            <a:r>
              <a:rPr lang="ru-RU" sz="3600" dirty="0" smtClean="0"/>
              <a:t>Утешает;</a:t>
            </a:r>
          </a:p>
          <a:p>
            <a:r>
              <a:rPr lang="ru-RU" sz="3600" dirty="0" smtClean="0"/>
              <a:t>Исправляет;</a:t>
            </a:r>
          </a:p>
          <a:p>
            <a:r>
              <a:rPr lang="ru-RU" sz="3600" dirty="0" smtClean="0"/>
              <a:t>Помогает</a:t>
            </a:r>
          </a:p>
          <a:p>
            <a:endParaRPr lang="ru-RU" sz="3200" b="1" u="sng" dirty="0"/>
          </a:p>
          <a:p>
            <a:pPr marL="0" indent="0">
              <a:buNone/>
            </a:pPr>
            <a:r>
              <a:rPr lang="ru-RU" sz="3200" b="1" dirty="0" smtClean="0"/>
              <a:t>«Это мы сделаем»,</a:t>
            </a:r>
          </a:p>
          <a:p>
            <a:pPr marL="0" indent="0">
              <a:buNone/>
            </a:pPr>
            <a:r>
              <a:rPr lang="ru-RU" sz="3200" b="1" dirty="0" smtClean="0"/>
              <a:t>«Не бойся», </a:t>
            </a:r>
          </a:p>
          <a:p>
            <a:pPr marL="0" indent="0">
              <a:buNone/>
            </a:pPr>
            <a:r>
              <a:rPr lang="ru-RU" sz="3200" b="1" dirty="0" smtClean="0"/>
              <a:t>«Давай я тебе помогу»</a:t>
            </a:r>
            <a:endParaRPr lang="ru-RU" sz="3200" b="1" dirty="0"/>
          </a:p>
        </p:txBody>
      </p:sp>
      <p:cxnSp>
        <p:nvCxnSpPr>
          <p:cNvPr id="8" name="Соединительная линия уступом 7"/>
          <p:cNvCxnSpPr/>
          <p:nvPr/>
        </p:nvCxnSpPr>
        <p:spPr>
          <a:xfrm rot="10800000" flipV="1">
            <a:off x="3926229" y="1175656"/>
            <a:ext cx="1728901" cy="457199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Соединительная линия уступом 8"/>
          <p:cNvCxnSpPr/>
          <p:nvPr/>
        </p:nvCxnSpPr>
        <p:spPr>
          <a:xfrm>
            <a:off x="5655130" y="1175656"/>
            <a:ext cx="3278695" cy="304800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0222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1" y="624110"/>
            <a:ext cx="9904412" cy="1280890"/>
          </a:xfrm>
        </p:spPr>
        <p:txBody>
          <a:bodyPr/>
          <a:lstStyle/>
          <a:p>
            <a:pPr algn="ctr"/>
            <a:r>
              <a:rPr lang="ru-RU" dirty="0" smtClean="0"/>
              <a:t>«Я» - взрослый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0971" y="1431471"/>
            <a:ext cx="10727872" cy="5426529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Собирает и дает информацию</a:t>
            </a:r>
          </a:p>
          <a:p>
            <a:r>
              <a:rPr lang="ru-RU" sz="3600" dirty="0" smtClean="0"/>
              <a:t>Оценивает вероятность</a:t>
            </a:r>
          </a:p>
          <a:p>
            <a:r>
              <a:rPr lang="ru-RU" sz="3600" dirty="0" smtClean="0"/>
              <a:t>Принимает решение</a:t>
            </a:r>
          </a:p>
          <a:p>
            <a:endParaRPr lang="ru-RU" sz="3600" dirty="0"/>
          </a:p>
          <a:p>
            <a:pPr marL="0" indent="0">
              <a:buNone/>
            </a:pPr>
            <a:r>
              <a:rPr lang="ru-RU" sz="3600" b="1" dirty="0" smtClean="0"/>
              <a:t>«В этом деле/вопросе нам может помочь…»</a:t>
            </a:r>
          </a:p>
          <a:p>
            <a:pPr marL="0" indent="0">
              <a:buNone/>
            </a:pPr>
            <a:r>
              <a:rPr lang="ru-RU" sz="3600" b="1" dirty="0" smtClean="0"/>
              <a:t>«У кого может быть эта информация?»</a:t>
            </a:r>
          </a:p>
          <a:p>
            <a:pPr marL="0" indent="0">
              <a:buNone/>
            </a:pPr>
            <a:r>
              <a:rPr lang="ru-RU" sz="3600" b="1" dirty="0" smtClean="0"/>
              <a:t>«Эту проблему мы решим в группе»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23401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0237" y="517064"/>
            <a:ext cx="9904412" cy="1280890"/>
          </a:xfrm>
        </p:spPr>
        <p:txBody>
          <a:bodyPr/>
          <a:lstStyle/>
          <a:p>
            <a:pPr algn="ctr"/>
            <a:r>
              <a:rPr lang="ru-RU" dirty="0" smtClean="0"/>
              <a:t>«Я» - ребенок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04405" y="1545770"/>
            <a:ext cx="3732212" cy="53122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u="sng" dirty="0" smtClean="0"/>
              <a:t>Приспосабливающийся</a:t>
            </a:r>
          </a:p>
          <a:p>
            <a:r>
              <a:rPr lang="ru-RU" sz="3200" dirty="0" smtClean="0"/>
              <a:t>Неуверенный</a:t>
            </a:r>
          </a:p>
          <a:p>
            <a:r>
              <a:rPr lang="ru-RU" sz="3200" dirty="0" smtClean="0"/>
              <a:t>Уступчивый</a:t>
            </a:r>
          </a:p>
          <a:p>
            <a:endParaRPr lang="ru-RU" sz="3600" b="1" u="sng" dirty="0"/>
          </a:p>
          <a:p>
            <a:pPr marL="0" indent="0">
              <a:buNone/>
            </a:pPr>
            <a:r>
              <a:rPr lang="ru-RU" sz="2800" b="1" dirty="0" smtClean="0"/>
              <a:t>«Я бы с радостью, но…»</a:t>
            </a:r>
          </a:p>
          <a:p>
            <a:pPr marL="0" indent="0">
              <a:buNone/>
            </a:pPr>
            <a:r>
              <a:rPr lang="ru-RU" sz="2800" b="1" dirty="0" smtClean="0"/>
              <a:t>«Не знаю, смогу ли я»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253638" y="1545770"/>
            <a:ext cx="3732212" cy="542652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200" b="1" u="sng" dirty="0" smtClean="0"/>
              <a:t>Бунтующий</a:t>
            </a:r>
          </a:p>
          <a:p>
            <a:pPr marL="0" indent="0" algn="ctr">
              <a:buNone/>
            </a:pPr>
            <a:endParaRPr lang="ru-RU" sz="3500" b="1" u="sng" dirty="0" smtClean="0"/>
          </a:p>
          <a:p>
            <a:r>
              <a:rPr lang="ru-RU" sz="3200" dirty="0" smtClean="0"/>
              <a:t>Протестующий</a:t>
            </a:r>
          </a:p>
          <a:p>
            <a:r>
              <a:rPr lang="ru-RU" sz="3200" dirty="0" smtClean="0"/>
              <a:t>Бросающий вызов</a:t>
            </a:r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r>
              <a:rPr lang="ru-RU" sz="3200" b="1" dirty="0" smtClean="0"/>
              <a:t>«Я это делать не буду»</a:t>
            </a:r>
          </a:p>
          <a:p>
            <a:pPr marL="0" indent="0">
              <a:buNone/>
            </a:pPr>
            <a:r>
              <a:rPr lang="ru-RU" sz="3200" b="1" dirty="0" smtClean="0"/>
              <a:t>«Оставьте меня в покое»</a:t>
            </a:r>
            <a:endParaRPr lang="ru-RU" sz="3200" b="1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55172" y="1545771"/>
            <a:ext cx="3732212" cy="53122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200" b="1" u="sng" dirty="0" smtClean="0"/>
              <a:t>Свободно-творческий</a:t>
            </a:r>
          </a:p>
          <a:p>
            <a:r>
              <a:rPr lang="ru-RU" sz="3200" dirty="0" smtClean="0"/>
              <a:t>Импульсивен;</a:t>
            </a:r>
          </a:p>
          <a:p>
            <a:r>
              <a:rPr lang="ru-RU" sz="3200" dirty="0" smtClean="0"/>
              <a:t>Эгоцентричен</a:t>
            </a:r>
          </a:p>
          <a:p>
            <a:endParaRPr lang="ru-RU" sz="4000" b="1" u="sng" dirty="0"/>
          </a:p>
          <a:p>
            <a:pPr marL="0" indent="0">
              <a:buNone/>
            </a:pPr>
            <a:r>
              <a:rPr lang="ru-RU" sz="3200" b="1" dirty="0" smtClean="0"/>
              <a:t>«Я хочу!»</a:t>
            </a:r>
          </a:p>
          <a:p>
            <a:pPr marL="0" indent="0">
              <a:buNone/>
            </a:pPr>
            <a:r>
              <a:rPr lang="ru-RU" sz="3200" b="1" dirty="0" smtClean="0"/>
              <a:t>«Вы это сделали замечательно»</a:t>
            </a:r>
          </a:p>
          <a:p>
            <a:endParaRPr lang="ru-RU" sz="3200" b="1" u="sng" dirty="0"/>
          </a:p>
        </p:txBody>
      </p:sp>
      <p:cxnSp>
        <p:nvCxnSpPr>
          <p:cNvPr id="7" name="Соединительная линия уступом 6"/>
          <p:cNvCxnSpPr>
            <a:endCxn id="5" idx="0"/>
          </p:cNvCxnSpPr>
          <p:nvPr/>
        </p:nvCxnSpPr>
        <p:spPr>
          <a:xfrm rot="10800000" flipV="1">
            <a:off x="2421278" y="1142999"/>
            <a:ext cx="4044836" cy="402771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Соединительная линия уступом 8"/>
          <p:cNvCxnSpPr>
            <a:endCxn id="4" idx="0"/>
          </p:cNvCxnSpPr>
          <p:nvPr/>
        </p:nvCxnSpPr>
        <p:spPr>
          <a:xfrm>
            <a:off x="6482443" y="1143000"/>
            <a:ext cx="3637301" cy="402770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449785" y="1157509"/>
            <a:ext cx="16329" cy="38826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9932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s://cf.ppt-online.org/files2/slide/x/XLSYezfPKAdsZCuiRkvBaNcn0j67DVErqxIhWmJgQM/slide-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1767" y="0"/>
            <a:ext cx="9256143" cy="6840540"/>
          </a:xfrm>
          <a:prstGeom prst="rect">
            <a:avLst/>
          </a:prstGeom>
          <a:noFill/>
          <a:effectLst>
            <a:softEdge rad="203200"/>
          </a:effectLst>
        </p:spPr>
      </p:pic>
    </p:spTree>
    <p:extLst>
      <p:ext uri="{BB962C8B-B14F-4D97-AF65-F5344CB8AC3E}">
        <p14:creationId xmlns:p14="http://schemas.microsoft.com/office/powerpoint/2010/main" val="839185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0009" y="624110"/>
            <a:ext cx="9934604" cy="1280890"/>
          </a:xfrm>
        </p:spPr>
        <p:txBody>
          <a:bodyPr/>
          <a:lstStyle/>
          <a:p>
            <a:pPr algn="ctr"/>
            <a:r>
              <a:rPr lang="ru-RU" dirty="0" smtClean="0"/>
              <a:t>Упражнение «Яблоко </a:t>
            </a:r>
            <a:r>
              <a:rPr lang="ru-RU" dirty="0"/>
              <a:t>и червячок»</a:t>
            </a:r>
          </a:p>
        </p:txBody>
      </p:sp>
      <p:pic>
        <p:nvPicPr>
          <p:cNvPr id="4" name="Picture 10" descr="https://sc01.alicdn.com/kf/HTB1yv7YPXXXXXcyXVXXq6xXFXXX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4443" y="1264555"/>
            <a:ext cx="6283613" cy="5498161"/>
          </a:xfrm>
          <a:prstGeom prst="rect">
            <a:avLst/>
          </a:prstGeom>
          <a:noFill/>
          <a:effectLst>
            <a:softEdge rad="355600"/>
          </a:effectLst>
        </p:spPr>
      </p:pic>
    </p:spTree>
    <p:extLst>
      <p:ext uri="{BB962C8B-B14F-4D97-AF65-F5344CB8AC3E}">
        <p14:creationId xmlns:p14="http://schemas.microsoft.com/office/powerpoint/2010/main" val="992807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3140" y="624110"/>
            <a:ext cx="9891472" cy="1280890"/>
          </a:xfrm>
        </p:spPr>
        <p:txBody>
          <a:bodyPr/>
          <a:lstStyle/>
          <a:p>
            <a:pPr algn="ctr"/>
            <a:r>
              <a:rPr lang="ru-RU" dirty="0" smtClean="0"/>
              <a:t> Расшифровка ответов к упражнению «Яблоко </a:t>
            </a:r>
            <a:r>
              <a:rPr lang="ru-RU" dirty="0"/>
              <a:t>и червячок»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2038" y="2165230"/>
            <a:ext cx="10972800" cy="4692770"/>
          </a:xfrm>
        </p:spPr>
        <p:txBody>
          <a:bodyPr/>
          <a:lstStyle/>
          <a:p>
            <a:r>
              <a:rPr lang="ru-RU" sz="2400" b="1" i="1" u="sng" dirty="0"/>
              <a:t>Конкуренция</a:t>
            </a:r>
            <a:r>
              <a:rPr lang="ru-RU" sz="2400" i="1" dirty="0"/>
              <a:t>:</a:t>
            </a:r>
            <a:r>
              <a:rPr lang="ru-RU" sz="2400" dirty="0"/>
              <a:t> «Сейчас как упаду на тебя и раздавлю!»</a:t>
            </a:r>
          </a:p>
          <a:p>
            <a:r>
              <a:rPr lang="ru-RU" sz="2400" b="1" i="1" u="sng" dirty="0"/>
              <a:t>Избегание</a:t>
            </a:r>
            <a:r>
              <a:rPr lang="ru-RU" sz="2400" i="1" dirty="0"/>
              <a:t>:</a:t>
            </a:r>
            <a:r>
              <a:rPr lang="ru-RU" sz="2400" dirty="0"/>
              <a:t> «Вот возьму и оторвусь от ветки! А на земле ты меня не достанешь</a:t>
            </a:r>
            <a:r>
              <a:rPr lang="ru-RU" sz="2400" dirty="0" smtClean="0"/>
              <a:t>!» «Вон</a:t>
            </a:r>
            <a:r>
              <a:rPr lang="ru-RU" sz="2400" dirty="0"/>
              <a:t>, посмотри, какая там симпатичная груша</a:t>
            </a:r>
            <a:r>
              <a:rPr lang="ru-RU" sz="2400" dirty="0" smtClean="0"/>
              <a:t>!»</a:t>
            </a:r>
            <a:endParaRPr lang="ru-RU" sz="2400" dirty="0"/>
          </a:p>
          <a:p>
            <a:r>
              <a:rPr lang="ru-RU" sz="2400" b="1" i="1" u="sng" dirty="0"/>
              <a:t>Компромисс</a:t>
            </a:r>
            <a:r>
              <a:rPr lang="ru-RU" sz="2400" i="1" dirty="0"/>
              <a:t>:</a:t>
            </a:r>
            <a:r>
              <a:rPr lang="ru-RU" sz="2400" dirty="0"/>
              <a:t> «Хорошо, можешь откусить немного, но остальное ты должен оставь моим любимым хозяевам!»</a:t>
            </a:r>
          </a:p>
          <a:p>
            <a:r>
              <a:rPr lang="ru-RU" sz="2400" b="1" i="1" u="sng" dirty="0"/>
              <a:t>Приспособление</a:t>
            </a:r>
            <a:r>
              <a:rPr lang="ru-RU" sz="2400" i="1" dirty="0"/>
              <a:t>:</a:t>
            </a:r>
            <a:r>
              <a:rPr lang="ru-RU" sz="2400" dirty="0"/>
              <a:t> «А по-другому никак? Ну, что поделаешь! Главное – что мы с тобой останемся друзьями, и не будем ругаться</a:t>
            </a:r>
            <a:r>
              <a:rPr lang="ru-RU" sz="2400" dirty="0" smtClean="0"/>
              <a:t>». «Такая</a:t>
            </a:r>
            <a:r>
              <a:rPr lang="ru-RU" sz="2400" dirty="0"/>
              <a:t>, видимо, у меня доля тяжкая</a:t>
            </a:r>
            <a:r>
              <a:rPr lang="ru-RU" sz="2400" dirty="0" smtClean="0"/>
              <a:t>!»</a:t>
            </a:r>
            <a:endParaRPr lang="ru-RU" sz="2400" dirty="0"/>
          </a:p>
          <a:p>
            <a:r>
              <a:rPr lang="ru-RU" sz="2400" b="1" i="1" u="sng" dirty="0"/>
              <a:t>Сотрудничество</a:t>
            </a:r>
            <a:r>
              <a:rPr lang="ru-RU" sz="2400" i="1" dirty="0"/>
              <a:t>:</a:t>
            </a:r>
            <a:r>
              <a:rPr lang="ru-RU" sz="2400" dirty="0"/>
              <a:t> «Посмотри, на земле есть уже упавшие яблоки. Лучше ты их попробуй, они тоже вкусные!»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8135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230" y="2044695"/>
            <a:ext cx="11832770" cy="128089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/>
              <a:t>Ситуации для разбора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47966413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1007</TotalTime>
  <Words>513</Words>
  <Application>Microsoft Office PowerPoint</Application>
  <PresentationFormat>Произвольный</PresentationFormat>
  <Paragraphs>77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Легкий дым</vt:lpstr>
      <vt:lpstr>Позиции в общении  и способы решения конфликтных ситуаций   Педагог-психолог МБДОУ №6 «Василек» г.Сургут Черных Екатерина Александровна</vt:lpstr>
      <vt:lpstr>          Трансактный анализ – это методика, позволяющая описать и проанализировать поведение одного отдельного человека или группы.</vt:lpstr>
      <vt:lpstr>«Я» - родитель</vt:lpstr>
      <vt:lpstr>«Я» - взрослый</vt:lpstr>
      <vt:lpstr>«Я» - ребенок</vt:lpstr>
      <vt:lpstr>Презентация PowerPoint</vt:lpstr>
      <vt:lpstr>Упражнение «Яблоко и червячок»</vt:lpstr>
      <vt:lpstr> Расшифровка ответов к упражнению «Яблоко и червячок»</vt:lpstr>
      <vt:lpstr>Ситуации для разбора</vt:lpstr>
      <vt:lpstr>Ситуация №1</vt:lpstr>
      <vt:lpstr>Ситуация № 2</vt:lpstr>
      <vt:lpstr>Ситуация № 3</vt:lpstr>
      <vt:lpstr>Ситуация № 4</vt:lpstr>
      <vt:lpstr>Ситуация № 4</vt:lpstr>
      <vt:lpstr>Используйте полученный опыт, рассматривая его через призму конкретной ситуации и собственного характера, работайте над собой и достигайте успеха.    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Позиции в общении : трансактный анализ  Эрика Бёрна.</dc:title>
  <dc:creator>User</dc:creator>
  <cp:lastModifiedBy>Иван</cp:lastModifiedBy>
  <cp:revision>60</cp:revision>
  <dcterms:created xsi:type="dcterms:W3CDTF">2022-10-31T05:43:08Z</dcterms:created>
  <dcterms:modified xsi:type="dcterms:W3CDTF">2023-05-28T01:55:24Z</dcterms:modified>
</cp:coreProperties>
</file>