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8"/>
  </p:notesMasterIdLst>
  <p:sldIdLst>
    <p:sldId id="257" r:id="rId2"/>
    <p:sldId id="333" r:id="rId3"/>
    <p:sldId id="325" r:id="rId4"/>
    <p:sldId id="327" r:id="rId5"/>
    <p:sldId id="335" r:id="rId6"/>
    <p:sldId id="330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FFFF99"/>
    <a:srgbClr val="FFFFCC"/>
    <a:srgbClr val="706E2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6B0A11A-E938-4A69-BC7E-0EB6744529EF}" type="datetimeFigureOut">
              <a:rPr lang="ru-RU"/>
              <a:pPr>
                <a:defRPr/>
              </a:pPr>
              <a:t>29.05.2023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1F57CFFF-EEEC-4DD5-8030-E1F9B828E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0" y="914400"/>
            <a:ext cx="8686800" cy="2514600"/>
            <a:chOff x="0" y="576"/>
            <a:chExt cx="5472" cy="1584"/>
          </a:xfrm>
        </p:grpSpPr>
        <p:sp>
          <p:nvSpPr>
            <p:cNvPr id="5" name="Oval 7"/>
            <p:cNvSpPr>
              <a:spLocks noChangeArrowheads="1"/>
            </p:cNvSpPr>
            <p:nvPr/>
          </p:nvSpPr>
          <p:spPr bwMode="auto">
            <a:xfrm>
              <a:off x="144" y="576"/>
              <a:ext cx="1584" cy="1584"/>
            </a:xfrm>
            <a:prstGeom prst="ellips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6" name="Rectangle 8"/>
            <p:cNvSpPr>
              <a:spLocks noChangeArrowheads="1"/>
            </p:cNvSpPr>
            <p:nvPr/>
          </p:nvSpPr>
          <p:spPr bwMode="hidden">
            <a:xfrm>
              <a:off x="0" y="1056"/>
              <a:ext cx="2976" cy="7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hidden">
            <a:xfrm>
              <a:off x="2496" y="1056"/>
              <a:ext cx="2976" cy="720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" name="Freeform 10"/>
            <p:cNvSpPr>
              <a:spLocks noChangeArrowheads="1"/>
            </p:cNvSpPr>
            <p:nvPr/>
          </p:nvSpPr>
          <p:spPr bwMode="auto">
            <a:xfrm>
              <a:off x="384" y="960"/>
              <a:ext cx="144" cy="913"/>
            </a:xfrm>
            <a:custGeom>
              <a:avLst/>
              <a:gdLst/>
              <a:ahLst/>
              <a:cxnLst>
                <a:cxn ang="0">
                  <a:pos x="1000" y="1000"/>
                </a:cxn>
                <a:cxn ang="0">
                  <a:pos x="0" y="1000"/>
                </a:cxn>
                <a:cxn ang="0">
                  <a:pos x="0" y="0"/>
                </a:cxn>
                <a:cxn ang="0">
                  <a:pos x="1000" y="0"/>
                </a:cxn>
              </a:cxnLst>
              <a:rect l="0" t="0" r="r" b="b"/>
              <a:pathLst>
                <a:path w="1000" h="1000">
                  <a:moveTo>
                    <a:pt x="1000" y="1000"/>
                  </a:moveTo>
                  <a:lnTo>
                    <a:pt x="0" y="1000"/>
                  </a:lnTo>
                  <a:lnTo>
                    <a:pt x="0" y="0"/>
                  </a:lnTo>
                  <a:lnTo>
                    <a:pt x="1000" y="0"/>
                  </a:lnTo>
                </a:path>
              </a:pathLst>
            </a:custGeom>
            <a:noFill/>
            <a:ln w="76200" cmpd="sng">
              <a:solidFill>
                <a:schemeClr val="tx2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11"/>
            <p:cNvSpPr>
              <a:spLocks noChangeArrowheads="1"/>
            </p:cNvSpPr>
            <p:nvPr/>
          </p:nvSpPr>
          <p:spPr bwMode="auto">
            <a:xfrm>
              <a:off x="4944" y="762"/>
              <a:ext cx="165" cy="86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00" y="0"/>
                </a:cxn>
                <a:cxn ang="0">
                  <a:pos x="1000" y="1000"/>
                </a:cxn>
                <a:cxn ang="0">
                  <a:pos x="0" y="1000"/>
                </a:cxn>
              </a:cxnLst>
              <a:rect l="0" t="0" r="r" b="b"/>
              <a:pathLst>
                <a:path w="1000" h="1000">
                  <a:moveTo>
                    <a:pt x="0" y="0"/>
                  </a:moveTo>
                  <a:lnTo>
                    <a:pt x="1000" y="0"/>
                  </a:lnTo>
                  <a:lnTo>
                    <a:pt x="1000" y="1000"/>
                  </a:lnTo>
                  <a:lnTo>
                    <a:pt x="0" y="1000"/>
                  </a:lnTo>
                </a:path>
              </a:pathLst>
            </a:custGeom>
            <a:noFill/>
            <a:ln w="76200" cap="flat" cmpd="sng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536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581400"/>
            <a:ext cx="5638800" cy="19050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37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838200" y="1443038"/>
            <a:ext cx="7086600" cy="16002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7B239-150D-4194-A3C1-200B6ABBC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3B47C-170D-41A0-9383-DFB6472F8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91313" y="96838"/>
            <a:ext cx="1919287" cy="59991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31863" y="96838"/>
            <a:ext cx="5607050" cy="59991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A55E1-3E51-45E7-9C4F-61CB3A3010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40BD5-4E52-4DC5-B78B-717C8393B8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2B0B27-98E4-4569-99E3-A8722B1E75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49325" y="1981200"/>
            <a:ext cx="3754438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6163" y="1981200"/>
            <a:ext cx="375443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A26CA-6F19-4A7B-AF47-8CD9821249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25559E-51A6-41E3-AD4F-4B0DDFF1B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7860F6-08ED-41FA-B358-8A96F8259C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5F6244-F399-4B69-849B-DD55DB1D95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993E2-C03E-4E4D-8F7E-1C19B6CBB0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76956-7405-4A0D-B3EC-F411C8B58F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1377950"/>
            <a:ext cx="2133600" cy="1016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447800" y="1377950"/>
            <a:ext cx="7239000" cy="101600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31863" y="96838"/>
            <a:ext cx="7158037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9325" y="1981200"/>
            <a:ext cx="766127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4615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>
              <a:defRPr/>
            </a:pPr>
            <a:fld id="{A9E9C08B-A532-4D2D-B49F-9C8FFDFFD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345" name="Freeform 9"/>
          <p:cNvSpPr>
            <a:spLocks noChangeArrowheads="1"/>
          </p:cNvSpPr>
          <p:nvPr/>
        </p:nvSpPr>
        <p:spPr bwMode="auto">
          <a:xfrm>
            <a:off x="838200" y="561975"/>
            <a:ext cx="152400" cy="1066800"/>
          </a:xfrm>
          <a:custGeom>
            <a:avLst/>
            <a:gdLst/>
            <a:ahLst/>
            <a:cxnLst>
              <a:cxn ang="0">
                <a:pos x="1000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1000" y="1000"/>
                </a:moveTo>
                <a:lnTo>
                  <a:pt x="0" y="1000"/>
                </a:ln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76200" cmpd="sng">
            <a:solidFill>
              <a:schemeClr val="tx2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346" name="Freeform 10"/>
          <p:cNvSpPr>
            <a:spLocks noChangeArrowheads="1"/>
          </p:cNvSpPr>
          <p:nvPr/>
        </p:nvSpPr>
        <p:spPr bwMode="auto">
          <a:xfrm>
            <a:off x="8262938" y="269875"/>
            <a:ext cx="152400" cy="10731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000" y="0"/>
              </a:cxn>
              <a:cxn ang="0">
                <a:pos x="1000" y="1000"/>
              </a:cxn>
              <a:cxn ang="0">
                <a:pos x="0" y="1000"/>
              </a:cxn>
            </a:cxnLst>
            <a:rect l="0" t="0" r="r" b="b"/>
            <a:pathLst>
              <a:path w="1000" h="1000">
                <a:moveTo>
                  <a:pt x="0" y="0"/>
                </a:moveTo>
                <a:lnTo>
                  <a:pt x="1000" y="0"/>
                </a:lnTo>
                <a:lnTo>
                  <a:pt x="1000" y="1000"/>
                </a:lnTo>
                <a:lnTo>
                  <a:pt x="0" y="1000"/>
                </a:ln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1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3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3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3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3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3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3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3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3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3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3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3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3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341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341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34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447675" indent="-4476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889000" indent="-439738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sz="2800">
          <a:solidFill>
            <a:schemeClr val="tx1"/>
          </a:solidFill>
          <a:latin typeface="+mn-lt"/>
        </a:defRPr>
      </a:lvl2pPr>
      <a:lvl3pPr marL="1293813" indent="-4032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81163" indent="-38576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sz="2000">
          <a:solidFill>
            <a:schemeClr val="tx1"/>
          </a:solidFill>
          <a:latin typeface="+mn-lt"/>
        </a:defRPr>
      </a:lvl4pPr>
      <a:lvl5pPr marL="2070100" indent="-3873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273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845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417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98900" indent="-3873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5;&#1083;&#1077;&#1085;&#1072;\Music\&#1044;&#1077;&#1090;&#1089;&#1082;&#1080;&#1077;%20-%20&#1042;%20&#1075;&#1086;&#1089;&#1090;&#1103;&#1093;%20&#1091;%20&#1089;&#1082;&#1072;&#1079;&#1082;&#1080;%20(minus)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11188" y="1443038"/>
            <a:ext cx="7489825" cy="1600200"/>
          </a:xfrm>
        </p:spPr>
        <p:txBody>
          <a:bodyPr/>
          <a:lstStyle/>
          <a:p>
            <a:pPr algn="ctr" eaLnBrk="1" hangingPunct="1"/>
            <a:r>
              <a:rPr lang="ru-RU" sz="2400" b="1" smtClean="0"/>
              <a:t>«Сказка как средство развития речи у дошкольников»</a:t>
            </a: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87450" y="5157788"/>
            <a:ext cx="7705725" cy="12954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/>
          <a:lstStyle/>
          <a:p>
            <a:pPr algn="r" eaLnBrk="1" hangingPunct="1">
              <a:lnSpc>
                <a:spcPct val="90000"/>
              </a:lnSpc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Гетманская Елена Викторовна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                        воспитатель 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                               МБДОУ д/с №28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                                                 станицы Темижбекская</a:t>
            </a:r>
          </a:p>
        </p:txBody>
      </p:sp>
      <p:pic>
        <p:nvPicPr>
          <p:cNvPr id="3076" name="Picture 2" descr="http://4.bp.blogspot.com/-j6RsQshIFrQ/VQsC3b80NwI/AAAAAAAAApw/GxtyeQeET2M/s1600/%D0%A1%D0%BA%D0%B0%D0%B7%D0%BA%D0%B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3141663"/>
            <a:ext cx="3455987" cy="288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Детские - В гостях у сказки (minus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913" y="59499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8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548680"/>
            <a:ext cx="6984776" cy="5547320"/>
          </a:xfrm>
          <a:solidFill>
            <a:srgbClr val="FFFFCC"/>
          </a:solidFill>
          <a:ln>
            <a:solidFill>
              <a:schemeClr val="tx1"/>
            </a:solidFill>
          </a:ln>
        </p:spPr>
        <p:txBody>
          <a:bodyPr/>
          <a:lstStyle/>
          <a:p>
            <a:pPr algn="just">
              <a:buFont typeface="Wingdings" pitchFamily="2" charset="2"/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«Если вы хотите, чтобы ваши дети были умными, читайте им сказки. Если вы хотите, чтобы они были еще умнее, читайте им еще больше сказок»</a:t>
            </a:r>
          </a:p>
          <a:p>
            <a:pPr algn="r">
              <a:buFont typeface="Wingdings" pitchFamily="2" charset="2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Альберт Эйнштейн</a:t>
            </a:r>
          </a:p>
        </p:txBody>
      </p:sp>
      <p:sp>
        <p:nvSpPr>
          <p:cNvPr id="4100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2FFD440-72A0-429A-B857-0C7C6DFFFC08}" type="slidenum">
              <a:rPr lang="ru-RU" sz="1400" smtClean="0"/>
              <a:pPr/>
              <a:t>2</a:t>
            </a:fld>
            <a:endParaRPr lang="ru-RU" sz="1400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068960"/>
            <a:ext cx="4680520" cy="2673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179388" y="188913"/>
            <a:ext cx="8640762" cy="6335712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marL="447675" indent="-447675"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None/>
              <a:defRPr/>
            </a:pPr>
            <a:r>
              <a:rPr lang="ru-RU" sz="1600" kern="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291" name="AutoShape 2" descr="ÐÐ°ÑÑÐ¸Ð½ÐºÐ¸ Ð¿Ð¾ Ð·Ð°Ð¿ÑÐ¾ÑÑ Ð²Ð¾Ð»ÑÐµÐ±Ð½ÑÐ¹ Ð¼ÐµÑÐ¾ÑÐµ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2" name="AutoShape 4" descr="ÐÐ°ÑÑÐ¸Ð½ÐºÐ¸ Ð¿Ð¾ Ð·Ð°Ð¿ÑÐ¾ÑÑ Ð²Ð¾Ð»ÑÐµÐ±Ð½ÑÐ¹ Ð¼ÐµÑÐ¾ÑÐµ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3" name="AutoShape 6" descr="ÐÐ°ÑÑÐ¸Ð½ÐºÐ¸ Ð¿Ð¾ Ð·Ð°Ð¿ÑÐ¾ÑÑ Ð²Ð¾Ð»ÑÐµÐ±Ð½ÑÐ¹ Ð¼ÐµÑÐ¾ÑÐµ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2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b="1" smtClean="0">
                <a:solidFill>
                  <a:srgbClr val="706E24"/>
                </a:solidFill>
                <a:latin typeface="Times New Roman" pitchFamily="18" charset="0"/>
                <a:cs typeface="Times New Roman" pitchFamily="18" charset="0"/>
              </a:rPr>
              <a:t>Дидактическая игра</a:t>
            </a:r>
            <a:br>
              <a:rPr lang="ru-RU" sz="3600" b="1" smtClean="0">
                <a:solidFill>
                  <a:srgbClr val="706E2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mtClean="0">
                <a:solidFill>
                  <a:srgbClr val="706E24"/>
                </a:solidFill>
                <a:latin typeface="Times New Roman" pitchFamily="18" charset="0"/>
                <a:cs typeface="Times New Roman" pitchFamily="18" charset="0"/>
              </a:rPr>
              <a:t> «Угадай сказку»</a:t>
            </a:r>
          </a:p>
        </p:txBody>
      </p:sp>
      <p:pic>
        <p:nvPicPr>
          <p:cNvPr id="12" name="Picture 4" descr="https://melkie.net/wp-content/uploads/2018/06/tri-medvedya-600x450.jpg"/>
          <p:cNvPicPr>
            <a:picLocks noChangeAspect="1" noChangeArrowheads="1"/>
          </p:cNvPicPr>
          <p:nvPr/>
        </p:nvPicPr>
        <p:blipFill>
          <a:blip r:embed="rId2" cstate="print"/>
          <a:srcRect l="50399" t="13440" r="4241" b="4241"/>
          <a:stretch>
            <a:fillRect/>
          </a:stretch>
        </p:blipFill>
        <p:spPr bwMode="auto">
          <a:xfrm>
            <a:off x="250825" y="476250"/>
            <a:ext cx="1957388" cy="2665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296" name="Picture 4" descr="https://melkie.net/wp-content/uploads/2018/06/lisa-i-kolobok-600x450.jpg"/>
          <p:cNvPicPr>
            <a:picLocks noChangeAspect="1" noChangeArrowheads="1"/>
          </p:cNvPicPr>
          <p:nvPr/>
        </p:nvPicPr>
        <p:blipFill>
          <a:blip r:embed="rId3" cstate="print"/>
          <a:srcRect l="52919" t="12801" r="4240" b="3200"/>
          <a:stretch>
            <a:fillRect/>
          </a:stretch>
        </p:blipFill>
        <p:spPr bwMode="auto">
          <a:xfrm>
            <a:off x="6948488" y="295275"/>
            <a:ext cx="1800225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6" descr="https://melkie.net/wp-content/uploads/2018/06/geroi-skazki-600x450.jpg"/>
          <p:cNvPicPr>
            <a:picLocks noChangeAspect="1" noChangeArrowheads="1"/>
          </p:cNvPicPr>
          <p:nvPr/>
        </p:nvPicPr>
        <p:blipFill>
          <a:blip r:embed="rId4" cstate="print"/>
          <a:srcRect l="52280" t="3360" r="4880" b="14320"/>
          <a:stretch>
            <a:fillRect/>
          </a:stretch>
        </p:blipFill>
        <p:spPr bwMode="auto">
          <a:xfrm>
            <a:off x="6156325" y="3141663"/>
            <a:ext cx="2303463" cy="319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8" descr="https://melkie.net/wp-content/uploads/2018/06/teremok-1-600x450.jpg"/>
          <p:cNvPicPr>
            <a:picLocks noChangeAspect="1" noChangeArrowheads="1"/>
          </p:cNvPicPr>
          <p:nvPr/>
        </p:nvPicPr>
        <p:blipFill>
          <a:blip r:embed="rId5" cstate="print"/>
          <a:srcRect l="51659" t="5040" r="2982" b="12640"/>
          <a:stretch>
            <a:fillRect/>
          </a:stretch>
        </p:blipFill>
        <p:spPr bwMode="auto">
          <a:xfrm>
            <a:off x="3132138" y="1628775"/>
            <a:ext cx="2592387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Picture 10" descr="https://melkie.net/wp-content/uploads/2018/06/tri-porosenka-600x450.jpg"/>
          <p:cNvPicPr>
            <a:picLocks noChangeAspect="1" noChangeArrowheads="1"/>
          </p:cNvPicPr>
          <p:nvPr/>
        </p:nvPicPr>
        <p:blipFill>
          <a:blip r:embed="rId6" cstate="print"/>
          <a:srcRect l="52919" t="3360" r="4240" b="14320"/>
          <a:stretch>
            <a:fillRect/>
          </a:stretch>
        </p:blipFill>
        <p:spPr bwMode="auto">
          <a:xfrm>
            <a:off x="539750" y="3357563"/>
            <a:ext cx="2160588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00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05600" y="6092825"/>
            <a:ext cx="2043113" cy="612775"/>
          </a:xfrm>
          <a:noFill/>
        </p:spPr>
        <p:txBody>
          <a:bodyPr/>
          <a:lstStyle/>
          <a:p>
            <a:fld id="{950BB980-DF8B-4709-9B7E-C708B49E12C7}" type="slidenum">
              <a:rPr lang="ru-RU" sz="1400" smtClean="0"/>
              <a:pPr/>
              <a:t>3</a:t>
            </a:fld>
            <a:endParaRPr lang="ru-RU" sz="140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773238"/>
            <a:ext cx="8640762" cy="4751387"/>
          </a:xfrm>
          <a:solidFill>
            <a:srgbClr val="FFFFCC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Задание: выбрать героев сказки «Теремок»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3315" name="Номер слайда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B7776C6-34CE-47C7-84B5-C7EE5EE8DF9C}" type="slidenum">
              <a:rPr lang="ru-RU" sz="1100" smtClean="0"/>
              <a:pPr/>
              <a:t>4</a:t>
            </a:fld>
            <a:endParaRPr lang="ru-RU" sz="1100" smtClean="0"/>
          </a:p>
        </p:txBody>
      </p:sp>
      <p:sp>
        <p:nvSpPr>
          <p:cNvPr id="13316" name="AutoShape 2" descr="ÐÐ°ÑÑÐ¸Ð½ÐºÐ¸ Ð¿Ð¾ Ð·Ð°Ð¿ÑÐ¾ÑÑ Ð²Ð¾Ð»ÑÐµÐ±Ð½ÑÐ¹ Ð¼ÐµÑÐ¾ÑÐµ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7" name="AutoShape 4" descr="ÐÐ°ÑÑÐ¸Ð½ÐºÐ¸ Ð¿Ð¾ Ð·Ð°Ð¿ÑÐ¾ÑÑ Ð²Ð¾Ð»ÑÐµÐ±Ð½ÑÐ¹ Ð¼ÐµÑÐ¾ÑÐµ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8" name="AutoShape 6" descr="ÐÐ°ÑÑÐ¸Ð½ÐºÐ¸ Ð¿Ð¾ Ð·Ð°Ð¿ÑÐ¾ÑÑ Ð²Ð¾Ð»ÑÐµÐ±Ð½ÑÐ¹ Ð¼ÐµÑÐ¾ÑÐµÐ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b="1" smtClean="0">
                <a:solidFill>
                  <a:srgbClr val="706E24"/>
                </a:solidFill>
                <a:latin typeface="Times New Roman" pitchFamily="18" charset="0"/>
                <a:cs typeface="Times New Roman" pitchFamily="18" charset="0"/>
              </a:rPr>
              <a:t>Дидактическая игра</a:t>
            </a:r>
            <a:br>
              <a:rPr lang="ru-RU" sz="3600" b="1" smtClean="0">
                <a:solidFill>
                  <a:srgbClr val="706E2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mtClean="0">
                <a:solidFill>
                  <a:srgbClr val="706E24"/>
                </a:solidFill>
                <a:latin typeface="Times New Roman" pitchFamily="18" charset="0"/>
                <a:cs typeface="Times New Roman" pitchFamily="18" charset="0"/>
              </a:rPr>
              <a:t> «Кто лишний?»</a:t>
            </a:r>
          </a:p>
        </p:txBody>
      </p:sp>
      <p:pic>
        <p:nvPicPr>
          <p:cNvPr id="9224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175" y="2420938"/>
            <a:ext cx="1657350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1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8313" y="4046538"/>
            <a:ext cx="15113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24750" y="2276475"/>
            <a:ext cx="1368425" cy="99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3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43213" y="4527550"/>
            <a:ext cx="1728787" cy="184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4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4268788"/>
            <a:ext cx="1439863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9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17"/>
          <a:stretch>
            <a:fillRect/>
          </a:stretch>
        </p:blipFill>
        <p:spPr bwMode="auto">
          <a:xfrm>
            <a:off x="6948488" y="3716338"/>
            <a:ext cx="1528762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6" name="Picture 10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625" y="1700213"/>
            <a:ext cx="1946275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7" name="Picture 1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8538" y="2276475"/>
            <a:ext cx="1655762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8" name="AutoShape 15" descr="Результаты поиска изображений по запросу &quot;курочка ряба&quot;"/>
          <p:cNvSpPr>
            <a:spLocks noChangeAspect="1" noChangeArrowheads="1"/>
          </p:cNvSpPr>
          <p:nvPr/>
        </p:nvSpPr>
        <p:spPr bwMode="auto">
          <a:xfrm>
            <a:off x="63500" y="-731838"/>
            <a:ext cx="1628775" cy="152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9" name="AutoShape 17" descr="Результаты поиска изображений по запросу &quot;курочка ряба&quot;"/>
          <p:cNvSpPr>
            <a:spLocks noChangeAspect="1" noChangeArrowheads="1"/>
          </p:cNvSpPr>
          <p:nvPr/>
        </p:nvSpPr>
        <p:spPr bwMode="auto">
          <a:xfrm>
            <a:off x="63500" y="-731838"/>
            <a:ext cx="1628775" cy="152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234" name="Picture 6" descr="Смотреть исходное изображение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5288" y="2349500"/>
            <a:ext cx="1698625" cy="174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neposed.net/images/olga/obuchai-ka/tematicheskie-nedeli/po-knigam/tk-teremok/tematicheskii-komplekt-teremok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4300" y="3357563"/>
            <a:ext cx="4464050" cy="315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Номер слайда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A762680-9424-4819-9DCA-E2C08F45311F}" type="slidenum">
              <a:rPr lang="ru-RU" smtClean="0"/>
              <a:pPr/>
              <a:t>5</a:t>
            </a:fld>
            <a:endParaRPr lang="ru-RU" smtClean="0"/>
          </a:p>
        </p:txBody>
      </p:sp>
      <p:pic>
        <p:nvPicPr>
          <p:cNvPr id="14340" name="Picture 4" descr="http://neposed.net/images/olga/obuchai-ka/tematicheskie-nedeli/po-knigam/tk-teremok/tematicheskii-komplekt-teremok15.png"/>
          <p:cNvPicPr>
            <a:picLocks noChangeAspect="1" noChangeArrowheads="1"/>
          </p:cNvPicPr>
          <p:nvPr/>
        </p:nvPicPr>
        <p:blipFill>
          <a:blip r:embed="rId3" cstate="print"/>
          <a:srcRect b="4247"/>
          <a:stretch>
            <a:fillRect/>
          </a:stretch>
        </p:blipFill>
        <p:spPr bwMode="auto">
          <a:xfrm>
            <a:off x="250825" y="446088"/>
            <a:ext cx="3744913" cy="507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8" descr="ÐÐ°ÑÑÐ¸Ð½ÐºÐ¸ Ð¿Ð¾ Ð·Ð°Ð¿ÑÐ¾ÑÑ Ð¸Ð³ÑÑ Ð¿Ð¾ ÑÐºÐ°Ð·ÐºÐµ ÑÐµÑÐµÐ¼Ð¾Ð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175" y="107950"/>
            <a:ext cx="4392613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9325" y="4509120"/>
            <a:ext cx="7661275" cy="1586880"/>
          </a:xfrm>
          <a:solidFill>
            <a:srgbClr val="FFFFCC"/>
          </a:solidFill>
          <a:ln>
            <a:solidFill>
              <a:schemeClr val="tx1"/>
            </a:solidFill>
          </a:ln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sz="16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Calibri" pitchFamily="34" charset="0"/>
              </a:rPr>
              <a:t>Сказки нужны детям как воздух, потому что через сказки – умные, мудрые с невероятными и обычными событиями фантастическими и обычными героями,- они постигают правду жизни. Сказки кристаллизуют душу ребенка и очищают душу взрослого».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>
              <a:buFont typeface="Wingdings" pitchFamily="2" charset="2"/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Амонашвили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 eaLnBrk="1" hangingPunct="1">
              <a:buFont typeface="Wingdings" pitchFamily="2" charset="2"/>
              <a:buNone/>
            </a:pPr>
            <a:r>
              <a:rPr lang="ru-RU" sz="2800" dirty="0" smtClean="0"/>
              <a:t>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2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719BF5C-C732-4DCE-AAAD-8894B524A920}" type="slidenum">
              <a:rPr lang="ru-RU" sz="1400" smtClean="0"/>
              <a:pPr/>
              <a:t>6</a:t>
            </a:fld>
            <a:endParaRPr lang="ru-RU" sz="1400" smtClean="0"/>
          </a:p>
        </p:txBody>
      </p:sp>
      <p:pic>
        <p:nvPicPr>
          <p:cNvPr id="6" name="Picture 7" descr="http://28.kropds.ru/wp-content/uploads/2016/11/1.jpg"/>
          <p:cNvPicPr>
            <a:picLocks noChangeAspect="1" noChangeArrowheads="1"/>
          </p:cNvPicPr>
          <p:nvPr/>
        </p:nvPicPr>
        <p:blipFill>
          <a:blip r:embed="rId2" cstate="print"/>
          <a:srcRect l="1485" t="4434" r="1974" b="4670"/>
          <a:stretch>
            <a:fillRect/>
          </a:stretch>
        </p:blipFill>
        <p:spPr bwMode="auto">
          <a:xfrm>
            <a:off x="2555775" y="764704"/>
            <a:ext cx="5137677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Идея">
  <a:themeElements>
    <a:clrScheme name="Идея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Иде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Идея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я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я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я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я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Идея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дея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Идея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Axis</Template>
  <TotalTime>1325</TotalTime>
  <Words>85</Words>
  <Application>Microsoft Office PowerPoint</Application>
  <PresentationFormat>Экран (4:3)</PresentationFormat>
  <Paragraphs>21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Идея</vt:lpstr>
      <vt:lpstr>«Сказка как средство развития речи у дошкольников»</vt:lpstr>
      <vt:lpstr>Слайд 2</vt:lpstr>
      <vt:lpstr>Дидактическая игра  «Угадай сказку»</vt:lpstr>
      <vt:lpstr>Дидактическая игра  «Кто лишний?»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Елена</cp:lastModifiedBy>
  <cp:revision>73</cp:revision>
  <dcterms:created xsi:type="dcterms:W3CDTF">2010-12-11T18:17:57Z</dcterms:created>
  <dcterms:modified xsi:type="dcterms:W3CDTF">2023-05-29T20:04:07Z</dcterms:modified>
</cp:coreProperties>
</file>