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74" r:id="rId5"/>
    <p:sldId id="282" r:id="rId6"/>
    <p:sldId id="281" r:id="rId7"/>
    <p:sldId id="277" r:id="rId8"/>
    <p:sldId id="278" r:id="rId9"/>
    <p:sldId id="279" r:id="rId10"/>
    <p:sldId id="280" r:id="rId11"/>
    <p:sldId id="276" r:id="rId12"/>
    <p:sldId id="283" r:id="rId13"/>
    <p:sldId id="265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ulturolog.ru/content/view/3025/35/" TargetMode="External"/><Relationship Id="rId2" Type="http://schemas.openxmlformats.org/officeDocument/2006/relationships/hyperlink" Target="https://coollib.com/b/330281-haver-arbones-tom-12-chisla-osnova-garmonii-muzyika-i-matematika/read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99592" y="293167"/>
            <a:ext cx="7632848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Исследовательская работа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М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атематика в музыке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Математика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 smtClean="0">
              <a:latin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R="0" lvl="0" indent="0" algn="r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smtClean="0"/>
              <a:t>ученица </a:t>
            </a:r>
            <a:r>
              <a:rPr lang="ru-RU" sz="2000" dirty="0" smtClean="0"/>
              <a:t>9б класса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algn="r"/>
            <a:r>
              <a:rPr lang="ru-RU" sz="2000" dirty="0" smtClean="0"/>
              <a:t>Руководитель:</a:t>
            </a:r>
          </a:p>
          <a:p>
            <a:pPr algn="r"/>
            <a:r>
              <a:rPr lang="ru-RU" sz="2000" dirty="0" smtClean="0"/>
              <a:t>Сергеева </a:t>
            </a:r>
            <a:r>
              <a:rPr lang="ru-RU" sz="2000" dirty="0" err="1" smtClean="0"/>
              <a:t>Вилора</a:t>
            </a:r>
            <a:r>
              <a:rPr lang="ru-RU" sz="2000" dirty="0" smtClean="0"/>
              <a:t> Вячеславовна,</a:t>
            </a:r>
          </a:p>
          <a:p>
            <a:pPr algn="r"/>
            <a:r>
              <a:rPr lang="ru-RU" sz="2000" dirty="0" smtClean="0"/>
              <a:t>учитель надомного обучения</a:t>
            </a:r>
          </a:p>
          <a:p>
            <a:pPr algn="r"/>
            <a:r>
              <a:rPr lang="ru-RU" sz="2000" dirty="0" smtClean="0"/>
              <a:t>ГБОУ школы-интерната</a:t>
            </a:r>
          </a:p>
          <a:p>
            <a:pPr algn="r"/>
            <a:r>
              <a:rPr lang="ru-RU" sz="2000" dirty="0" smtClean="0"/>
              <a:t> № 1 им. К.К.Грота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/>
          <a:lstStyle/>
          <a:p>
            <a:r>
              <a:rPr lang="ru-RU" dirty="0" smtClean="0"/>
              <a:t>Опыты </a:t>
            </a:r>
            <a:r>
              <a:rPr lang="ru-RU" dirty="0" err="1" smtClean="0"/>
              <a:t>Хладни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1746" name="Picture 2" descr="C:\Users\кей\Desktop\IMG_20230423_1505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268760"/>
            <a:ext cx="2763307" cy="4912546"/>
          </a:xfrm>
          <a:prstGeom prst="rect">
            <a:avLst/>
          </a:prstGeom>
          <a:noFill/>
        </p:spPr>
      </p:pic>
      <p:pic>
        <p:nvPicPr>
          <p:cNvPr id="31747" name="Picture 3" descr="C:\Users\кей\Desktop\IMG_20230423_1459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340768"/>
            <a:ext cx="2736304" cy="48645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изготовлено оборудование и проведены практические исследования, демонстрирующие проявление математических, арифметических и геометрических закономерностей в музыке;</a:t>
            </a:r>
          </a:p>
          <a:p>
            <a:r>
              <a:rPr lang="ru-RU" dirty="0" smtClean="0"/>
              <a:t>на основе измерений составлены и вычислены числовые отношения и пропорции музыкальных созвучий;</a:t>
            </a:r>
          </a:p>
          <a:p>
            <a:r>
              <a:rPr lang="ru-RU" dirty="0" smtClean="0"/>
              <a:t> на основе опыта вычислен интервальный коэффициент и составлен ряд относительных длин струн лидийского (мажорного) лада.</a:t>
            </a:r>
          </a:p>
          <a:p>
            <a:r>
              <a:rPr lang="ru-RU" dirty="0" smtClean="0"/>
              <a:t>сделаны выводы о характере форм фигур </a:t>
            </a:r>
            <a:r>
              <a:rPr lang="ru-RU" dirty="0" err="1" smtClean="0"/>
              <a:t>Хладни</a:t>
            </a:r>
            <a:r>
              <a:rPr lang="ru-RU" dirty="0" smtClean="0"/>
              <a:t> в зависимости от звука.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***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4000" dirty="0" smtClean="0"/>
              <a:t>Вещи уснули. В молчании сна </a:t>
            </a:r>
          </a:p>
          <a:p>
            <a:pPr algn="ctr">
              <a:buNone/>
            </a:pPr>
            <a:r>
              <a:rPr lang="ru-RU" sz="4000" dirty="0" smtClean="0"/>
              <a:t>Песня, живущая в них, не слышна.</a:t>
            </a:r>
          </a:p>
          <a:p>
            <a:pPr algn="ctr">
              <a:buNone/>
            </a:pPr>
            <a:r>
              <a:rPr lang="ru-RU" sz="4000" dirty="0" smtClean="0"/>
              <a:t>Если отыщешь заветное слово,</a:t>
            </a:r>
          </a:p>
          <a:p>
            <a:pPr algn="ctr">
              <a:buNone/>
            </a:pPr>
            <a:r>
              <a:rPr lang="ru-RU" sz="4000" dirty="0" smtClean="0"/>
              <a:t>Мир нам в звучании откроется снова.</a:t>
            </a:r>
          </a:p>
          <a:p>
            <a:pPr algn="ctr">
              <a:buNone/>
            </a:pPr>
            <a:r>
              <a:rPr lang="ru-RU" sz="3600" dirty="0" smtClean="0"/>
              <a:t> </a:t>
            </a:r>
          </a:p>
          <a:p>
            <a:pPr algn="ctr">
              <a:buNone/>
            </a:pPr>
            <a:r>
              <a:rPr lang="ru-RU" sz="3600" dirty="0" smtClean="0"/>
              <a:t>Й. </a:t>
            </a:r>
            <a:r>
              <a:rPr lang="ru-RU" sz="3600" dirty="0" err="1" smtClean="0"/>
              <a:t>Эйхендорф</a:t>
            </a:r>
            <a:r>
              <a:rPr lang="ru-RU" sz="3600" dirty="0" smtClean="0"/>
              <a:t> (1788 – 1857)</a:t>
            </a:r>
          </a:p>
          <a:p>
            <a:pPr algn="ctr">
              <a:buNone/>
            </a:pPr>
            <a:r>
              <a:rPr lang="ru-RU" sz="3600" dirty="0" smtClean="0"/>
              <a:t> (пер. М. </a:t>
            </a:r>
            <a:r>
              <a:rPr lang="ru-RU" sz="3600" dirty="0" err="1" smtClean="0"/>
              <a:t>Гиверц</a:t>
            </a:r>
            <a:r>
              <a:rPr lang="ru-RU" sz="3600" dirty="0" smtClean="0"/>
              <a:t>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08720"/>
            <a:ext cx="7560840" cy="144016"/>
          </a:xfrm>
        </p:spPr>
        <p:txBody>
          <a:bodyPr>
            <a:noAutofit/>
          </a:bodyPr>
          <a:lstStyle/>
          <a:p>
            <a:pPr lvl="0"/>
            <a:r>
              <a:rPr lang="ru-RU" b="1" dirty="0" smtClean="0">
                <a:cs typeface="Arial" pitchFamily="34" charset="0"/>
              </a:rPr>
              <a:t>Источники информации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11560" y="965483"/>
            <a:ext cx="7848872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Дж. Математика на ладони. –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М.:КоЛибри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Азбука-Аттикус,2021. – 512с.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Волошинов А.В. Математика и искусство.– М.: Просвещение, 2000. – 399с.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Газарян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С. В мире музыкальных инструментов. – М.:Просвещение,1989. – 192с.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https://coollib.com/b/330281-haver-arbones-tom-12-chisla-osnova-garmonii-muzyika-i-matematika/read#t1%20https://www.classicalmusicnews.ru/articles/muzyika-i-matematika-first/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https://culturolog.ru/content/view/3025/35/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56992"/>
            <a:ext cx="8229600" cy="2808312"/>
          </a:xfrm>
        </p:spPr>
        <p:txBody>
          <a:bodyPr/>
          <a:lstStyle/>
          <a:p>
            <a:r>
              <a:rPr lang="ru-RU" b="1" dirty="0" smtClean="0"/>
              <a:t>Спасибо за внимание !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602140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19256" cy="57606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Музыка — арифметика звуков, подобно тому, как оптика — геометрия света.</a:t>
            </a:r>
            <a:br>
              <a:rPr lang="ru-RU" dirty="0" smtClean="0"/>
            </a:br>
            <a:r>
              <a:rPr lang="ru-RU" b="1" dirty="0" smtClean="0"/>
              <a:t>Клод Дебюсси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Музыка есть бессознательное упражнение души в арифметике.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Готфрид Вильгельм Лейбниц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 истории установления связи между музыкой и математикой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Опыты Пифагора.</a:t>
            </a:r>
          </a:p>
          <a:p>
            <a:r>
              <a:rPr lang="ru-RU" dirty="0" smtClean="0"/>
              <a:t>Монохорд</a:t>
            </a:r>
          </a:p>
          <a:p>
            <a:r>
              <a:rPr lang="ru-RU" dirty="0" smtClean="0"/>
              <a:t>Отношения и пропорции в музыке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Опыты </a:t>
            </a:r>
            <a:r>
              <a:rPr lang="ru-RU" dirty="0" err="1" smtClean="0"/>
              <a:t>Хладни</a:t>
            </a:r>
            <a:endParaRPr lang="ru-RU" dirty="0" smtClean="0"/>
          </a:p>
          <a:p>
            <a:r>
              <a:rPr lang="ru-RU" dirty="0" smtClean="0"/>
              <a:t>Музыка и геометрические  формы</a:t>
            </a:r>
            <a:endParaRPr lang="ru-RU" dirty="0"/>
          </a:p>
        </p:txBody>
      </p:sp>
      <p:pic>
        <p:nvPicPr>
          <p:cNvPr id="1026" name="Picture 2" descr="C:\Users\кей\Desktop\IMG_20230426_043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933056"/>
            <a:ext cx="3968441" cy="2232248"/>
          </a:xfrm>
          <a:prstGeom prst="rect">
            <a:avLst/>
          </a:prstGeom>
          <a:noFill/>
        </p:spPr>
      </p:pic>
      <p:pic>
        <p:nvPicPr>
          <p:cNvPr id="1027" name="Picture 3" descr="C:\Users\кей\Desktop\IMG_20230423_1359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3068960"/>
            <a:ext cx="1944216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19256" cy="1368152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latin typeface="+mn-lt"/>
                <a:ea typeface="+mn-ea"/>
                <a:cs typeface="+mn-cs"/>
              </a:rPr>
              <a:t>ГИПОТЕЗА: </a:t>
            </a:r>
            <a:r>
              <a:rPr lang="ru-RU" sz="2700" dirty="0" smtClean="0">
                <a:latin typeface="+mn-lt"/>
                <a:ea typeface="+mn-ea"/>
                <a:cs typeface="+mn-cs"/>
              </a:rPr>
              <a:t>С помощью простых приспособлений, изготовленных в домашних условиях, можно воспроизвести исследования Пифагора и </a:t>
            </a:r>
            <a:r>
              <a:rPr lang="ru-RU" sz="2700" dirty="0" err="1" smtClean="0">
                <a:latin typeface="+mn-lt"/>
                <a:ea typeface="+mn-ea"/>
                <a:cs typeface="+mn-cs"/>
              </a:rPr>
              <a:t>Хладни</a:t>
            </a:r>
            <a:r>
              <a:rPr lang="ru-RU" sz="2700" dirty="0" smtClean="0">
                <a:latin typeface="+mn-lt"/>
                <a:ea typeface="+mn-ea"/>
                <a:cs typeface="+mn-cs"/>
              </a:rPr>
              <a:t>, демонстрирующие проявление математических закономерностей в музыке.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392488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/>
              <a:t>Объект</a:t>
            </a:r>
            <a:r>
              <a:rPr lang="ru-RU" sz="2400" dirty="0" smtClean="0"/>
              <a:t> исследования: элементы математического языка: звуки и созвучия (интервалы).</a:t>
            </a:r>
          </a:p>
          <a:p>
            <a:r>
              <a:rPr lang="ru-RU" sz="2400" b="1" dirty="0" smtClean="0"/>
              <a:t>Предмет</a:t>
            </a:r>
            <a:r>
              <a:rPr lang="ru-RU" sz="2400" dirty="0" smtClean="0"/>
              <a:t> исследования: зависимость между созвучием и пропорциональным делением струны на части; характеристики фигур </a:t>
            </a:r>
            <a:r>
              <a:rPr lang="ru-RU" sz="2400" dirty="0" err="1" smtClean="0"/>
              <a:t>Хладни</a:t>
            </a:r>
            <a:r>
              <a:rPr lang="ru-RU" sz="2400" dirty="0" smtClean="0"/>
              <a:t>.</a:t>
            </a:r>
          </a:p>
          <a:p>
            <a:r>
              <a:rPr lang="ru-RU" sz="2400" b="1" dirty="0" smtClean="0"/>
              <a:t>Методы исследования</a:t>
            </a:r>
            <a:r>
              <a:rPr lang="ru-RU" sz="2400" dirty="0" smtClean="0"/>
              <a:t>: </a:t>
            </a:r>
          </a:p>
          <a:p>
            <a:r>
              <a:rPr lang="ru-RU" sz="2400" dirty="0" smtClean="0"/>
              <a:t>поисковый метод: работа с источниками информации;</a:t>
            </a:r>
            <a:br>
              <a:rPr lang="ru-RU" sz="2400" dirty="0" smtClean="0"/>
            </a:br>
            <a:r>
              <a:rPr lang="ru-RU" sz="2400" dirty="0" smtClean="0"/>
              <a:t>сравнительно-экспериментальный метод: разработка эксперимента и демонстрация опыта;</a:t>
            </a:r>
          </a:p>
          <a:p>
            <a:r>
              <a:rPr lang="ru-RU" sz="2400" dirty="0" smtClean="0"/>
              <a:t>практический метод: проведение математических преобразований и вычислений.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7931224" cy="1368152"/>
          </a:xfrm>
        </p:spPr>
        <p:txBody>
          <a:bodyPr>
            <a:noAutofit/>
          </a:bodyPr>
          <a:lstStyle/>
          <a:p>
            <a:pPr marL="342900" indent="-342900" algn="just">
              <a:lnSpc>
                <a:spcPct val="95000"/>
              </a:lnSpc>
              <a:spcBef>
                <a:spcPct val="20000"/>
              </a:spcBef>
            </a:pPr>
            <a:r>
              <a:rPr lang="ru-RU" sz="2400" b="1" dirty="0" smtClean="0">
                <a:latin typeface="Arial" pitchFamily="34" charset="0"/>
                <a:ea typeface="Calibri"/>
                <a:cs typeface="Arial" pitchFamily="34" charset="0"/>
              </a:rPr>
              <a:t>Цель исследования: </a:t>
            </a:r>
            <a:r>
              <a:rPr lang="ru-RU" sz="2400" dirty="0" smtClean="0">
                <a:latin typeface="Arial" pitchFamily="34" charset="0"/>
                <a:ea typeface="Calibri"/>
                <a:cs typeface="Arial" pitchFamily="34" charset="0"/>
              </a:rPr>
              <a:t>теоретическое описание и опытное подтверждение связей между элементами музыкального языка (звуки и интервалы), количественными отношениями и пространственными формами.</a:t>
            </a:r>
            <a:endParaRPr lang="ru-RU" sz="2400" dirty="0"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276872"/>
            <a:ext cx="8064896" cy="4392488"/>
          </a:xfrm>
        </p:spPr>
        <p:txBody>
          <a:bodyPr>
            <a:normAutofit fontScale="62500" lnSpcReduction="20000"/>
          </a:bodyPr>
          <a:lstStyle/>
          <a:p>
            <a:pPr indent="540385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3800" b="1" dirty="0" smtClean="0">
                <a:latin typeface="Arial" pitchFamily="34" charset="0"/>
                <a:ea typeface="Calibri"/>
                <a:cs typeface="Arial" pitchFamily="34" charset="0"/>
              </a:rPr>
              <a:t>Задачи:</a:t>
            </a:r>
            <a:endParaRPr lang="ru-RU" sz="3800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ru-RU" sz="3800" dirty="0" smtClean="0">
                <a:latin typeface="Arial" pitchFamily="34" charset="0"/>
                <a:ea typeface="Calibri"/>
                <a:cs typeface="Arial" pitchFamily="34" charset="0"/>
              </a:rPr>
              <a:t>Найти информацию о связи между музыкой и математикой.</a:t>
            </a: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ru-RU" sz="3800" dirty="0" smtClean="0">
                <a:latin typeface="Arial" pitchFamily="34" charset="0"/>
                <a:ea typeface="Calibri"/>
                <a:cs typeface="Arial" pitchFamily="34" charset="0"/>
              </a:rPr>
              <a:t>Изучить и описать доступные способы доказательства связи между музыкой и математикой.</a:t>
            </a: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ru-RU" sz="3800" dirty="0" smtClean="0">
                <a:latin typeface="Arial" pitchFamily="34" charset="0"/>
                <a:ea typeface="Calibri"/>
                <a:cs typeface="Arial" pitchFamily="34" charset="0"/>
              </a:rPr>
              <a:t>Изготовить необходимое оборудование.</a:t>
            </a: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ru-RU" sz="3800" dirty="0" smtClean="0">
                <a:latin typeface="Arial" pitchFamily="34" charset="0"/>
                <a:ea typeface="Calibri"/>
                <a:cs typeface="Arial" pitchFamily="34" charset="0"/>
              </a:rPr>
              <a:t>Провести практические исследования.</a:t>
            </a:r>
          </a:p>
          <a:p>
            <a:pPr lvl="0" algn="just">
              <a:lnSpc>
                <a:spcPct val="115000"/>
              </a:lnSpc>
              <a:buFont typeface="+mj-lt"/>
              <a:buAutoNum type="arabicPeriod"/>
            </a:pPr>
            <a:r>
              <a:rPr lang="ru-RU" sz="3800" dirty="0" smtClean="0">
                <a:latin typeface="Arial" pitchFamily="34" charset="0"/>
                <a:ea typeface="Calibri"/>
                <a:cs typeface="Arial" pitchFamily="34" charset="0"/>
              </a:rPr>
              <a:t>На основе изучения информации и проведенных практических исследований сделать выводы, проиллюстрировать их опытами.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196752"/>
            <a:ext cx="7283152" cy="518457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Из вечности музыка вдруг раздалась,</a:t>
            </a:r>
          </a:p>
          <a:p>
            <a:pPr>
              <a:buNone/>
            </a:pPr>
            <a:r>
              <a:rPr lang="ru-RU" dirty="0" smtClean="0"/>
              <a:t>И в бесконечность она полилась,</a:t>
            </a:r>
          </a:p>
          <a:p>
            <a:pPr>
              <a:buNone/>
            </a:pPr>
            <a:r>
              <a:rPr lang="ru-RU" dirty="0" smtClean="0"/>
              <a:t>И хаос она на пути захватила, —</a:t>
            </a:r>
          </a:p>
          <a:p>
            <a:pPr>
              <a:buNone/>
            </a:pPr>
            <a:r>
              <a:rPr lang="ru-RU" dirty="0" smtClean="0"/>
              <a:t>И в бездне, как вихрь, закружились светила:</a:t>
            </a:r>
          </a:p>
          <a:p>
            <a:pPr>
              <a:buNone/>
            </a:pPr>
            <a:r>
              <a:rPr lang="ru-RU" dirty="0" smtClean="0"/>
              <a:t>Певучей струной каждый луч их дрожит,</a:t>
            </a:r>
          </a:p>
          <a:p>
            <a:pPr>
              <a:buNone/>
            </a:pPr>
            <a:r>
              <a:rPr lang="ru-RU" dirty="0" smtClean="0"/>
              <a:t>И жизнь, пробужденная этою дрожью.</a:t>
            </a:r>
          </a:p>
          <a:p>
            <a:pPr>
              <a:buNone/>
            </a:pPr>
            <a:r>
              <a:rPr lang="ru-RU" dirty="0" smtClean="0"/>
              <a:t>Лишь только тому и не кажется ложью,</a:t>
            </a:r>
          </a:p>
          <a:p>
            <a:pPr>
              <a:buNone/>
            </a:pPr>
            <a:r>
              <a:rPr lang="ru-RU" dirty="0" smtClean="0"/>
              <a:t>Кто слышит порой эту музыку божью.</a:t>
            </a:r>
          </a:p>
          <a:p>
            <a:pPr>
              <a:buNone/>
            </a:pPr>
            <a:r>
              <a:rPr lang="ru-RU" dirty="0" smtClean="0"/>
              <a:t>Кто разумом светел, в ком сердце горит.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1885 г. Яков Полонский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Законы целочисленных отношений и пропорций в консонансах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Приятные слуху созвучия – КОНСОНАНСЫ– звучат лишь тогда, когда длины струн относятся как целые числа, то есть как 1:2, 2:3, 3:4.</a:t>
            </a:r>
            <a:endParaRPr lang="ru-RU" dirty="0" smtClean="0"/>
          </a:p>
          <a:p>
            <a:r>
              <a:rPr lang="ru-RU" dirty="0" smtClean="0"/>
              <a:t>Длина струны, звучащая в кварту с основным тоном, есть СРЕДНЕЕ АРИФМЕТИЧЕСКОЕ между длинами струн, дающими основной тон и октаву.</a:t>
            </a:r>
          </a:p>
          <a:p>
            <a:r>
              <a:rPr lang="ru-RU" dirty="0" smtClean="0"/>
              <a:t>Длина струны, звучащая в квинту с основным тоном, есть СРЕДНЕЕ  ГАРМОНИЧЕСКОЕ между длинами струн, дающими основной тон и октаву. </a:t>
            </a:r>
          </a:p>
          <a:p>
            <a:r>
              <a:rPr lang="ru-RU" dirty="0" smtClean="0"/>
              <a:t>МУЗЫКАЛЬНАЯ ПРОПОРЦИЯ:</a:t>
            </a:r>
          </a:p>
          <a:p>
            <a:pPr>
              <a:buNone/>
            </a:pPr>
            <a:r>
              <a:rPr lang="ru-RU" dirty="0" smtClean="0"/>
              <a:t>     отношение длины струны, звучащей в кварту к длине струны основного тона равно отношению длины струны, звучащей в октаву к длине струны, звучащей в квинту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Математические характеристики натурального мажорного строя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600200"/>
            <a:ext cx="7859216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8/9 – интервальный коэффициент;</a:t>
            </a:r>
          </a:p>
          <a:p>
            <a:pPr algn="ctr">
              <a:buNone/>
            </a:pPr>
            <a:r>
              <a:rPr lang="ru-RU" dirty="0" smtClean="0"/>
              <a:t>Ряд относительных длин струн мажорного лада:</a:t>
            </a:r>
          </a:p>
          <a:p>
            <a:pPr>
              <a:buNone/>
            </a:pPr>
            <a:r>
              <a:rPr lang="ru-RU" dirty="0" smtClean="0"/>
              <a:t>   ДО – 1;          Ре – 8/9  </a:t>
            </a:r>
            <a:r>
              <a:rPr lang="ru-RU" b="1" dirty="0" smtClean="0"/>
              <a:t>;</a:t>
            </a:r>
            <a:r>
              <a:rPr lang="ru-RU" dirty="0" smtClean="0"/>
              <a:t>           Ми – 64/81 </a:t>
            </a:r>
            <a:r>
              <a:rPr lang="ru-RU" b="1" dirty="0" smtClean="0"/>
              <a:t>; 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</a:t>
            </a:r>
            <a:r>
              <a:rPr lang="ru-RU" dirty="0" smtClean="0"/>
              <a:t>Фа – 3/4 ;    СОЛЬ –2/3;         ЛЯ – 16/27 ;</a:t>
            </a:r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  СИ – 128/243;          ДО –  1/2.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Опыты </a:t>
            </a:r>
            <a:r>
              <a:rPr lang="ru-RU" dirty="0" err="1" smtClean="0"/>
              <a:t>Хладни</a:t>
            </a:r>
            <a:endParaRPr lang="ru-RU" dirty="0"/>
          </a:p>
        </p:txBody>
      </p:sp>
      <p:pic>
        <p:nvPicPr>
          <p:cNvPr id="7" name="Содержимое 6" descr="C:\Users\кей\AppData\Local\Microsoft\Windows\INetCache\Content.Word\IMG_20230423_135042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9" y="1412776"/>
            <a:ext cx="273630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C:\Users\кей\AppData\Local\Microsoft\Windows\INetCache\Content.Word\IMG_20230423_144924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484784"/>
            <a:ext cx="2808312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580</Words>
  <Application>Microsoft Office PowerPoint</Application>
  <PresentationFormat>Экран (4:3)</PresentationFormat>
  <Paragraphs>84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  Музыка — арифметика звуков, подобно тому, как оптика — геометрия света. Клод Дебюсси  Музыка есть бессознательное упражнение души в арифметике.  Готфрид Вильгельм Лейбниц  </vt:lpstr>
      <vt:lpstr>Из истории установления связи между музыкой и математикой</vt:lpstr>
      <vt:lpstr>ГИПОТЕЗА: С помощью простых приспособлений, изготовленных в домашних условиях, можно воспроизвести исследования Пифагора и Хладни, демонстрирующие проявление математических закономерностей в музыке. </vt:lpstr>
      <vt:lpstr>Цель исследования: теоретическое описание и опытное подтверждение связей между элементами музыкального языка (звуки и интервалы), количественными отношениями и пространственными формами.</vt:lpstr>
      <vt:lpstr>ГИПОТЕЗА</vt:lpstr>
      <vt:lpstr>Законы целочисленных отношений и пропорций в консонансах </vt:lpstr>
      <vt:lpstr>Математические характеристики натурального мажорного строя</vt:lpstr>
      <vt:lpstr>Опыты Хладни</vt:lpstr>
      <vt:lpstr>Опыты Хладни</vt:lpstr>
      <vt:lpstr>Результаты</vt:lpstr>
      <vt:lpstr>***</vt:lpstr>
      <vt:lpstr>Источники информации 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кей</dc:creator>
  <cp:lastModifiedBy>кей</cp:lastModifiedBy>
  <cp:revision>42</cp:revision>
  <dcterms:created xsi:type="dcterms:W3CDTF">2018-04-26T02:35:00Z</dcterms:created>
  <dcterms:modified xsi:type="dcterms:W3CDTF">2023-05-29T17:24:39Z</dcterms:modified>
</cp:coreProperties>
</file>