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Светлый стиль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Светлый стиль 2 - акцент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58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extLst/>
          </a:lstStyle>
          <a:p>
            <a:fld id="{5B106E36-FD25-4E2D-B0AA-010F637433A0}" type="datetimeFigureOut">
              <a:rPr lang="ru-RU" smtClean="0"/>
              <a:pPr/>
              <a:t>29.05.2023</a:t>
            </a:fld>
            <a:endParaRPr lang="ru-RU"/>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25C68B6-61C2-468F-89AB-4B9F7531AA68}" type="slidenum">
              <a:rPr lang="ru-RU" smtClean="0"/>
              <a:pPr/>
              <a:t>‹#›</a:t>
            </a:fld>
            <a:endParaRPr lang="ru-RU"/>
          </a:p>
        </p:txBody>
      </p:sp>
      <p:sp>
        <p:nvSpPr>
          <p:cNvPr id="12" name="Нижний колонтитул 11"/>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29.05.2023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29.05.2023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29.05.2023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extLst/>
          </a:lstStyle>
          <a:p>
            <a:fld id="{5B106E36-FD25-4E2D-B0AA-010F637433A0}" type="datetimeFigureOut">
              <a:rPr lang="ru-RU" smtClean="0"/>
              <a:pPr/>
              <a:t>29.05.2023</a:t>
            </a:fld>
            <a:endParaRPr lang="ru-RU"/>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29.05.2023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a:xfrm>
            <a:off x="8641080" y="6514568"/>
            <a:ext cx="464288" cy="274320"/>
          </a:xfrm>
        </p:spPr>
        <p:txBody>
          <a:bodyPr/>
          <a:lstStyle>
            <a:extLst/>
          </a:lstStyle>
          <a:p>
            <a:fld id="{725C68B6-61C2-468F-89AB-4B9F7531AA68}" type="slidenum">
              <a:rPr lang="ru-RU" smtClean="0"/>
              <a:pPr/>
              <a:t>‹#›</a:t>
            </a:fld>
            <a:endParaRPr lang="ru-RU"/>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29.05.2023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a:xfrm>
            <a:off x="8641080" y="6514568"/>
            <a:ext cx="464288" cy="274320"/>
          </a:xfrm>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29.05.2023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29.05.2023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extLst/>
          </a:lstStyle>
          <a:p>
            <a:fld id="{5B106E36-FD25-4E2D-B0AA-010F637433A0}" type="datetimeFigureOut">
              <a:rPr lang="ru-RU" smtClean="0"/>
              <a:pPr/>
              <a:t>29.05.2023</a:t>
            </a:fld>
            <a:endParaRPr lang="ru-RU"/>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25C68B6-61C2-468F-89AB-4B9F7531AA68}" type="slidenum">
              <a:rPr lang="ru-RU" smtClean="0"/>
              <a:pPr/>
              <a:t>‹#›</a:t>
            </a:fld>
            <a:endParaRPr lang="ru-RU"/>
          </a:p>
        </p:txBody>
      </p:sp>
      <p:sp>
        <p:nvSpPr>
          <p:cNvPr id="11" name="Нижний колонтитул 10"/>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extLst/>
          </a:lstStyle>
          <a:p>
            <a:fld id="{5B106E36-FD25-4E2D-B0AA-010F637433A0}" type="datetimeFigureOut">
              <a:rPr lang="ru-RU" smtClean="0"/>
              <a:pPr/>
              <a:t>29.05.2023</a:t>
            </a:fld>
            <a:endParaRPr lang="ru-RU"/>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ru-RU"/>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5B106E36-FD25-4E2D-B0AA-010F637433A0}" type="datetimeFigureOut">
              <a:rPr lang="ru-RU" smtClean="0"/>
              <a:pPr/>
              <a:t>29.05.2023</a:t>
            </a:fld>
            <a:endParaRPr lang="ru-RU"/>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725C68B6-61C2-468F-89AB-4B9F7531AA68}" type="slidenum">
              <a:rPr lang="ru-RU" smtClean="0"/>
              <a:pPr/>
              <a:t>‹#›</a:t>
            </a:fld>
            <a:endParaRPr lang="ru-RU"/>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4234" y="381001"/>
            <a:ext cx="8229600" cy="1690677"/>
          </a:xfrm>
        </p:spPr>
        <p:txBody>
          <a:bodyPr/>
          <a:lstStyle/>
          <a:p>
            <a:pPr algn="ctr"/>
            <a:r>
              <a:rPr lang="ru-RU" dirty="0" smtClean="0"/>
              <a:t>ОБЛАЧНЫЕ ТЕХНОЛОГИИ</a:t>
            </a:r>
            <a:endParaRPr lang="ru-RU" dirty="0"/>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14348" y="500042"/>
            <a:ext cx="7929618" cy="5755422"/>
          </a:xfrm>
          <a:prstGeom prst="rect">
            <a:avLst/>
          </a:prstGeom>
        </p:spPr>
        <p:txBody>
          <a:bodyPr wrap="square">
            <a:spAutoFit/>
          </a:bodyPr>
          <a:lstStyle/>
          <a:p>
            <a:r>
              <a:rPr lang="ru-RU" sz="2300" dirty="0" smtClean="0"/>
              <a:t>Под «облаком» в данном случае понимается сеть взаимосвязанных между собой серверов Интернета, и мы можем не знать, где физически находится этот сервер.</a:t>
            </a:r>
          </a:p>
          <a:p>
            <a:r>
              <a:rPr lang="ru-RU" sz="2300" dirty="0" smtClean="0"/>
              <a:t>Идеология «Облачных вычислений» заключается в переносе организации вычислений и обработки данных в существенной степени с персональных компьютеров на серверы Всемирной Сети. Технология облачных вычислений содержит специализированный спектр технологий обработки и передачи данных, когда компьютерные ресурсы и мощности предоставляются пользователю как Интернет - сервисы. Пользователь имеет доступ к своей информации, которая постоянно хранится на Web-серверах, только как клиент во время Интернет - сеансов, с размещением этой информации (и результатов ее обработки) на персональных компьютерах, ноутбуках, </a:t>
            </a:r>
            <a:r>
              <a:rPr lang="ru-RU" sz="2300" dirty="0" err="1" smtClean="0"/>
              <a:t>нетбуках</a:t>
            </a:r>
            <a:r>
              <a:rPr lang="ru-RU" sz="2300" dirty="0" smtClean="0"/>
              <a:t>, смартфонах и т.п.</a:t>
            </a:r>
            <a:endParaRPr lang="ru-RU" sz="2300" dirty="0"/>
          </a:p>
        </p:txBody>
      </p:sp>
    </p:spTree>
  </p:cSld>
  <p:clrMapOvr>
    <a:masterClrMapping/>
  </p:clrMapOvr>
  <p:transition>
    <p:cover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0" y="571480"/>
            <a:ext cx="8858280" cy="1285884"/>
          </a:xfrm>
        </p:spPr>
        <p:txBody>
          <a:bodyPr>
            <a:noAutofit/>
          </a:bodyPr>
          <a:lstStyle/>
          <a:p>
            <a:pPr algn="ctr"/>
            <a:r>
              <a:rPr lang="ru-RU" sz="3200" dirty="0" smtClean="0"/>
              <a:t>Достоинства и недостатки облачных технологий, и их отличие от традиционных</a:t>
            </a:r>
            <a:r>
              <a:rPr lang="ru-RU" sz="3600" dirty="0" smtClean="0"/>
              <a:t/>
            </a:r>
            <a:br>
              <a:rPr lang="ru-RU" sz="3600" dirty="0" smtClean="0"/>
            </a:br>
            <a:endParaRPr lang="ru-RU" sz="3600" dirty="0"/>
          </a:p>
        </p:txBody>
      </p:sp>
      <p:sp>
        <p:nvSpPr>
          <p:cNvPr id="4" name="Содержимое 3"/>
          <p:cNvSpPr>
            <a:spLocks noGrp="1"/>
          </p:cNvSpPr>
          <p:nvPr>
            <p:ph idx="1"/>
          </p:nvPr>
        </p:nvSpPr>
        <p:spPr>
          <a:xfrm>
            <a:off x="142844" y="1646237"/>
            <a:ext cx="8501122" cy="5211763"/>
          </a:xfrm>
        </p:spPr>
        <p:txBody>
          <a:bodyPr>
            <a:normAutofit fontScale="55000" lnSpcReduction="20000"/>
          </a:bodyPr>
          <a:lstStyle/>
          <a:p>
            <a:pPr>
              <a:buNone/>
            </a:pPr>
            <a:r>
              <a:rPr lang="ru-RU" sz="3500" dirty="0" smtClean="0"/>
              <a:t>      Как и у любой технологии, облачные технологии имеют как свои достоинства, так и недостатки (приложение 1).</a:t>
            </a:r>
          </a:p>
          <a:p>
            <a:pPr>
              <a:buNone/>
            </a:pPr>
            <a:r>
              <a:rPr lang="ru-RU" sz="3500" dirty="0" smtClean="0"/>
              <a:t>      Основное отличие «облачного» программного решения от обычного в том, что вся информация, с которой вы работаете, сохранится не на вашем жестком диске, а на удаленном сервере. Аналогично с производимыми операциями: они нагружают не персональный компьютер или ноутбук, а мощности серверов компании, предоставляющей то или иное приложение. Вы же получаете лишь результат, отправляемый на монитор через интернет.</a:t>
            </a:r>
          </a:p>
          <a:p>
            <a:pPr>
              <a:buNone/>
            </a:pPr>
            <a:r>
              <a:rPr lang="ru-RU" sz="3500" dirty="0" smtClean="0"/>
              <a:t>      Приятная особенность «облачной» модели программных платформ — нет необходимости в тщательном изучении системных требований, покупке все более и более дорогих комплектующих и многоступенчатой установки программы: нужно просто открыть браузер, зайти на определенный сайт и создать там учетную запись, следуя правилам предоставления услуги. После того как Вы это сделаете, пользоваться профилем можно с любого устройства (персонального компьютера, ноутбука, КПК, планшета или смартфона), не волнуясь о переносе информации с одного носителя на другой: она ведь хранится на сервере, для доступа к которому достаточно интернет-подключения, логина и пароля (приложение 2).</a:t>
            </a:r>
          </a:p>
          <a:p>
            <a:endParaRPr lang="ru-RU" dirty="0"/>
          </a:p>
        </p:txBody>
      </p:sp>
    </p:spTree>
  </p:cSld>
  <p:clrMapOvr>
    <a:masterClrMapping/>
  </p:clrMapOvr>
  <p:transition>
    <p:cover dir="l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42852"/>
            <a:ext cx="8229600" cy="1143000"/>
          </a:xfrm>
        </p:spPr>
        <p:txBody>
          <a:bodyPr/>
          <a:lstStyle/>
          <a:p>
            <a:pPr algn="ctr"/>
            <a:r>
              <a:rPr lang="ru-RU" dirty="0" smtClean="0"/>
              <a:t>Практическая часть</a:t>
            </a:r>
            <a:endParaRPr lang="ru-RU" dirty="0"/>
          </a:p>
        </p:txBody>
      </p:sp>
      <p:sp>
        <p:nvSpPr>
          <p:cNvPr id="3" name="Содержимое 2"/>
          <p:cNvSpPr>
            <a:spLocks noGrp="1"/>
          </p:cNvSpPr>
          <p:nvPr>
            <p:ph idx="1"/>
          </p:nvPr>
        </p:nvSpPr>
        <p:spPr>
          <a:xfrm>
            <a:off x="428596" y="1428712"/>
            <a:ext cx="8258204" cy="5786502"/>
          </a:xfrm>
        </p:spPr>
        <p:txBody>
          <a:bodyPr>
            <a:normAutofit fontScale="55000" lnSpcReduction="20000"/>
          </a:bodyPr>
          <a:lstStyle/>
          <a:p>
            <a:pPr algn="ctr">
              <a:buNone/>
            </a:pPr>
            <a:r>
              <a:rPr lang="ru-RU" dirty="0" smtClean="0"/>
              <a:t>      </a:t>
            </a:r>
            <a:r>
              <a:rPr lang="ru-RU" dirty="0" smtClean="0">
                <a:solidFill>
                  <a:schemeClr val="tx2">
                    <a:lumMod val="90000"/>
                  </a:schemeClr>
                </a:solidFill>
              </a:rPr>
              <a:t>Исследование возможностей применения облачных технологий на примере сервисов GOOGLE</a:t>
            </a:r>
          </a:p>
          <a:p>
            <a:pPr algn="ctr">
              <a:buNone/>
            </a:pPr>
            <a:endParaRPr lang="ru-RU" dirty="0" smtClean="0">
              <a:solidFill>
                <a:schemeClr val="tx2">
                  <a:lumMod val="90000"/>
                </a:schemeClr>
              </a:solidFill>
            </a:endParaRPr>
          </a:p>
          <a:p>
            <a:pPr>
              <a:buNone/>
            </a:pPr>
            <a:r>
              <a:rPr lang="ru-RU" dirty="0" smtClean="0"/>
              <a:t>      Мною среди учащихся 7-х классов нашей школы был проведен опрос. Первый вопрос: слышали ли вы когда-нибудь об облачных технологиях, и второй вопрос: каким облачным хранилищем вы пользуетесь. На основание полученных данных можно сделать вывод, что практически половина учащихся не знают об облачных технологиях. </a:t>
            </a:r>
          </a:p>
          <a:p>
            <a:pPr>
              <a:buNone/>
            </a:pPr>
            <a:r>
              <a:rPr lang="ru-RU" b="1" i="1" dirty="0" smtClean="0"/>
              <a:t>     46 % учащихся предпочитают </a:t>
            </a:r>
            <a:r>
              <a:rPr lang="ru-RU" b="1" i="1" dirty="0" err="1" smtClean="0"/>
              <a:t>Google</a:t>
            </a:r>
            <a:r>
              <a:rPr lang="ru-RU" b="1" i="1" dirty="0" smtClean="0"/>
              <a:t> Диск, </a:t>
            </a:r>
            <a:r>
              <a:rPr lang="ru-RU" b="1" i="1" dirty="0" err="1" smtClean="0"/>
              <a:t>Яндекс</a:t>
            </a:r>
            <a:r>
              <a:rPr lang="ru-RU" b="1" i="1" dirty="0" smtClean="0"/>
              <a:t> Диск – 27%, </a:t>
            </a:r>
            <a:r>
              <a:rPr lang="ru-RU" b="1" i="1" dirty="0" err="1" smtClean="0"/>
              <a:t>Mail.ru</a:t>
            </a:r>
            <a:r>
              <a:rPr lang="ru-RU" b="1" i="1" dirty="0" smtClean="0"/>
              <a:t> Облако – 9%.</a:t>
            </a:r>
          </a:p>
          <a:p>
            <a:pPr>
              <a:buNone/>
            </a:pPr>
            <a:r>
              <a:rPr lang="ru-RU" dirty="0" smtClean="0"/>
              <a:t>      Облачный сервис от </a:t>
            </a:r>
            <a:r>
              <a:rPr lang="ru-RU" dirty="0" err="1" smtClean="0"/>
              <a:t>Google</a:t>
            </a:r>
            <a:r>
              <a:rPr lang="ru-RU" dirty="0" smtClean="0"/>
              <a:t> называется </a:t>
            </a:r>
            <a:r>
              <a:rPr lang="ru-RU" dirty="0" err="1" smtClean="0"/>
              <a:t>Google</a:t>
            </a:r>
            <a:r>
              <a:rPr lang="ru-RU" dirty="0" smtClean="0"/>
              <a:t> Диск. Он включает в себя возможности создания документов (Документы </a:t>
            </a:r>
            <a:r>
              <a:rPr lang="ru-RU" dirty="0" err="1" smtClean="0"/>
              <a:t>Google</a:t>
            </a:r>
            <a:r>
              <a:rPr lang="ru-RU" dirty="0" smtClean="0"/>
              <a:t>) и облачного хранения данных (электронная почта </a:t>
            </a:r>
            <a:r>
              <a:rPr lang="ru-RU" dirty="0" err="1" smtClean="0"/>
              <a:t>Gmail</a:t>
            </a:r>
            <a:r>
              <a:rPr lang="ru-RU" dirty="0" smtClean="0"/>
              <a:t>, </a:t>
            </a:r>
            <a:r>
              <a:rPr lang="ru-RU" dirty="0" err="1" smtClean="0"/>
              <a:t>автопереводчикGoogleTranslate</a:t>
            </a:r>
            <a:r>
              <a:rPr lang="ru-RU" dirty="0" smtClean="0"/>
              <a:t>, картографический сервис </a:t>
            </a:r>
            <a:r>
              <a:rPr lang="ru-RU" dirty="0" err="1" smtClean="0"/>
              <a:t>GoogleMaps</a:t>
            </a:r>
            <a:r>
              <a:rPr lang="ru-RU" dirty="0" smtClean="0"/>
              <a:t>, </a:t>
            </a:r>
            <a:r>
              <a:rPr lang="ru-RU" dirty="0" err="1" smtClean="0"/>
              <a:t>мессенджер</a:t>
            </a:r>
            <a:r>
              <a:rPr lang="ru-RU" dirty="0" smtClean="0"/>
              <a:t> </a:t>
            </a:r>
            <a:r>
              <a:rPr lang="ru-RU" dirty="0" err="1" smtClean="0"/>
              <a:t>GoogleTalk</a:t>
            </a:r>
            <a:r>
              <a:rPr lang="ru-RU" dirty="0" smtClean="0"/>
              <a:t>). </a:t>
            </a:r>
            <a:r>
              <a:rPr lang="ru-RU" dirty="0" err="1" smtClean="0"/>
              <a:t>Google</a:t>
            </a:r>
            <a:r>
              <a:rPr lang="ru-RU" dirty="0" smtClean="0"/>
              <a:t> Диск позволяет хранить файлы в Интернете и на жестком диске, а также получать к ним доступ, откуда угодно, даже в дороге. Изменения, внесенные в файл в Интернете, на компьютере или мобильном телефоне, отражаются на всех устройствах, на которых установлен </a:t>
            </a:r>
            <a:r>
              <a:rPr lang="ru-RU" dirty="0" err="1" smtClean="0"/>
              <a:t>Google</a:t>
            </a:r>
            <a:r>
              <a:rPr lang="ru-RU" dirty="0" smtClean="0"/>
              <a:t> Диск.</a:t>
            </a:r>
          </a:p>
          <a:p>
            <a:pPr>
              <a:buNone/>
            </a:pPr>
            <a:r>
              <a:rPr lang="ru-RU" dirty="0" smtClean="0"/>
              <a:t>      Первые 15 ГБ данных можно хранить бесплатно. При наличии доступа к Интернету устройство синхронизируется с </a:t>
            </a:r>
            <a:r>
              <a:rPr lang="ru-RU" dirty="0" err="1" smtClean="0"/>
              <a:t>Google</a:t>
            </a:r>
            <a:r>
              <a:rPr lang="ru-RU" dirty="0" smtClean="0"/>
              <a:t> Диском. Таким образом, ваши файлы и папки всегда будут обновлены до последней версии.</a:t>
            </a:r>
          </a:p>
          <a:p>
            <a:pPr>
              <a:buNone/>
            </a:pPr>
            <a:endParaRPr lang="ru-RU" dirty="0"/>
          </a:p>
        </p:txBody>
      </p: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71472" y="285728"/>
            <a:ext cx="8286808" cy="6109365"/>
          </a:xfrm>
          <a:prstGeom prst="rect">
            <a:avLst/>
          </a:prstGeom>
        </p:spPr>
        <p:txBody>
          <a:bodyPr wrap="square">
            <a:spAutoFit/>
          </a:bodyPr>
          <a:lstStyle/>
          <a:p>
            <a:r>
              <a:rPr lang="ru-RU" sz="1700" dirty="0" smtClean="0"/>
              <a:t>Удобнее при этом пользоваться технологией совместного доступа. Для этого надо просто открыть совместный доступ к файлу, папке или документу </a:t>
            </a:r>
            <a:r>
              <a:rPr lang="ru-RU" sz="1700" dirty="0" err="1" smtClean="0"/>
              <a:t>Google</a:t>
            </a:r>
            <a:r>
              <a:rPr lang="ru-RU" sz="1700" dirty="0" smtClean="0"/>
              <a:t> с любого устройства.</a:t>
            </a:r>
          </a:p>
          <a:p>
            <a:r>
              <a:rPr lang="ru-RU" sz="1700" dirty="0" smtClean="0"/>
              <a:t>Если вы работаете над документами, таблицами и презентациями </a:t>
            </a:r>
            <a:r>
              <a:rPr lang="ru-RU" sz="1700" dirty="0" err="1" smtClean="0"/>
              <a:t>Google</a:t>
            </a:r>
            <a:r>
              <a:rPr lang="ru-RU" sz="1700" dirty="0" smtClean="0"/>
              <a:t> вместе с другими пользователями, то </a:t>
            </a:r>
            <a:r>
              <a:rPr lang="ru-RU" sz="1700" dirty="0" err="1" smtClean="0"/>
              <a:t>Google</a:t>
            </a:r>
            <a:r>
              <a:rPr lang="ru-RU" sz="1700" dirty="0" smtClean="0"/>
              <a:t> Диск позволяет создавать, просматривать и совместно редактировать файлы без копирования и пересылки документов.</a:t>
            </a:r>
          </a:p>
          <a:p>
            <a:r>
              <a:rPr lang="ru-RU" sz="1700" dirty="0" smtClean="0"/>
              <a:t>Как же эти технологии можно применить в образовательном учреждении?</a:t>
            </a:r>
          </a:p>
          <a:p>
            <a:r>
              <a:rPr lang="ru-RU" sz="1700" dirty="0" smtClean="0"/>
              <a:t>Могу представить собственный опыт использования Документов </a:t>
            </a:r>
            <a:r>
              <a:rPr lang="ru-RU" sz="1700" dirty="0" err="1" smtClean="0"/>
              <a:t>Google</a:t>
            </a:r>
            <a:r>
              <a:rPr lang="ru-RU" sz="1700" dirty="0" smtClean="0"/>
              <a:t>, главным достоинством которых является возможность совместного редактирования документов (текстов, рисунков, презентаций, таблиц), допуск к документам определенной группы участников, комментирование и само - и </a:t>
            </a:r>
            <a:r>
              <a:rPr lang="ru-RU" sz="1700" dirty="0" err="1" smtClean="0"/>
              <a:t>взаимооценка</a:t>
            </a:r>
            <a:r>
              <a:rPr lang="ru-RU" sz="1700" dirty="0" smtClean="0"/>
              <a:t> работы.</a:t>
            </a:r>
          </a:p>
          <a:p>
            <a:r>
              <a:rPr lang="ru-RU" sz="1700" dirty="0" smtClean="0"/>
              <a:t>Для начала я завел себе электронную почту на сайте </a:t>
            </a:r>
            <a:r>
              <a:rPr lang="ru-RU" sz="1700" dirty="0" err="1" smtClean="0"/>
              <a:t>gmail.com</a:t>
            </a:r>
            <a:r>
              <a:rPr lang="ru-RU" sz="1700" dirty="0" smtClean="0"/>
              <a:t>. Мне сразу был предоставлен доступ ко всем сервисам </a:t>
            </a:r>
            <a:r>
              <a:rPr lang="ru-RU" sz="1700" dirty="0" err="1" smtClean="0"/>
              <a:t>Google</a:t>
            </a:r>
            <a:r>
              <a:rPr lang="ru-RU" sz="1700" dirty="0" smtClean="0"/>
              <a:t>. Перейдя на сервис </a:t>
            </a:r>
            <a:r>
              <a:rPr lang="ru-RU" sz="1700" dirty="0" err="1" smtClean="0"/>
              <a:t>Googleдиск</a:t>
            </a:r>
            <a:r>
              <a:rPr lang="ru-RU" sz="1700" dirty="0" smtClean="0"/>
              <a:t>, я создал </a:t>
            </a:r>
            <a:r>
              <a:rPr lang="ru-RU" sz="1700" dirty="0" err="1" smtClean="0"/>
              <a:t>Google</a:t>
            </a:r>
            <a:r>
              <a:rPr lang="ru-RU" sz="1700" dirty="0" smtClean="0"/>
              <a:t> документ.</a:t>
            </a:r>
          </a:p>
          <a:p>
            <a:r>
              <a:rPr lang="ru-RU" sz="1700" dirty="0" smtClean="0"/>
              <a:t>Предоставить доступ к нему остальным участникам можно с помощью ссылки или по адресам электронной почты. Перед этим нужно обязательно присвоить документу имя. Можно работать над проектом дома или в школе, наполняя его содержанием.</a:t>
            </a:r>
          </a:p>
          <a:p>
            <a:r>
              <a:rPr lang="ru-RU" sz="1700" dirty="0" smtClean="0"/>
              <a:t>Я предоставил доступ к документу своему учителю по адресу электронной почты.</a:t>
            </a:r>
          </a:p>
          <a:p>
            <a:r>
              <a:rPr lang="ru-RU" sz="1700" dirty="0" smtClean="0"/>
              <a:t>Учитель может прокомментировать какие-либо части документа, чтобы я корректировал его содержание. Данная работа была создана с помощью </a:t>
            </a:r>
            <a:r>
              <a:rPr lang="ru-RU" sz="1700" dirty="0" err="1" smtClean="0"/>
              <a:t>Google</a:t>
            </a:r>
            <a:r>
              <a:rPr lang="ru-RU" sz="1700" dirty="0" smtClean="0"/>
              <a:t> документов.</a:t>
            </a:r>
          </a:p>
        </p:txBody>
      </p:sp>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28596" y="571480"/>
            <a:ext cx="8501122" cy="5416868"/>
          </a:xfrm>
          <a:prstGeom prst="rect">
            <a:avLst/>
          </a:prstGeom>
        </p:spPr>
        <p:txBody>
          <a:bodyPr wrap="square">
            <a:spAutoFit/>
          </a:bodyPr>
          <a:lstStyle/>
          <a:p>
            <a:pPr algn="ctr"/>
            <a:r>
              <a:rPr lang="ru-RU" sz="2400" dirty="0" smtClean="0">
                <a:solidFill>
                  <a:schemeClr val="tx2">
                    <a:lumMod val="90000"/>
                  </a:schemeClr>
                </a:solidFill>
              </a:rPr>
              <a:t>Совместная работа учащихся над документами.</a:t>
            </a:r>
          </a:p>
          <a:p>
            <a:pPr algn="ctr"/>
            <a:endParaRPr lang="ru-RU" dirty="0" smtClean="0">
              <a:solidFill>
                <a:schemeClr val="tx2">
                  <a:lumMod val="90000"/>
                </a:schemeClr>
              </a:solidFill>
            </a:endParaRPr>
          </a:p>
          <a:p>
            <a:pPr algn="ctr"/>
            <a:endParaRPr lang="ru-RU" dirty="0" smtClean="0">
              <a:solidFill>
                <a:schemeClr val="tx2">
                  <a:lumMod val="90000"/>
                </a:schemeClr>
              </a:solidFill>
            </a:endParaRPr>
          </a:p>
          <a:p>
            <a:r>
              <a:rPr lang="ru-RU" sz="2200" dirty="0" smtClean="0"/>
              <a:t>К совместной работе над документом можно отнести таблицу, которую должны заполнить учащиеся по какой-либо теме. При попытке работы с такими документами в локальной сети возникает проблема, связанная с тем, что одновременно с одним и тем же</a:t>
            </a:r>
          </a:p>
          <a:p>
            <a:r>
              <a:rPr lang="ru-RU" sz="2200" dirty="0" smtClean="0"/>
              <a:t>документом работать на разных компьютерах нельзя. Появляется множество копий одного и того же документа, которые потом надо соединять воедино.</a:t>
            </a:r>
          </a:p>
          <a:p>
            <a:r>
              <a:rPr lang="ru-RU" sz="2200" dirty="0" smtClean="0"/>
              <a:t>Для совместной работы в облачных технологиях необходимо создать или поместить документ в облачное хранилище и предоставить доступ к нему тем, у кого есть ссылка или по адресам электронной почты. Пример совместной работы представлен в приложении 4</a:t>
            </a:r>
            <a:r>
              <a:rPr lang="ru-RU" dirty="0" smtClean="0"/>
              <a:t>.</a:t>
            </a:r>
          </a:p>
        </p:txBody>
      </p:sp>
    </p:spTree>
  </p:cSld>
  <p:clrMapOvr>
    <a:masterClrMapping/>
  </p:clrMapOvr>
  <p:transition>
    <p:wipe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142852"/>
            <a:ext cx="8229600" cy="1143000"/>
          </a:xfrm>
        </p:spPr>
        <p:txBody>
          <a:bodyPr/>
          <a:lstStyle/>
          <a:p>
            <a:pPr algn="ctr"/>
            <a:r>
              <a:rPr lang="ru-RU" dirty="0" smtClean="0"/>
              <a:t>Заключение</a:t>
            </a:r>
            <a:endParaRPr lang="ru-RU" dirty="0"/>
          </a:p>
        </p:txBody>
      </p:sp>
      <p:sp>
        <p:nvSpPr>
          <p:cNvPr id="4" name="Содержимое 3"/>
          <p:cNvSpPr>
            <a:spLocks noGrp="1"/>
          </p:cNvSpPr>
          <p:nvPr>
            <p:ph idx="1"/>
          </p:nvPr>
        </p:nvSpPr>
        <p:spPr>
          <a:xfrm>
            <a:off x="214282" y="1500174"/>
            <a:ext cx="8786842" cy="5000660"/>
          </a:xfrm>
        </p:spPr>
        <p:txBody>
          <a:bodyPr>
            <a:normAutofit fontScale="25000" lnSpcReduction="20000"/>
          </a:bodyPr>
          <a:lstStyle/>
          <a:p>
            <a:pPr>
              <a:buNone/>
            </a:pPr>
            <a:endParaRPr lang="ru-RU" dirty="0" smtClean="0"/>
          </a:p>
          <a:p>
            <a:pPr>
              <a:buNone/>
            </a:pPr>
            <a:r>
              <a:rPr lang="ru-RU" sz="3500" dirty="0" smtClean="0"/>
              <a:t>        </a:t>
            </a:r>
            <a:r>
              <a:rPr lang="ru-RU" sz="9200" dirty="0" smtClean="0"/>
              <a:t>Сегодня облачные технологии – это то, чем почти каждый пользуется ежедневно. Любая почта на </a:t>
            </a:r>
            <a:r>
              <a:rPr lang="ru-RU" sz="9200" dirty="0" err="1" smtClean="0"/>
              <a:t>Яндексе</a:t>
            </a:r>
            <a:r>
              <a:rPr lang="ru-RU" sz="9200" dirty="0" smtClean="0"/>
              <a:t> или </a:t>
            </a:r>
            <a:r>
              <a:rPr lang="ru-RU" sz="9200" dirty="0" err="1" smtClean="0"/>
              <a:t>Google</a:t>
            </a:r>
            <a:r>
              <a:rPr lang="ru-RU" sz="9200" dirty="0" smtClean="0"/>
              <a:t>, сетевые игры, </a:t>
            </a:r>
            <a:r>
              <a:rPr lang="ru-RU" sz="9200" dirty="0" err="1" smtClean="0"/>
              <a:t>он-лайн</a:t>
            </a:r>
            <a:r>
              <a:rPr lang="ru-RU" sz="9200" dirty="0" smtClean="0"/>
              <a:t> развлечения и электронная торговля. Облачные технологии развиваются стремительно и охватывают все больше и больше сфер деятельности.</a:t>
            </a:r>
          </a:p>
          <a:p>
            <a:pPr>
              <a:buNone/>
            </a:pPr>
            <a:r>
              <a:rPr lang="ru-RU" sz="9200" dirty="0" smtClean="0"/>
              <a:t>     Стремительное распространение облачных технологий ставит перед нами задачу интеграции облачных сервисов в систему образовательного учреждения. Облачные вычисления имеют широкие перспективы применения в сфере образования, научных исследованиях и прикладных разработках, а также для дистанционного обучения.</a:t>
            </a:r>
          </a:p>
          <a:p>
            <a:pPr>
              <a:buNone/>
            </a:pPr>
            <a:r>
              <a:rPr lang="ru-RU" sz="9200" dirty="0" smtClean="0"/>
              <a:t>     Таким образом, в период перехода на новые образовательные стандарты облачные технологии помогают формированию новой информационной культуры учителя и ученика, и дают уникальную возможность соединить проектную методику и информационно-коммуникационные технологии.</a:t>
            </a:r>
          </a:p>
          <a:p>
            <a:endParaRPr lang="ru-RU" sz="9200" dirty="0"/>
          </a:p>
        </p:txBody>
      </p:sp>
    </p:spTree>
  </p:cSld>
  <p:clrMapOvr>
    <a:masterClrMapping/>
  </p:clrMapOvr>
  <p:transition>
    <p:push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57158" y="357166"/>
            <a:ext cx="8572560" cy="6186309"/>
          </a:xfrm>
          <a:prstGeom prst="rect">
            <a:avLst/>
          </a:prstGeom>
        </p:spPr>
        <p:txBody>
          <a:bodyPr wrap="square">
            <a:spAutoFit/>
          </a:bodyPr>
          <a:lstStyle/>
          <a:p>
            <a:r>
              <a:rPr lang="ru-RU" sz="2200" dirty="0" smtClean="0"/>
              <a:t>Использование облачных технологий в учебном процессе позволяет сделать образовательное пространство открытым.</a:t>
            </a:r>
          </a:p>
          <a:p>
            <a:r>
              <a:rPr lang="ru-RU" sz="2200" dirty="0" smtClean="0"/>
              <a:t>Сервисы </a:t>
            </a:r>
            <a:r>
              <a:rPr lang="ru-RU" sz="2200" dirty="0" err="1" smtClean="0"/>
              <a:t>Google</a:t>
            </a:r>
            <a:r>
              <a:rPr lang="ru-RU" sz="2200" dirty="0" smtClean="0"/>
              <a:t> – это пространство заинтересованного и продуктивного образования для учащихся и учителей, которое не нарушает принципы равных для всех шансов на образование, это самоутверждение, раскрытие индивидуальных способностей, развитие самостоятельности, ответственности, творческих способностей, умения анализировать и синтезировать отобранный материал, повышение интереса к предмету.</a:t>
            </a:r>
          </a:p>
          <a:p>
            <a:r>
              <a:rPr lang="ru-RU" sz="2200" dirty="0" smtClean="0"/>
              <a:t>Сервисы </a:t>
            </a:r>
            <a:r>
              <a:rPr lang="ru-RU" sz="2200" dirty="0" err="1" smtClean="0"/>
              <a:t>Google</a:t>
            </a:r>
            <a:r>
              <a:rPr lang="ru-RU" sz="2200" dirty="0" smtClean="0"/>
              <a:t> – это порождение новых форм реальной деятельности, которые задействуют мышление, обеспечивает становление собственных средств деятельности, освоение информационного окружения, использования потенциала самой личности.</a:t>
            </a:r>
          </a:p>
          <a:p>
            <a:r>
              <a:rPr lang="ru-RU" sz="2200" dirty="0" smtClean="0"/>
              <a:t>Моя гипотеза подтвердилась. Знания об облачных технологиях нужны любому человеку, который связывает свою текущую или будущую деятельность с современными информационными технологиями.</a:t>
            </a:r>
            <a:endParaRPr lang="ru-RU" sz="2200" dirty="0"/>
          </a:p>
        </p:txBody>
      </p:sp>
    </p:spTree>
  </p:cSld>
  <p:clrMapOvr>
    <a:masterClrMapping/>
  </p:clrMapOvr>
  <p:transition>
    <p:cover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Список использованных источников</a:t>
            </a:r>
            <a:endParaRPr lang="ru-RU" dirty="0"/>
          </a:p>
        </p:txBody>
      </p:sp>
      <p:sp>
        <p:nvSpPr>
          <p:cNvPr id="3" name="Содержимое 2"/>
          <p:cNvSpPr>
            <a:spLocks noGrp="1"/>
          </p:cNvSpPr>
          <p:nvPr>
            <p:ph idx="1"/>
          </p:nvPr>
        </p:nvSpPr>
        <p:spPr>
          <a:xfrm>
            <a:off x="428596" y="1571612"/>
            <a:ext cx="8229600" cy="5286388"/>
          </a:xfrm>
        </p:spPr>
        <p:txBody>
          <a:bodyPr>
            <a:normAutofit fontScale="70000" lnSpcReduction="20000"/>
          </a:bodyPr>
          <a:lstStyle/>
          <a:p>
            <a:r>
              <a:rPr lang="ru-RU" dirty="0" smtClean="0"/>
              <a:t>http://www.bourabai.kz/mmt/cloud.htm</a:t>
            </a:r>
          </a:p>
          <a:p>
            <a:r>
              <a:rPr lang="ru-RU" dirty="0" smtClean="0"/>
              <a:t> </a:t>
            </a:r>
            <a:r>
              <a:rPr lang="ru-RU" dirty="0" err="1" smtClean="0"/>
              <a:t>Клементьев</a:t>
            </a:r>
            <a:r>
              <a:rPr lang="ru-RU" dirty="0" smtClean="0"/>
              <a:t> И. П. Устинов В. А. Введение в облачные вычисления. – УГУ, 2009</a:t>
            </a:r>
          </a:p>
          <a:p>
            <a:r>
              <a:rPr lang="ru-RU" dirty="0" smtClean="0"/>
              <a:t> Облачные сервисы: под ред. Е. Гребнева. – М.: </a:t>
            </a:r>
            <a:r>
              <a:rPr lang="ru-RU" dirty="0" err="1" smtClean="0"/>
              <a:t>Cnews</a:t>
            </a:r>
            <a:r>
              <a:rPr lang="ru-RU" dirty="0" smtClean="0"/>
              <a:t>, 2011</a:t>
            </a:r>
          </a:p>
          <a:p>
            <a:r>
              <a:rPr lang="ru-RU" dirty="0" smtClean="0"/>
              <a:t> Широкова Е. А. Облачные технологии - Уфа: Лето, 2011</a:t>
            </a:r>
          </a:p>
          <a:p>
            <a:r>
              <a:rPr lang="ru-RU" dirty="0" smtClean="0"/>
              <a:t> http://ru.wikipedia.org — статья «Облачные вычисления»</a:t>
            </a:r>
          </a:p>
          <a:p>
            <a:r>
              <a:rPr lang="ru-RU" dirty="0" smtClean="0"/>
              <a:t> http://habrahabr.ru — статья «Облачные вычисления, краткий обзор или статья для начальника»</a:t>
            </a:r>
          </a:p>
          <a:p>
            <a:r>
              <a:rPr lang="ru-RU" dirty="0" smtClean="0"/>
              <a:t> http://www.crn.ru — статья «ИТ «в облаке»: 100 лучших </a:t>
            </a:r>
            <a:r>
              <a:rPr lang="ru-RU" dirty="0" err="1" smtClean="0"/>
              <a:t>вендоров</a:t>
            </a:r>
            <a:r>
              <a:rPr lang="ru-RU" dirty="0" smtClean="0"/>
              <a:t>»</a:t>
            </a:r>
          </a:p>
          <a:p>
            <a:r>
              <a:rPr lang="ru-RU" dirty="0" smtClean="0"/>
              <a:t> http://www.ixbt.com/cm/cloud-computing.shtml</a:t>
            </a:r>
          </a:p>
          <a:p>
            <a:r>
              <a:rPr lang="ru-RU" dirty="0" smtClean="0"/>
              <a:t> http://it.sander.su — статья «Облачные технологии и распределенные вычисления»</a:t>
            </a:r>
          </a:p>
          <a:p>
            <a:r>
              <a:rPr lang="ru-RU" dirty="0" smtClean="0"/>
              <a:t> http://bigital.ru/oblachnye-texnologii-budushhee-i-perspektivy</a:t>
            </a:r>
          </a:p>
          <a:p>
            <a:r>
              <a:rPr lang="ru-RU" dirty="0" smtClean="0"/>
              <a:t> http://moluch.ru/archive/121/33593/ - Романова И. Облачные технологии и их применение // Молодой ученый. — 2016. — №17.1. — С. 109-112.</a:t>
            </a:r>
          </a:p>
          <a:p>
            <a:endParaRPr lang="ru-RU" dirty="0"/>
          </a:p>
        </p:txBody>
      </p:sp>
    </p:spTree>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60" y="857232"/>
            <a:ext cx="10072758" cy="1143000"/>
          </a:xfrm>
        </p:spPr>
        <p:txBody>
          <a:bodyPr>
            <a:normAutofit fontScale="90000"/>
          </a:bodyPr>
          <a:lstStyle/>
          <a:p>
            <a:pPr algn="ctr"/>
            <a:r>
              <a:rPr lang="ru-RU" sz="4400" dirty="0" smtClean="0"/>
              <a:t>Приложение 1</a:t>
            </a:r>
            <a:r>
              <a:rPr lang="ru-RU" sz="3100" dirty="0" smtClean="0"/>
              <a:t/>
            </a:r>
            <a:br>
              <a:rPr lang="ru-RU" sz="3100" dirty="0" smtClean="0"/>
            </a:br>
            <a:r>
              <a:rPr lang="ru-RU" sz="3100" dirty="0" smtClean="0"/>
              <a:t>Достоинства и недостатки облачных технологий</a:t>
            </a:r>
            <a:r>
              <a:rPr lang="ru-RU" dirty="0" smtClean="0"/>
              <a:t/>
            </a:r>
            <a:br>
              <a:rPr lang="ru-RU" dirty="0" smtClean="0"/>
            </a:br>
            <a:endParaRPr lang="ru-RU" dirty="0"/>
          </a:p>
        </p:txBody>
      </p:sp>
      <p:graphicFrame>
        <p:nvGraphicFramePr>
          <p:cNvPr id="5" name="Содержимое 4"/>
          <p:cNvGraphicFramePr>
            <a:graphicFrameLocks noGrp="1"/>
          </p:cNvGraphicFramePr>
          <p:nvPr>
            <p:ph idx="1"/>
          </p:nvPr>
        </p:nvGraphicFramePr>
        <p:xfrm>
          <a:off x="285720" y="1500175"/>
          <a:ext cx="8501122" cy="4860253"/>
        </p:xfrm>
        <a:graphic>
          <a:graphicData uri="http://schemas.openxmlformats.org/drawingml/2006/table">
            <a:tbl>
              <a:tblPr firstRow="1" bandRow="1">
                <a:tableStyleId>{5940675A-B579-460E-94D1-54222C63F5DA}</a:tableStyleId>
              </a:tblPr>
              <a:tblGrid>
                <a:gridCol w="4250561"/>
                <a:gridCol w="4250561"/>
              </a:tblGrid>
              <a:tr h="440653">
                <a:tc>
                  <a:txBody>
                    <a:bodyPr/>
                    <a:lstStyle/>
                    <a:p>
                      <a:pPr algn="ctr"/>
                      <a:r>
                        <a:rPr lang="ru-RU" sz="2000" dirty="0" smtClean="0"/>
                        <a:t>Достоинства</a:t>
                      </a:r>
                      <a:endParaRPr lang="ru-RU" sz="2000" dirty="0"/>
                    </a:p>
                  </a:txBody>
                  <a:tcPr/>
                </a:tc>
                <a:tc>
                  <a:txBody>
                    <a:bodyPr/>
                    <a:lstStyle/>
                    <a:p>
                      <a:pPr algn="ctr"/>
                      <a:r>
                        <a:rPr lang="ru-RU" sz="2000" dirty="0" smtClean="0"/>
                        <a:t>Недостатки</a:t>
                      </a:r>
                      <a:endParaRPr lang="ru-RU" sz="2000" dirty="0"/>
                    </a:p>
                  </a:txBody>
                  <a:tcPr/>
                </a:tc>
              </a:tr>
              <a:tr h="2528426">
                <a:tc>
                  <a:txBody>
                    <a:bodyPr/>
                    <a:lstStyle/>
                    <a:p>
                      <a:r>
                        <a:rPr kumimoji="0" lang="ru-RU" sz="2000" kern="1200" dirty="0" smtClean="0"/>
                        <a:t>Доступность – облака доступны</a:t>
                      </a:r>
                    </a:p>
                    <a:p>
                      <a:r>
                        <a:rPr kumimoji="0" lang="ru-RU" sz="2000" kern="1200" dirty="0" smtClean="0"/>
                        <a:t>всем и везде, где есть Интернет, и</a:t>
                      </a:r>
                    </a:p>
                    <a:p>
                      <a:r>
                        <a:rPr kumimoji="0" lang="ru-RU" sz="2000" kern="1200" dirty="0" smtClean="0"/>
                        <a:t>с любого устройства, где есть</a:t>
                      </a:r>
                    </a:p>
                    <a:p>
                      <a:r>
                        <a:rPr kumimoji="0" lang="ru-RU" sz="2000" kern="1200" dirty="0" smtClean="0"/>
                        <a:t>браузер</a:t>
                      </a:r>
                    </a:p>
                    <a:p>
                      <a:endParaRPr lang="ru-RU" dirty="0"/>
                    </a:p>
                  </a:txBody>
                  <a:tcPr/>
                </a:tc>
                <a:tc>
                  <a:txBody>
                    <a:bodyPr/>
                    <a:lstStyle/>
                    <a:p>
                      <a:r>
                        <a:rPr kumimoji="0" lang="ru-RU" sz="2000" kern="1200" dirty="0" smtClean="0"/>
                        <a:t>Постоянное соединение с сетью – для получения доступа к услугам «облака» необходимо постоянное соединение с сетью Интернет. Однако в наше время это не такой и большой недостаток особенно с приходом технологий сотовой связи 3G и 4G</a:t>
                      </a:r>
                      <a:endParaRPr lang="ru-RU" sz="2000" dirty="0"/>
                    </a:p>
                  </a:txBody>
                  <a:tcPr/>
                </a:tc>
              </a:tr>
              <a:tr h="1888704">
                <a:tc>
                  <a:txBody>
                    <a:bodyPr/>
                    <a:lstStyle/>
                    <a:p>
                      <a:r>
                        <a:rPr kumimoji="0" lang="ru-RU" sz="2000" kern="1200" dirty="0" smtClean="0"/>
                        <a:t>Низкая стоимость – снижение</a:t>
                      </a:r>
                    </a:p>
                    <a:p>
                      <a:r>
                        <a:rPr kumimoji="0" lang="ru-RU" sz="2000" kern="1200" dirty="0" smtClean="0"/>
                        <a:t>расходов на обслуживания</a:t>
                      </a:r>
                    </a:p>
                    <a:p>
                      <a:r>
                        <a:rPr kumimoji="0" lang="ru-RU" sz="2000" kern="1200" dirty="0" smtClean="0"/>
                        <a:t>виртуальной инфраструктуры,</a:t>
                      </a:r>
                    </a:p>
                    <a:p>
                      <a:r>
                        <a:rPr kumimoji="0" lang="ru-RU" sz="2000" kern="1200" dirty="0" smtClean="0"/>
                        <a:t>оплата лишь фактического</a:t>
                      </a:r>
                    </a:p>
                    <a:p>
                      <a:r>
                        <a:rPr kumimoji="0" lang="ru-RU" sz="2000" kern="1200" dirty="0" smtClean="0"/>
                        <a:t>использования ресурсов</a:t>
                      </a:r>
                    </a:p>
                    <a:p>
                      <a:endParaRPr lang="ru-RU" dirty="0"/>
                    </a:p>
                  </a:txBody>
                  <a:tcPr/>
                </a:tc>
                <a:tc>
                  <a:txBody>
                    <a:bodyPr/>
                    <a:lstStyle/>
                    <a:p>
                      <a:r>
                        <a:rPr kumimoji="0" lang="ru-RU" sz="2000" b="0" i="0" kern="1200" dirty="0" smtClean="0">
                          <a:solidFill>
                            <a:schemeClr val="tx1"/>
                          </a:solidFill>
                          <a:latin typeface="+mn-lt"/>
                          <a:ea typeface="+mn-ea"/>
                          <a:cs typeface="+mn-cs"/>
                        </a:rPr>
                        <a:t>Программное обеспечение – есть ограничения по ПО, которое можно разворачивать на «облаках» и предоставлять его пользователю</a:t>
                      </a:r>
                      <a:endParaRPr lang="ru-RU" sz="2000" dirty="0"/>
                    </a:p>
                  </a:txBody>
                  <a:tcPr/>
                </a:tc>
              </a:tr>
            </a:tbl>
          </a:graphicData>
        </a:graphic>
      </p:graphicFrame>
    </p:spTree>
  </p:cSld>
  <p:clrMapOvr>
    <a:masterClrMapping/>
  </p:clrMapOvr>
  <p:transition>
    <p:comb/>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Содержимое 17"/>
          <p:cNvGraphicFramePr>
            <a:graphicFrameLocks noGrp="1"/>
          </p:cNvGraphicFramePr>
          <p:nvPr>
            <p:ph sz="quarter" idx="2"/>
          </p:nvPr>
        </p:nvGraphicFramePr>
        <p:xfrm>
          <a:off x="357158" y="285728"/>
          <a:ext cx="8501122" cy="6309360"/>
        </p:xfrm>
        <a:graphic>
          <a:graphicData uri="http://schemas.openxmlformats.org/drawingml/2006/table">
            <a:tbl>
              <a:tblPr firstRow="1" bandRow="1">
                <a:tableStyleId>{5940675A-B579-460E-94D1-54222C63F5DA}</a:tableStyleId>
              </a:tblPr>
              <a:tblGrid>
                <a:gridCol w="4250561"/>
                <a:gridCol w="4250561"/>
              </a:tblGrid>
              <a:tr h="1457749">
                <a:tc>
                  <a:txBody>
                    <a:bodyPr/>
                    <a:lstStyle/>
                    <a:p>
                      <a:r>
                        <a:rPr kumimoji="0" lang="ru-RU" b="0" i="0" kern="1200" dirty="0" smtClean="0">
                          <a:solidFill>
                            <a:schemeClr val="tx1"/>
                          </a:solidFill>
                          <a:latin typeface="+mn-lt"/>
                          <a:ea typeface="+mn-ea"/>
                          <a:cs typeface="+mn-cs"/>
                        </a:rPr>
                        <a:t>Гибкость — неограниченность вычислительных ресурсов (память, процессор, диски), виртуализация</a:t>
                      </a:r>
                      <a:endParaRPr lang="ru-RU" dirty="0"/>
                    </a:p>
                  </a:txBody>
                  <a:tcPr/>
                </a:tc>
                <a:tc>
                  <a:txBody>
                    <a:bodyPr/>
                    <a:lstStyle/>
                    <a:p>
                      <a:r>
                        <a:rPr kumimoji="0" lang="ru-RU" b="0" i="0" kern="1200" dirty="0" smtClean="0">
                          <a:solidFill>
                            <a:schemeClr val="tx1"/>
                          </a:solidFill>
                          <a:latin typeface="+mn-lt"/>
                          <a:ea typeface="+mn-ea"/>
                          <a:cs typeface="+mn-cs"/>
                        </a:rPr>
                        <a:t>Конфиденциальность – настоящее время нет технологии которая бы гарантировала 100% конфиденциальность хранимых данных</a:t>
                      </a:r>
                      <a:endParaRPr lang="ru-RU" dirty="0"/>
                    </a:p>
                  </a:txBody>
                  <a:tcPr/>
                </a:tc>
              </a:tr>
              <a:tr h="3097717">
                <a:tc>
                  <a:txBody>
                    <a:bodyPr/>
                    <a:lstStyle/>
                    <a:p>
                      <a:pPr algn="l"/>
                      <a:r>
                        <a:rPr kumimoji="0" lang="ru-RU" b="0" i="0" kern="1200" dirty="0" smtClean="0">
                          <a:solidFill>
                            <a:schemeClr val="tx1"/>
                          </a:solidFill>
                          <a:latin typeface="+mn-lt"/>
                          <a:ea typeface="+mn-ea"/>
                          <a:cs typeface="+mn-cs"/>
                        </a:rPr>
                        <a:t>Надежность – специально</a:t>
                      </a:r>
                    </a:p>
                    <a:p>
                      <a:pPr algn="l"/>
                      <a:r>
                        <a:rPr kumimoji="0" lang="ru-RU" b="0" i="0" kern="1200" dirty="0" smtClean="0">
                          <a:solidFill>
                            <a:schemeClr val="tx1"/>
                          </a:solidFill>
                          <a:latin typeface="+mn-lt"/>
                          <a:ea typeface="+mn-ea"/>
                          <a:cs typeface="+mn-cs"/>
                        </a:rPr>
                        <a:t>оборудованные ЦОД имеют</a:t>
                      </a:r>
                    </a:p>
                    <a:p>
                      <a:pPr algn="l"/>
                      <a:r>
                        <a:rPr kumimoji="0" lang="ru-RU" b="0" i="0" kern="1200" dirty="0" smtClean="0">
                          <a:solidFill>
                            <a:schemeClr val="tx1"/>
                          </a:solidFill>
                          <a:latin typeface="+mn-lt"/>
                          <a:ea typeface="+mn-ea"/>
                          <a:cs typeface="+mn-cs"/>
                        </a:rPr>
                        <a:t>дополнительные источники</a:t>
                      </a:r>
                    </a:p>
                    <a:p>
                      <a:pPr algn="l"/>
                      <a:r>
                        <a:rPr kumimoji="0" lang="ru-RU" b="0" i="0" kern="1200" dirty="0" smtClean="0">
                          <a:solidFill>
                            <a:schemeClr val="tx1"/>
                          </a:solidFill>
                          <a:latin typeface="+mn-lt"/>
                          <a:ea typeface="+mn-ea"/>
                          <a:cs typeface="+mn-cs"/>
                        </a:rPr>
                        <a:t>питания, охрану,</a:t>
                      </a:r>
                    </a:p>
                    <a:p>
                      <a:pPr algn="l"/>
                      <a:r>
                        <a:rPr kumimoji="0" lang="ru-RU" b="0" i="0" kern="1200" dirty="0" smtClean="0">
                          <a:solidFill>
                            <a:schemeClr val="tx1"/>
                          </a:solidFill>
                          <a:latin typeface="+mn-lt"/>
                          <a:ea typeface="+mn-ea"/>
                          <a:cs typeface="+mn-cs"/>
                        </a:rPr>
                        <a:t>профессиональных работников,</a:t>
                      </a:r>
                    </a:p>
                    <a:p>
                      <a:pPr algn="l"/>
                      <a:r>
                        <a:rPr kumimoji="0" lang="ru-RU" b="0" i="0" kern="1200" dirty="0" smtClean="0">
                          <a:solidFill>
                            <a:schemeClr val="tx1"/>
                          </a:solidFill>
                          <a:latin typeface="+mn-lt"/>
                          <a:ea typeface="+mn-ea"/>
                          <a:cs typeface="+mn-cs"/>
                        </a:rPr>
                        <a:t>регулярное резервирование</a:t>
                      </a:r>
                    </a:p>
                    <a:p>
                      <a:pPr algn="l"/>
                      <a:r>
                        <a:rPr kumimoji="0" lang="ru-RU" b="0" i="0" kern="1200" dirty="0" smtClean="0">
                          <a:solidFill>
                            <a:schemeClr val="tx1"/>
                          </a:solidFill>
                          <a:latin typeface="+mn-lt"/>
                          <a:ea typeface="+mn-ea"/>
                          <a:cs typeface="+mn-cs"/>
                        </a:rPr>
                        <a:t>данных, высокую пропускную</a:t>
                      </a:r>
                    </a:p>
                    <a:p>
                      <a:pPr algn="l"/>
                      <a:r>
                        <a:rPr kumimoji="0" lang="ru-RU" b="0" i="0" kern="1200" dirty="0" smtClean="0">
                          <a:solidFill>
                            <a:schemeClr val="tx1"/>
                          </a:solidFill>
                          <a:latin typeface="+mn-lt"/>
                          <a:ea typeface="+mn-ea"/>
                          <a:cs typeface="+mn-cs"/>
                        </a:rPr>
                        <a:t>способность Интернет канала,</a:t>
                      </a:r>
                    </a:p>
                    <a:p>
                      <a:pPr algn="l"/>
                      <a:r>
                        <a:rPr kumimoji="0" lang="ru-RU" b="0" i="0" kern="1200" dirty="0" smtClean="0">
                          <a:solidFill>
                            <a:schemeClr val="tx1"/>
                          </a:solidFill>
                          <a:latin typeface="+mn-lt"/>
                          <a:ea typeface="+mn-ea"/>
                          <a:cs typeface="+mn-cs"/>
                        </a:rPr>
                        <a:t>высокая устойчивость к DDOS</a:t>
                      </a:r>
                    </a:p>
                    <a:p>
                      <a:pPr algn="l"/>
                      <a:r>
                        <a:rPr kumimoji="0" lang="ru-RU" b="0" i="0" kern="1200" dirty="0" smtClean="0">
                          <a:solidFill>
                            <a:schemeClr val="tx1"/>
                          </a:solidFill>
                          <a:latin typeface="+mn-lt"/>
                          <a:ea typeface="+mn-ea"/>
                          <a:cs typeface="+mn-cs"/>
                        </a:rPr>
                        <a:t>атакам</a:t>
                      </a:r>
                    </a:p>
                    <a:p>
                      <a:pPr algn="just"/>
                      <a:endParaRPr lang="ru-RU" dirty="0"/>
                    </a:p>
                  </a:txBody>
                  <a:tcPr/>
                </a:tc>
                <a:tc>
                  <a:txBody>
                    <a:bodyPr/>
                    <a:lstStyle/>
                    <a:p>
                      <a:r>
                        <a:rPr kumimoji="0" lang="ru-RU" b="0" i="0" kern="1200" dirty="0" smtClean="0">
                          <a:solidFill>
                            <a:schemeClr val="tx1"/>
                          </a:solidFill>
                          <a:latin typeface="+mn-lt"/>
                          <a:ea typeface="+mn-ea"/>
                          <a:cs typeface="+mn-cs"/>
                        </a:rPr>
                        <a:t>Надежность – потеря информации в «облаке» означает невозможность ее восстановления.</a:t>
                      </a:r>
                      <a:endParaRPr lang="ru-RU" dirty="0"/>
                    </a:p>
                  </a:txBody>
                  <a:tcPr/>
                </a:tc>
              </a:tr>
              <a:tr h="1731077">
                <a:tc>
                  <a:txBody>
                    <a:bodyPr/>
                    <a:lstStyle/>
                    <a:p>
                      <a:r>
                        <a:rPr kumimoji="0" lang="ru-RU" b="0" i="0" kern="1200" dirty="0" smtClean="0">
                          <a:solidFill>
                            <a:schemeClr val="tx1"/>
                          </a:solidFill>
                          <a:latin typeface="+mn-lt"/>
                          <a:ea typeface="+mn-ea"/>
                          <a:cs typeface="+mn-cs"/>
                        </a:rPr>
                        <a:t>Безопасность – «облачные»</a:t>
                      </a:r>
                    </a:p>
                    <a:p>
                      <a:r>
                        <a:rPr kumimoji="0" lang="ru-RU" b="0" i="0" kern="1200" dirty="0" smtClean="0">
                          <a:solidFill>
                            <a:schemeClr val="tx1"/>
                          </a:solidFill>
                          <a:latin typeface="+mn-lt"/>
                          <a:ea typeface="+mn-ea"/>
                          <a:cs typeface="+mn-cs"/>
                        </a:rPr>
                        <a:t>сервисы имеют достаточно</a:t>
                      </a:r>
                    </a:p>
                    <a:p>
                      <a:r>
                        <a:rPr kumimoji="0" lang="ru-RU" b="0" i="0" kern="1200" dirty="0" smtClean="0">
                          <a:solidFill>
                            <a:schemeClr val="tx1"/>
                          </a:solidFill>
                          <a:latin typeface="+mn-lt"/>
                          <a:ea typeface="+mn-ea"/>
                          <a:cs typeface="+mn-cs"/>
                        </a:rPr>
                        <a:t>высокую безопасность при</a:t>
                      </a:r>
                    </a:p>
                    <a:p>
                      <a:r>
                        <a:rPr kumimoji="0" lang="ru-RU" b="0" i="0" kern="1200" dirty="0" smtClean="0">
                          <a:solidFill>
                            <a:schemeClr val="tx1"/>
                          </a:solidFill>
                          <a:latin typeface="+mn-lt"/>
                          <a:ea typeface="+mn-ea"/>
                          <a:cs typeface="+mn-cs"/>
                        </a:rPr>
                        <a:t>должном ее обеспечении</a:t>
                      </a:r>
                    </a:p>
                    <a:p>
                      <a:endParaRPr lang="ru-RU" dirty="0"/>
                    </a:p>
                  </a:txBody>
                  <a:tcPr/>
                </a:tc>
                <a:tc>
                  <a:txBody>
                    <a:bodyPr/>
                    <a:lstStyle/>
                    <a:p>
                      <a:r>
                        <a:rPr kumimoji="0" lang="ru-RU" b="0" i="0" kern="1200" dirty="0" smtClean="0">
                          <a:solidFill>
                            <a:schemeClr val="tx1"/>
                          </a:solidFill>
                          <a:latin typeface="+mn-lt"/>
                          <a:ea typeface="+mn-ea"/>
                          <a:cs typeface="+mn-cs"/>
                        </a:rPr>
                        <a:t>Безопасность – “облако” само по себе является достаточно надежной системой, однако при проникновении на него злоумышленник получает доступ к огромному хранилищу данных</a:t>
                      </a:r>
                      <a:endParaRPr lang="ru-RU" dirty="0"/>
                    </a:p>
                  </a:txBody>
                  <a:tcPr/>
                </a:tc>
              </a:tr>
            </a:tbl>
          </a:graphicData>
        </a:graphic>
      </p:graphicFrame>
    </p:spTree>
  </p:cSld>
  <p:clrMapOvr>
    <a:masterClrMapping/>
  </p:clrMapOvr>
  <p:transition>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Введение</a:t>
            </a:r>
            <a:endParaRPr lang="ru-RU" dirty="0"/>
          </a:p>
        </p:txBody>
      </p:sp>
      <p:sp>
        <p:nvSpPr>
          <p:cNvPr id="3" name="Содержимое 2"/>
          <p:cNvSpPr>
            <a:spLocks noGrp="1"/>
          </p:cNvSpPr>
          <p:nvPr>
            <p:ph idx="1"/>
          </p:nvPr>
        </p:nvSpPr>
        <p:spPr>
          <a:xfrm>
            <a:off x="357158" y="1714488"/>
            <a:ext cx="8229600" cy="4526280"/>
          </a:xfrm>
        </p:spPr>
        <p:txBody>
          <a:bodyPr>
            <a:normAutofit fontScale="62500" lnSpcReduction="20000"/>
          </a:bodyPr>
          <a:lstStyle/>
          <a:p>
            <a:pPr>
              <a:buNone/>
            </a:pPr>
            <a:r>
              <a:rPr lang="ru-RU" dirty="0" smtClean="0"/>
              <a:t>     За последние 20 лет компьютерные технологии сделали огромный рывок в своём развитии, подарив нам возможность работать с информацией посредством своего персонального компьютера, мобильного телефона, или ноутбука. Мы можем обмениваться файлами с другими людьми, записывая их на внешний носитель и используя его на другом компьютере.</a:t>
            </a:r>
          </a:p>
          <a:p>
            <a:pPr>
              <a:buNone/>
            </a:pPr>
            <a:r>
              <a:rPr lang="ru-RU" dirty="0" smtClean="0"/>
              <a:t>     Но мало кто из нас, обычных пользователей персональных компьютеров и сети интернет, знает о существовании облачных технологий, которые уже сейчас могут сделать нашу жизнь ещё проще, и помочь забыть о некоторых проблемах.</a:t>
            </a:r>
          </a:p>
          <a:p>
            <a:pPr>
              <a:buNone/>
            </a:pPr>
            <a:r>
              <a:rPr lang="ru-RU" dirty="0" smtClean="0"/>
              <a:t>     Облачные технологии, благодаря своей эффективности и экономии затрат были адаптированы в различных отраслях промышленности. Образование также может быть следующим в очереди, чтобы пользоваться многими преимуществами, которые она предлагает.</a:t>
            </a:r>
          </a:p>
          <a:p>
            <a:endParaRPr lang="ru-RU" dirty="0"/>
          </a:p>
        </p:txBody>
      </p:sp>
    </p:spTree>
  </p:cSld>
  <p:clrMapOvr>
    <a:masterClrMapping/>
  </p:clrMapOvr>
  <p:transition>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Содержимое 6"/>
          <p:cNvGraphicFramePr>
            <a:graphicFrameLocks noGrp="1"/>
          </p:cNvGraphicFramePr>
          <p:nvPr>
            <p:ph sz="quarter" idx="2"/>
          </p:nvPr>
        </p:nvGraphicFramePr>
        <p:xfrm>
          <a:off x="457200" y="428604"/>
          <a:ext cx="8258204" cy="2304436"/>
        </p:xfrm>
        <a:graphic>
          <a:graphicData uri="http://schemas.openxmlformats.org/drawingml/2006/table">
            <a:tbl>
              <a:tblPr firstRow="1" bandRow="1">
                <a:tableStyleId>{5940675A-B579-460E-94D1-54222C63F5DA}</a:tableStyleId>
              </a:tblPr>
              <a:tblGrid>
                <a:gridCol w="4129102"/>
                <a:gridCol w="4129102"/>
              </a:tblGrid>
              <a:tr h="2304436">
                <a:tc>
                  <a:txBody>
                    <a:bodyPr/>
                    <a:lstStyle/>
                    <a:p>
                      <a:r>
                        <a:rPr kumimoji="0" lang="ru-RU" sz="2000" b="0" i="0" kern="1200" dirty="0" smtClean="0">
                          <a:solidFill>
                            <a:schemeClr val="tx1"/>
                          </a:solidFill>
                          <a:latin typeface="+mn-lt"/>
                          <a:ea typeface="+mn-ea"/>
                          <a:cs typeface="+mn-cs"/>
                        </a:rPr>
                        <a:t>Большие вычислительные</a:t>
                      </a:r>
                    </a:p>
                    <a:p>
                      <a:r>
                        <a:rPr kumimoji="0" lang="ru-RU" sz="2000" b="0" i="0" kern="1200" dirty="0" smtClean="0">
                          <a:solidFill>
                            <a:schemeClr val="tx1"/>
                          </a:solidFill>
                          <a:latin typeface="+mn-lt"/>
                          <a:ea typeface="+mn-ea"/>
                          <a:cs typeface="+mn-cs"/>
                        </a:rPr>
                        <a:t>мощности – можно использовать</a:t>
                      </a:r>
                    </a:p>
                    <a:p>
                      <a:r>
                        <a:rPr kumimoji="0" lang="ru-RU" sz="2000" b="0" i="0" kern="1200" dirty="0" smtClean="0">
                          <a:solidFill>
                            <a:schemeClr val="tx1"/>
                          </a:solidFill>
                          <a:latin typeface="+mn-lt"/>
                          <a:ea typeface="+mn-ea"/>
                          <a:cs typeface="+mn-cs"/>
                        </a:rPr>
                        <a:t>все ее вычислительные</a:t>
                      </a:r>
                    </a:p>
                    <a:p>
                      <a:r>
                        <a:rPr kumimoji="0" lang="ru-RU" sz="2000" b="0" i="0" kern="1200" dirty="0" smtClean="0">
                          <a:solidFill>
                            <a:schemeClr val="tx1"/>
                          </a:solidFill>
                          <a:latin typeface="+mn-lt"/>
                          <a:ea typeface="+mn-ea"/>
                          <a:cs typeface="+mn-cs"/>
                        </a:rPr>
                        <a:t>способности, заплатив только за</a:t>
                      </a:r>
                    </a:p>
                    <a:p>
                      <a:r>
                        <a:rPr kumimoji="0" lang="ru-RU" sz="2000" b="0" i="0" kern="1200" dirty="0" smtClean="0">
                          <a:solidFill>
                            <a:schemeClr val="tx1"/>
                          </a:solidFill>
                          <a:latin typeface="+mn-lt"/>
                          <a:ea typeface="+mn-ea"/>
                          <a:cs typeface="+mn-cs"/>
                        </a:rPr>
                        <a:t>фактическое время</a:t>
                      </a:r>
                    </a:p>
                    <a:p>
                      <a:r>
                        <a:rPr kumimoji="0" lang="ru-RU" sz="2000" b="0" i="0" kern="1200" dirty="0" smtClean="0">
                          <a:solidFill>
                            <a:schemeClr val="tx1"/>
                          </a:solidFill>
                          <a:latin typeface="+mn-lt"/>
                          <a:ea typeface="+mn-ea"/>
                          <a:cs typeface="+mn-cs"/>
                        </a:rPr>
                        <a:t>использования</a:t>
                      </a:r>
                    </a:p>
                    <a:p>
                      <a:endParaRPr lang="ru-RU" dirty="0"/>
                    </a:p>
                  </a:txBody>
                  <a:tcPr/>
                </a:tc>
                <a:tc>
                  <a:txBody>
                    <a:bodyPr/>
                    <a:lstStyle/>
                    <a:p>
                      <a:r>
                        <a:rPr kumimoji="0" lang="ru-RU" sz="2000" b="0" i="0" kern="1200" dirty="0" smtClean="0">
                          <a:solidFill>
                            <a:schemeClr val="tx1"/>
                          </a:solidFill>
                          <a:latin typeface="+mn-lt"/>
                          <a:ea typeface="+mn-ea"/>
                          <a:cs typeface="+mn-cs"/>
                        </a:rPr>
                        <a:t>Дороговизна оборудования – для построения собственного облака необходимо выделить значительные материальные ресурсы</a:t>
                      </a:r>
                      <a:endParaRPr lang="ru-RU" sz="2000" dirty="0"/>
                    </a:p>
                  </a:txBody>
                  <a:tcPr/>
                </a:tc>
              </a:tr>
            </a:tbl>
          </a:graphicData>
        </a:graphic>
      </p:graphicFrame>
    </p:spTree>
  </p:cSld>
  <p:clrMapOvr>
    <a:masterClrMapping/>
  </p:clrMapOvr>
  <p:transition>
    <p:wipe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0" y="857232"/>
            <a:ext cx="9086856" cy="1143000"/>
          </a:xfrm>
        </p:spPr>
        <p:txBody>
          <a:bodyPr>
            <a:normAutofit fontScale="90000"/>
          </a:bodyPr>
          <a:lstStyle/>
          <a:p>
            <a:pPr algn="ctr"/>
            <a:r>
              <a:rPr lang="ru-RU" sz="4400" dirty="0" smtClean="0"/>
              <a:t>Приложение 2</a:t>
            </a:r>
            <a:r>
              <a:rPr lang="ru-RU" dirty="0" smtClean="0"/>
              <a:t/>
            </a:r>
            <a:br>
              <a:rPr lang="ru-RU" dirty="0" smtClean="0"/>
            </a:br>
            <a:r>
              <a:rPr lang="ru-RU" sz="3100" dirty="0" smtClean="0"/>
              <a:t>Сравнение облачных технологий от традиционных</a:t>
            </a:r>
            <a:r>
              <a:rPr lang="ru-RU" dirty="0" smtClean="0"/>
              <a:t/>
            </a:r>
            <a:br>
              <a:rPr lang="ru-RU" dirty="0" smtClean="0"/>
            </a:br>
            <a:endParaRPr lang="ru-RU" dirty="0"/>
          </a:p>
        </p:txBody>
      </p:sp>
      <p:graphicFrame>
        <p:nvGraphicFramePr>
          <p:cNvPr id="9" name="Содержимое 8"/>
          <p:cNvGraphicFramePr>
            <a:graphicFrameLocks noGrp="1"/>
          </p:cNvGraphicFramePr>
          <p:nvPr>
            <p:ph idx="1"/>
          </p:nvPr>
        </p:nvGraphicFramePr>
        <p:xfrm>
          <a:off x="428596" y="1500174"/>
          <a:ext cx="8229600" cy="4968240"/>
        </p:xfrm>
        <a:graphic>
          <a:graphicData uri="http://schemas.openxmlformats.org/drawingml/2006/table">
            <a:tbl>
              <a:tblPr firstRow="1" bandRow="1">
                <a:tableStyleId>{5940675A-B579-460E-94D1-54222C63F5DA}</a:tableStyleId>
              </a:tblPr>
              <a:tblGrid>
                <a:gridCol w="4114800"/>
                <a:gridCol w="4114800"/>
              </a:tblGrid>
              <a:tr h="370840">
                <a:tc>
                  <a:txBody>
                    <a:bodyPr/>
                    <a:lstStyle/>
                    <a:p>
                      <a:pPr algn="ctr"/>
                      <a:r>
                        <a:rPr kumimoji="0" lang="ru-RU" sz="2000" b="0" i="0" kern="1200" dirty="0" smtClean="0">
                          <a:solidFill>
                            <a:schemeClr val="tx1"/>
                          </a:solidFill>
                          <a:latin typeface="+mn-lt"/>
                          <a:ea typeface="+mn-ea"/>
                          <a:cs typeface="+mn-cs"/>
                        </a:rPr>
                        <a:t>Традиционные технологии</a:t>
                      </a:r>
                      <a:endParaRPr lang="ru-RU" sz="2000" dirty="0"/>
                    </a:p>
                  </a:txBody>
                  <a:tcPr/>
                </a:tc>
                <a:tc>
                  <a:txBody>
                    <a:bodyPr/>
                    <a:lstStyle/>
                    <a:p>
                      <a:pPr algn="ctr"/>
                      <a:r>
                        <a:rPr kumimoji="0" lang="ru-RU" sz="2000" b="0" i="0" kern="1200" dirty="0" smtClean="0">
                          <a:solidFill>
                            <a:schemeClr val="tx1"/>
                          </a:solidFill>
                          <a:latin typeface="+mn-lt"/>
                          <a:ea typeface="+mn-ea"/>
                          <a:cs typeface="+mn-cs"/>
                        </a:rPr>
                        <a:t>Облачные технологии</a:t>
                      </a:r>
                      <a:endParaRPr lang="ru-RU" sz="2000" dirty="0"/>
                    </a:p>
                  </a:txBody>
                  <a:tcPr/>
                </a:tc>
              </a:tr>
              <a:tr h="370840">
                <a:tc>
                  <a:txBody>
                    <a:bodyPr/>
                    <a:lstStyle/>
                    <a:p>
                      <a:r>
                        <a:rPr kumimoji="0" lang="ru-RU" b="1" i="0" kern="1200" dirty="0" smtClean="0">
                          <a:solidFill>
                            <a:schemeClr val="tx1"/>
                          </a:solidFill>
                          <a:latin typeface="+mn-lt"/>
                          <a:ea typeface="+mn-ea"/>
                          <a:cs typeface="+mn-cs"/>
                        </a:rPr>
                        <a:t>Электронная почта:</a:t>
                      </a:r>
                      <a:r>
                        <a:rPr kumimoji="0" lang="ru-RU" b="0" i="0" kern="1200" dirty="0" smtClean="0">
                          <a:solidFill>
                            <a:schemeClr val="tx1"/>
                          </a:solidFill>
                          <a:latin typeface="+mn-lt"/>
                          <a:ea typeface="+mn-ea"/>
                          <a:cs typeface="+mn-cs"/>
                        </a:rPr>
                        <a:t> </a:t>
                      </a:r>
                      <a:r>
                        <a:rPr kumimoji="0" lang="ru-RU" b="0" i="0" kern="1200" dirty="0" err="1" smtClean="0">
                          <a:solidFill>
                            <a:schemeClr val="tx1"/>
                          </a:solidFill>
                          <a:latin typeface="+mn-lt"/>
                          <a:ea typeface="+mn-ea"/>
                          <a:cs typeface="+mn-cs"/>
                        </a:rPr>
                        <a:t>Outlook</a:t>
                      </a:r>
                      <a:r>
                        <a:rPr kumimoji="0" lang="ru-RU" b="0" i="0" kern="1200" dirty="0" smtClean="0">
                          <a:solidFill>
                            <a:schemeClr val="tx1"/>
                          </a:solidFill>
                          <a:latin typeface="+mn-lt"/>
                          <a:ea typeface="+mn-ea"/>
                          <a:cs typeface="+mn-cs"/>
                        </a:rPr>
                        <a:t>.</a:t>
                      </a:r>
                    </a:p>
                    <a:p>
                      <a:r>
                        <a:rPr kumimoji="0" lang="ru-RU" b="0" i="0" kern="1200" dirty="0" smtClean="0">
                          <a:solidFill>
                            <a:schemeClr val="tx1"/>
                          </a:solidFill>
                          <a:latin typeface="+mn-lt"/>
                          <a:ea typeface="+mn-ea"/>
                          <a:cs typeface="+mn-cs"/>
                        </a:rPr>
                        <a:t>Письма скачиваются при запуске</a:t>
                      </a:r>
                    </a:p>
                    <a:p>
                      <a:r>
                        <a:rPr kumimoji="0" lang="ru-RU" b="0" i="0" kern="1200" dirty="0" smtClean="0">
                          <a:solidFill>
                            <a:schemeClr val="tx1"/>
                          </a:solidFill>
                          <a:latin typeface="+mn-lt"/>
                          <a:ea typeface="+mn-ea"/>
                          <a:cs typeface="+mn-cs"/>
                        </a:rPr>
                        <a:t>программы на компьютер</a:t>
                      </a:r>
                    </a:p>
                    <a:p>
                      <a:r>
                        <a:rPr kumimoji="0" lang="ru-RU" b="0" i="0" kern="1200" dirty="0" smtClean="0">
                          <a:solidFill>
                            <a:schemeClr val="tx1"/>
                          </a:solidFill>
                          <a:latin typeface="+mn-lt"/>
                          <a:ea typeface="+mn-ea"/>
                          <a:cs typeface="+mn-cs"/>
                        </a:rPr>
                        <a:t>пользователя и хранятся там.</a:t>
                      </a:r>
                    </a:p>
                    <a:p>
                      <a:endParaRPr lang="ru-RU" dirty="0"/>
                    </a:p>
                  </a:txBody>
                  <a:tcPr/>
                </a:tc>
                <a:tc>
                  <a:txBody>
                    <a:bodyPr/>
                    <a:lstStyle/>
                    <a:p>
                      <a:r>
                        <a:rPr kumimoji="0" lang="ru-RU" b="0" i="0" kern="1200" dirty="0" smtClean="0">
                          <a:solidFill>
                            <a:schemeClr val="tx1"/>
                          </a:solidFill>
                          <a:latin typeface="+mn-lt"/>
                          <a:ea typeface="+mn-ea"/>
                          <a:cs typeface="+mn-cs"/>
                        </a:rPr>
                        <a:t>Любая </a:t>
                      </a:r>
                      <a:r>
                        <a:rPr kumimoji="0" lang="ru-RU" b="0" i="0" kern="1200" dirty="0" err="1" smtClean="0">
                          <a:solidFill>
                            <a:schemeClr val="tx1"/>
                          </a:solidFill>
                          <a:latin typeface="+mn-lt"/>
                          <a:ea typeface="+mn-ea"/>
                          <a:cs typeface="+mn-cs"/>
                        </a:rPr>
                        <a:t>браузерная</a:t>
                      </a:r>
                      <a:r>
                        <a:rPr kumimoji="0" lang="ru-RU" b="0" i="0" kern="1200" dirty="0" smtClean="0">
                          <a:solidFill>
                            <a:schemeClr val="tx1"/>
                          </a:solidFill>
                          <a:latin typeface="+mn-lt"/>
                          <a:ea typeface="+mn-ea"/>
                          <a:cs typeface="+mn-cs"/>
                        </a:rPr>
                        <a:t> почта: </a:t>
                      </a:r>
                      <a:r>
                        <a:rPr kumimoji="0" lang="ru-RU" b="0" i="0" kern="1200" dirty="0" err="1" smtClean="0">
                          <a:solidFill>
                            <a:schemeClr val="tx1"/>
                          </a:solidFill>
                          <a:latin typeface="+mn-lt"/>
                          <a:ea typeface="+mn-ea"/>
                          <a:cs typeface="+mn-cs"/>
                        </a:rPr>
                        <a:t>Mail.ru</a:t>
                      </a:r>
                      <a:r>
                        <a:rPr kumimoji="0" lang="ru-RU" b="0" i="0" kern="1200" dirty="0" smtClean="0">
                          <a:solidFill>
                            <a:schemeClr val="tx1"/>
                          </a:solidFill>
                          <a:latin typeface="+mn-lt"/>
                          <a:ea typeface="+mn-ea"/>
                          <a:cs typeface="+mn-cs"/>
                        </a:rPr>
                        <a:t>, </a:t>
                      </a:r>
                      <a:r>
                        <a:rPr kumimoji="0" lang="ru-RU" b="0" i="0" kern="1200" dirty="0" err="1" smtClean="0">
                          <a:solidFill>
                            <a:schemeClr val="tx1"/>
                          </a:solidFill>
                          <a:latin typeface="+mn-lt"/>
                          <a:ea typeface="+mn-ea"/>
                          <a:cs typeface="+mn-cs"/>
                        </a:rPr>
                        <a:t>Yandex.ru</a:t>
                      </a:r>
                      <a:r>
                        <a:rPr kumimoji="0" lang="ru-RU" b="0" i="0" kern="1200" dirty="0" smtClean="0">
                          <a:solidFill>
                            <a:schemeClr val="tx1"/>
                          </a:solidFill>
                          <a:latin typeface="+mn-lt"/>
                          <a:ea typeface="+mn-ea"/>
                          <a:cs typeface="+mn-cs"/>
                        </a:rPr>
                        <a:t>, </a:t>
                      </a:r>
                      <a:r>
                        <a:rPr kumimoji="0" lang="ru-RU" b="0" i="0" kern="1200" dirty="0" err="1" smtClean="0">
                          <a:solidFill>
                            <a:schemeClr val="tx1"/>
                          </a:solidFill>
                          <a:latin typeface="+mn-lt"/>
                          <a:ea typeface="+mn-ea"/>
                          <a:cs typeface="+mn-cs"/>
                        </a:rPr>
                        <a:t>Gmail.com</a:t>
                      </a:r>
                      <a:r>
                        <a:rPr kumimoji="0" lang="ru-RU" b="0" i="0" kern="1200" dirty="0" smtClean="0">
                          <a:solidFill>
                            <a:schemeClr val="tx1"/>
                          </a:solidFill>
                          <a:latin typeface="+mn-lt"/>
                          <a:ea typeface="+mn-ea"/>
                          <a:cs typeface="+mn-cs"/>
                        </a:rPr>
                        <a:t>, </a:t>
                      </a:r>
                      <a:r>
                        <a:rPr kumimoji="0" lang="ru-RU" b="0" i="0" kern="1200" dirty="0" err="1" smtClean="0">
                          <a:solidFill>
                            <a:schemeClr val="tx1"/>
                          </a:solidFill>
                          <a:latin typeface="+mn-lt"/>
                          <a:ea typeface="+mn-ea"/>
                          <a:cs typeface="+mn-cs"/>
                        </a:rPr>
                        <a:t>Rambler.ru</a:t>
                      </a:r>
                      <a:r>
                        <a:rPr kumimoji="0" lang="ru-RU" b="0" i="0" kern="1200" dirty="0" smtClean="0">
                          <a:solidFill>
                            <a:schemeClr val="tx1"/>
                          </a:solidFill>
                          <a:latin typeface="+mn-lt"/>
                          <a:ea typeface="+mn-ea"/>
                          <a:cs typeface="+mn-cs"/>
                        </a:rPr>
                        <a:t> и т. п. Её можно читать, скачать</a:t>
                      </a:r>
                    </a:p>
                    <a:p>
                      <a:r>
                        <a:rPr kumimoji="0" lang="ru-RU" b="0" i="0" kern="1200" dirty="0" smtClean="0">
                          <a:solidFill>
                            <a:schemeClr val="tx1"/>
                          </a:solidFill>
                          <a:latin typeface="+mn-lt"/>
                          <a:ea typeface="+mn-ea"/>
                          <a:cs typeface="+mn-cs"/>
                        </a:rPr>
                        <a:t>вложения, но физически всё хранится на сервере. Можно прочитать любое из своих писем с любого компьютера, подключенного к сети.</a:t>
                      </a:r>
                    </a:p>
                  </a:txBody>
                  <a:tcPr/>
                </a:tc>
              </a:tr>
              <a:tr h="370840">
                <a:tc>
                  <a:txBody>
                    <a:bodyPr/>
                    <a:lstStyle/>
                    <a:p>
                      <a:r>
                        <a:rPr kumimoji="0" lang="ru-RU" b="1" i="0" kern="1200" dirty="0" smtClean="0">
                          <a:solidFill>
                            <a:schemeClr val="tx1"/>
                          </a:solidFill>
                          <a:latin typeface="+mn-lt"/>
                          <a:ea typeface="+mn-ea"/>
                          <a:cs typeface="+mn-cs"/>
                        </a:rPr>
                        <a:t>Видео:</a:t>
                      </a:r>
                      <a:r>
                        <a:rPr kumimoji="0" lang="ru-RU" b="0" i="0" kern="1200" dirty="0" smtClean="0">
                          <a:solidFill>
                            <a:schemeClr val="tx1"/>
                          </a:solidFill>
                          <a:latin typeface="+mn-lt"/>
                          <a:ea typeface="+mn-ea"/>
                          <a:cs typeface="+mn-cs"/>
                        </a:rPr>
                        <a:t> скачать/купить диск с</a:t>
                      </a:r>
                    </a:p>
                    <a:p>
                      <a:r>
                        <a:rPr kumimoji="0" lang="ru-RU" b="0" i="0" kern="1200" dirty="0" smtClean="0">
                          <a:solidFill>
                            <a:schemeClr val="tx1"/>
                          </a:solidFill>
                          <a:latin typeface="+mn-lt"/>
                          <a:ea typeface="+mn-ea"/>
                          <a:cs typeface="+mn-cs"/>
                        </a:rPr>
                        <a:t>фильмом. Многие фильмы мы</a:t>
                      </a:r>
                    </a:p>
                    <a:p>
                      <a:r>
                        <a:rPr kumimoji="0" lang="ru-RU" b="0" i="0" kern="1200" dirty="0" smtClean="0">
                          <a:solidFill>
                            <a:schemeClr val="tx1"/>
                          </a:solidFill>
                          <a:latin typeface="+mn-lt"/>
                          <a:ea typeface="+mn-ea"/>
                          <a:cs typeface="+mn-cs"/>
                        </a:rPr>
                        <a:t>смотрим один раз, а потом диски</a:t>
                      </a:r>
                    </a:p>
                    <a:p>
                      <a:r>
                        <a:rPr kumimoji="0" lang="ru-RU" b="0" i="0" kern="1200" dirty="0" smtClean="0">
                          <a:solidFill>
                            <a:schemeClr val="tx1"/>
                          </a:solidFill>
                          <a:latin typeface="+mn-lt"/>
                          <a:ea typeface="+mn-ea"/>
                          <a:cs typeface="+mn-cs"/>
                        </a:rPr>
                        <a:t>пылятся на полках. При</a:t>
                      </a:r>
                    </a:p>
                    <a:p>
                      <a:r>
                        <a:rPr kumimoji="0" lang="ru-RU" b="0" i="0" kern="1200" dirty="0" smtClean="0">
                          <a:solidFill>
                            <a:schemeClr val="tx1"/>
                          </a:solidFill>
                          <a:latin typeface="+mn-lt"/>
                          <a:ea typeface="+mn-ea"/>
                          <a:cs typeface="+mn-cs"/>
                        </a:rPr>
                        <a:t>скачивании каждый фильм</a:t>
                      </a:r>
                    </a:p>
                    <a:p>
                      <a:r>
                        <a:rPr kumimoji="0" lang="ru-RU" b="0" i="0" kern="1200" dirty="0" smtClean="0">
                          <a:solidFill>
                            <a:schemeClr val="tx1"/>
                          </a:solidFill>
                          <a:latin typeface="+mn-lt"/>
                          <a:ea typeface="+mn-ea"/>
                          <a:cs typeface="+mn-cs"/>
                        </a:rPr>
                        <a:t>занимает до нескольких гигабайт</a:t>
                      </a:r>
                    </a:p>
                    <a:p>
                      <a:r>
                        <a:rPr kumimoji="0" lang="ru-RU" b="0" i="0" kern="1200" dirty="0" smtClean="0">
                          <a:solidFill>
                            <a:schemeClr val="tx1"/>
                          </a:solidFill>
                          <a:latin typeface="+mn-lt"/>
                          <a:ea typeface="+mn-ea"/>
                          <a:cs typeface="+mn-cs"/>
                        </a:rPr>
                        <a:t>жесткого диска.</a:t>
                      </a:r>
                    </a:p>
                    <a:p>
                      <a:endParaRPr lang="ru-RU" dirty="0"/>
                    </a:p>
                  </a:txBody>
                  <a:tcPr/>
                </a:tc>
                <a:tc>
                  <a:txBody>
                    <a:bodyPr/>
                    <a:lstStyle/>
                    <a:p>
                      <a:r>
                        <a:rPr kumimoji="0" lang="ru-RU" b="0" i="0" kern="1200" dirty="0" smtClean="0">
                          <a:solidFill>
                            <a:schemeClr val="tx1"/>
                          </a:solidFill>
                          <a:latin typeface="+mn-lt"/>
                          <a:ea typeface="+mn-ea"/>
                          <a:cs typeface="+mn-cs"/>
                        </a:rPr>
                        <a:t>Смотрите фильмы </a:t>
                      </a:r>
                      <a:r>
                        <a:rPr kumimoji="0" lang="ru-RU" b="0" i="0" kern="1200" dirty="0" err="1" smtClean="0">
                          <a:solidFill>
                            <a:schemeClr val="tx1"/>
                          </a:solidFill>
                          <a:latin typeface="+mn-lt"/>
                          <a:ea typeface="+mn-ea"/>
                          <a:cs typeface="+mn-cs"/>
                        </a:rPr>
                        <a:t>онлайн</a:t>
                      </a:r>
                      <a:r>
                        <a:rPr kumimoji="0" lang="ru-RU" b="0" i="0" kern="1200" dirty="0" smtClean="0">
                          <a:solidFill>
                            <a:schemeClr val="tx1"/>
                          </a:solidFill>
                          <a:latin typeface="+mn-lt"/>
                          <a:ea typeface="+mn-ea"/>
                          <a:cs typeface="+mn-cs"/>
                        </a:rPr>
                        <a:t>. Сейчас существует множество подобных сервисов, которые при достаточно высокой скорости передачи данных обеспечивают неплохое качество воспроизведения. При этом не надо ждать, пока фильм </a:t>
                      </a:r>
                      <a:r>
                        <a:rPr kumimoji="0" lang="ru-RU" b="0" i="0" kern="1200" dirty="0" err="1" smtClean="0">
                          <a:solidFill>
                            <a:schemeClr val="tx1"/>
                          </a:solidFill>
                          <a:latin typeface="+mn-lt"/>
                          <a:ea typeface="+mn-ea"/>
                          <a:cs typeface="+mn-cs"/>
                        </a:rPr>
                        <a:t>скачается</a:t>
                      </a:r>
                      <a:r>
                        <a:rPr kumimoji="0" lang="ru-RU" b="0" i="0" kern="1200" dirty="0" smtClean="0">
                          <a:solidFill>
                            <a:schemeClr val="tx1"/>
                          </a:solidFill>
                          <a:latin typeface="+mn-lt"/>
                          <a:ea typeface="+mn-ea"/>
                          <a:cs typeface="+mn-cs"/>
                        </a:rPr>
                        <a:t>.</a:t>
                      </a:r>
                      <a:endParaRPr lang="ru-RU" dirty="0"/>
                    </a:p>
                  </a:txBody>
                  <a:tcPr/>
                </a:tc>
              </a:tr>
            </a:tbl>
          </a:graphicData>
        </a:graphic>
      </p:graphicFrame>
    </p:spTree>
  </p:cSld>
  <p:clrMapOvr>
    <a:masterClrMapping/>
  </p:clrMapOvr>
  <p:transition>
    <p:blinds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Содержимое 11"/>
          <p:cNvGraphicFramePr>
            <a:graphicFrameLocks noGrp="1"/>
          </p:cNvGraphicFramePr>
          <p:nvPr>
            <p:ph sz="quarter" idx="2"/>
          </p:nvPr>
        </p:nvGraphicFramePr>
        <p:xfrm>
          <a:off x="428596" y="500042"/>
          <a:ext cx="8329614" cy="5913120"/>
        </p:xfrm>
        <a:graphic>
          <a:graphicData uri="http://schemas.openxmlformats.org/drawingml/2006/table">
            <a:tbl>
              <a:tblPr firstRow="1" bandRow="1">
                <a:tableStyleId>{5940675A-B579-460E-94D1-54222C63F5DA}</a:tableStyleId>
              </a:tblPr>
              <a:tblGrid>
                <a:gridCol w="4164807"/>
                <a:gridCol w="4164807"/>
              </a:tblGrid>
              <a:tr h="370840">
                <a:tc>
                  <a:txBody>
                    <a:bodyPr/>
                    <a:lstStyle/>
                    <a:p>
                      <a:r>
                        <a:rPr kumimoji="0" lang="ru-RU" sz="2000" b="1" i="0" kern="1200" dirty="0" smtClean="0">
                          <a:solidFill>
                            <a:schemeClr val="tx1"/>
                          </a:solidFill>
                          <a:latin typeface="+mn-lt"/>
                          <a:ea typeface="+mn-ea"/>
                          <a:cs typeface="+mn-cs"/>
                        </a:rPr>
                        <a:t>Игры:</a:t>
                      </a:r>
                      <a:r>
                        <a:rPr kumimoji="0" lang="ru-RU" sz="2000" b="0" i="0" kern="1200" dirty="0" smtClean="0">
                          <a:solidFill>
                            <a:schemeClr val="tx1"/>
                          </a:solidFill>
                          <a:latin typeface="+mn-lt"/>
                          <a:ea typeface="+mn-ea"/>
                          <a:cs typeface="+mn-cs"/>
                        </a:rPr>
                        <a:t> скачали/купили и играете.</a:t>
                      </a:r>
                    </a:p>
                    <a:p>
                      <a:r>
                        <a:rPr kumimoji="0" lang="ru-RU" sz="2000" b="0" i="0" kern="1200" dirty="0" smtClean="0">
                          <a:solidFill>
                            <a:schemeClr val="tx1"/>
                          </a:solidFill>
                          <a:latin typeface="+mn-lt"/>
                          <a:ea typeface="+mn-ea"/>
                          <a:cs typeface="+mn-cs"/>
                        </a:rPr>
                        <a:t>Образ/диск физически у вас и</a:t>
                      </a:r>
                    </a:p>
                    <a:p>
                      <a:r>
                        <a:rPr kumimoji="0" lang="ru-RU" sz="2000" b="0" i="0" kern="1200" dirty="0" smtClean="0">
                          <a:solidFill>
                            <a:schemeClr val="tx1"/>
                          </a:solidFill>
                          <a:latin typeface="+mn-lt"/>
                          <a:ea typeface="+mn-ea"/>
                          <a:cs typeface="+mn-cs"/>
                        </a:rPr>
                        <a:t>никто больше им не</a:t>
                      </a:r>
                    </a:p>
                    <a:p>
                      <a:r>
                        <a:rPr kumimoji="0" lang="ru-RU" sz="2000" b="0" i="0" kern="1200" dirty="0" smtClean="0">
                          <a:solidFill>
                            <a:schemeClr val="tx1"/>
                          </a:solidFill>
                          <a:latin typeface="+mn-lt"/>
                          <a:ea typeface="+mn-ea"/>
                          <a:cs typeface="+mn-cs"/>
                        </a:rPr>
                        <a:t>распоряжается. Возникает</a:t>
                      </a:r>
                    </a:p>
                    <a:p>
                      <a:r>
                        <a:rPr kumimoji="0" lang="ru-RU" sz="2000" b="0" i="0" kern="1200" dirty="0" smtClean="0">
                          <a:solidFill>
                            <a:schemeClr val="tx1"/>
                          </a:solidFill>
                          <a:latin typeface="+mn-lt"/>
                          <a:ea typeface="+mn-ea"/>
                          <a:cs typeface="+mn-cs"/>
                        </a:rPr>
                        <a:t>необходимость платить довольно</a:t>
                      </a:r>
                    </a:p>
                    <a:p>
                      <a:r>
                        <a:rPr kumimoji="0" lang="ru-RU" sz="2000" b="0" i="0" kern="1200" dirty="0" smtClean="0">
                          <a:solidFill>
                            <a:schemeClr val="tx1"/>
                          </a:solidFill>
                          <a:latin typeface="+mn-lt"/>
                          <a:ea typeface="+mn-ea"/>
                          <a:cs typeface="+mn-cs"/>
                        </a:rPr>
                        <a:t>большие деньги сразу за продукт,</a:t>
                      </a:r>
                    </a:p>
                    <a:p>
                      <a:r>
                        <a:rPr kumimoji="0" lang="ru-RU" sz="2000" b="0" i="0" kern="1200" dirty="0" smtClean="0">
                          <a:solidFill>
                            <a:schemeClr val="tx1"/>
                          </a:solidFill>
                          <a:latin typeface="+mn-lt"/>
                          <a:ea typeface="+mn-ea"/>
                          <a:cs typeface="+mn-cs"/>
                        </a:rPr>
                        <a:t>который вам не обязательно</a:t>
                      </a:r>
                    </a:p>
                    <a:p>
                      <a:r>
                        <a:rPr kumimoji="0" lang="ru-RU" sz="2000" b="0" i="0" kern="1200" dirty="0" smtClean="0">
                          <a:solidFill>
                            <a:schemeClr val="tx1"/>
                          </a:solidFill>
                          <a:latin typeface="+mn-lt"/>
                          <a:ea typeface="+mn-ea"/>
                          <a:cs typeface="+mn-cs"/>
                        </a:rPr>
                        <a:t>придется по душе. Не секрет, что</a:t>
                      </a:r>
                    </a:p>
                    <a:p>
                      <a:r>
                        <a:rPr kumimoji="0" lang="ru-RU" sz="2000" b="0" i="0" kern="1200" dirty="0" smtClean="0">
                          <a:solidFill>
                            <a:schemeClr val="tx1"/>
                          </a:solidFill>
                          <a:latin typeface="+mn-lt"/>
                          <a:ea typeface="+mn-ea"/>
                          <a:cs typeface="+mn-cs"/>
                        </a:rPr>
                        <a:t>большинство игр не хочется</a:t>
                      </a:r>
                    </a:p>
                    <a:p>
                      <a:r>
                        <a:rPr kumimoji="0" lang="ru-RU" sz="2000" b="0" i="0" kern="1200" dirty="0" smtClean="0">
                          <a:solidFill>
                            <a:schemeClr val="tx1"/>
                          </a:solidFill>
                          <a:latin typeface="+mn-lt"/>
                          <a:ea typeface="+mn-ea"/>
                          <a:cs typeface="+mn-cs"/>
                        </a:rPr>
                        <a:t>проходить повторно, поэтому</a:t>
                      </a:r>
                    </a:p>
                    <a:p>
                      <a:r>
                        <a:rPr kumimoji="0" lang="ru-RU" sz="2000" b="0" i="0" kern="1200" dirty="0" smtClean="0">
                          <a:solidFill>
                            <a:schemeClr val="tx1"/>
                          </a:solidFill>
                          <a:latin typeface="+mn-lt"/>
                          <a:ea typeface="+mn-ea"/>
                          <a:cs typeface="+mn-cs"/>
                        </a:rPr>
                        <a:t>получается, что стоимость</a:t>
                      </a:r>
                    </a:p>
                    <a:p>
                      <a:r>
                        <a:rPr kumimoji="0" lang="ru-RU" sz="2000" b="0" i="0" kern="1200" dirty="0" smtClean="0">
                          <a:solidFill>
                            <a:schemeClr val="tx1"/>
                          </a:solidFill>
                          <a:latin typeface="+mn-lt"/>
                          <a:ea typeface="+mn-ea"/>
                          <a:cs typeface="+mn-cs"/>
                        </a:rPr>
                        <a:t>нескольких часов (или пусть даже</a:t>
                      </a:r>
                    </a:p>
                    <a:p>
                      <a:r>
                        <a:rPr kumimoji="0" lang="ru-RU" sz="2000" b="0" i="0" kern="1200" dirty="0" smtClean="0">
                          <a:solidFill>
                            <a:schemeClr val="tx1"/>
                          </a:solidFill>
                          <a:latin typeface="+mn-lt"/>
                          <a:ea typeface="+mn-ea"/>
                          <a:cs typeface="+mn-cs"/>
                        </a:rPr>
                        <a:t>нескольких дней) удовольствия</a:t>
                      </a:r>
                    </a:p>
                    <a:p>
                      <a:r>
                        <a:rPr kumimoji="0" lang="ru-RU" sz="2000" b="0" i="0" kern="1200" dirty="0" smtClean="0">
                          <a:solidFill>
                            <a:schemeClr val="tx1"/>
                          </a:solidFill>
                          <a:latin typeface="+mn-lt"/>
                          <a:ea typeface="+mn-ea"/>
                          <a:cs typeface="+mn-cs"/>
                        </a:rPr>
                        <a:t>— неоправданно высока.</a:t>
                      </a:r>
                    </a:p>
                    <a:p>
                      <a:endParaRPr lang="ru-RU" dirty="0"/>
                    </a:p>
                  </a:txBody>
                  <a:tcPr/>
                </a:tc>
                <a:tc>
                  <a:txBody>
                    <a:bodyPr/>
                    <a:lstStyle/>
                    <a:p>
                      <a:r>
                        <a:rPr kumimoji="0" lang="ru-RU" sz="2000" b="0" i="0" kern="1200" dirty="0" smtClean="0">
                          <a:solidFill>
                            <a:schemeClr val="tx1"/>
                          </a:solidFill>
                          <a:latin typeface="+mn-lt"/>
                          <a:ea typeface="+mn-ea"/>
                          <a:cs typeface="+mn-cs"/>
                        </a:rPr>
                        <a:t>Облако в играх - сервис </a:t>
                      </a:r>
                      <a:r>
                        <a:rPr kumimoji="0" lang="ru-RU" sz="2000" b="0" i="0" kern="1200" dirty="0" err="1" smtClean="0">
                          <a:solidFill>
                            <a:schemeClr val="tx1"/>
                          </a:solidFill>
                          <a:latin typeface="+mn-lt"/>
                          <a:ea typeface="+mn-ea"/>
                          <a:cs typeface="+mn-cs"/>
                        </a:rPr>
                        <a:t>OnLive</a:t>
                      </a:r>
                      <a:r>
                        <a:rPr kumimoji="0" lang="ru-RU" sz="2000" b="0" i="0" kern="1200" dirty="0" smtClean="0">
                          <a:solidFill>
                            <a:schemeClr val="tx1"/>
                          </a:solidFill>
                          <a:latin typeface="+mn-lt"/>
                          <a:ea typeface="+mn-ea"/>
                          <a:cs typeface="+mn-cs"/>
                        </a:rPr>
                        <a:t>. Игры стоят и исполняются на сервере, от вас идут команды серверу, назад возвращается видео с видеокарты сервера. Автоматически снимаются все проблемы с производительностью компьютера и количеством свободного места на жестком диске.</a:t>
                      </a:r>
                      <a:endParaRPr lang="ru-RU" sz="2000" dirty="0"/>
                    </a:p>
                  </a:txBody>
                  <a:tcPr/>
                </a:tc>
              </a:tr>
              <a:tr h="370840">
                <a:tc>
                  <a:txBody>
                    <a:bodyPr/>
                    <a:lstStyle/>
                    <a:p>
                      <a:r>
                        <a:rPr kumimoji="0" lang="ru-RU" sz="2000" b="1" i="0" kern="1200" dirty="0" smtClean="0">
                          <a:solidFill>
                            <a:schemeClr val="tx1"/>
                          </a:solidFill>
                          <a:latin typeface="+mn-lt"/>
                          <a:ea typeface="+mn-ea"/>
                          <a:cs typeface="+mn-cs"/>
                        </a:rPr>
                        <a:t>Музыка: </a:t>
                      </a:r>
                      <a:r>
                        <a:rPr kumimoji="0" lang="ru-RU" sz="2000" b="0" i="0" kern="1200" dirty="0" smtClean="0">
                          <a:solidFill>
                            <a:schemeClr val="tx1"/>
                          </a:solidFill>
                          <a:latin typeface="+mn-lt"/>
                          <a:ea typeface="+mn-ea"/>
                          <a:cs typeface="+mn-cs"/>
                        </a:rPr>
                        <a:t>скачали,/купили и</a:t>
                      </a:r>
                    </a:p>
                    <a:p>
                      <a:r>
                        <a:rPr kumimoji="0" lang="ru-RU" sz="2000" b="0" i="0" kern="1200" dirty="0" smtClean="0">
                          <a:solidFill>
                            <a:schemeClr val="tx1"/>
                          </a:solidFill>
                          <a:latin typeface="+mn-lt"/>
                          <a:ea typeface="+mn-ea"/>
                          <a:cs typeface="+mn-cs"/>
                        </a:rPr>
                        <a:t>слушаете. Файлы/диски</a:t>
                      </a:r>
                    </a:p>
                    <a:p>
                      <a:r>
                        <a:rPr kumimoji="0" lang="ru-RU" sz="2000" b="0" i="0" kern="1200" dirty="0" smtClean="0">
                          <a:solidFill>
                            <a:schemeClr val="tx1"/>
                          </a:solidFill>
                          <a:latin typeface="+mn-lt"/>
                          <a:ea typeface="+mn-ea"/>
                          <a:cs typeface="+mn-cs"/>
                        </a:rPr>
                        <a:t>физически у вас.</a:t>
                      </a:r>
                    </a:p>
                    <a:p>
                      <a:endParaRPr lang="ru-RU" dirty="0"/>
                    </a:p>
                  </a:txBody>
                  <a:tcPr/>
                </a:tc>
                <a:tc>
                  <a:txBody>
                    <a:bodyPr/>
                    <a:lstStyle/>
                    <a:p>
                      <a:r>
                        <a:rPr kumimoji="0" lang="ru-RU" sz="2000" b="0" i="0" kern="1200" dirty="0" smtClean="0">
                          <a:solidFill>
                            <a:schemeClr val="tx1"/>
                          </a:solidFill>
                          <a:latin typeface="+mn-lt"/>
                          <a:ea typeface="+mn-ea"/>
                          <a:cs typeface="+mn-cs"/>
                        </a:rPr>
                        <a:t>Слушаете музыку через сайт. Можно выбрать и только потом скачать.</a:t>
                      </a:r>
                      <a:endParaRPr lang="ru-RU" sz="2000" dirty="0"/>
                    </a:p>
                  </a:txBody>
                  <a:tcPr/>
                </a:tc>
              </a:tr>
            </a:tbl>
          </a:graphicData>
        </a:graphic>
      </p:graphicFrame>
    </p:spTree>
  </p:cSld>
  <p:clrMapOvr>
    <a:masterClrMapping/>
  </p:clrMapOvr>
  <p:transition>
    <p:wipe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500034" y="285728"/>
            <a:ext cx="8143932" cy="6357958"/>
          </a:xfrm>
        </p:spPr>
        <p:txBody>
          <a:bodyPr>
            <a:normAutofit fontScale="70000" lnSpcReduction="20000"/>
          </a:bodyPr>
          <a:lstStyle/>
          <a:p>
            <a:pPr>
              <a:buNone/>
            </a:pPr>
            <a:r>
              <a:rPr lang="ru-RU" dirty="0" smtClean="0"/>
              <a:t>     Облачная технология в терминах непрофессионала хранит все ваши данные и обеспечение доступа к ним через Интернет. Это означает, что вы не должны полагаться на материальные активы, как ваш жесткий диск, чтобы сохранить его. "Облако", как следует из названия, используется как метафора для роли Интернета в его процессе.</a:t>
            </a:r>
          </a:p>
          <a:p>
            <a:pPr>
              <a:buNone/>
            </a:pPr>
            <a:r>
              <a:rPr lang="ru-RU" dirty="0" smtClean="0"/>
              <a:t>     При использовании </a:t>
            </a:r>
            <a:r>
              <a:rPr lang="ru-RU" dirty="0" err="1" smtClean="0"/>
              <a:t>Cloud</a:t>
            </a:r>
            <a:r>
              <a:rPr lang="ru-RU" dirty="0" smtClean="0"/>
              <a:t>, ваши данные хранятся на серверах поставщика услуг. Кроме того, можно создать отдельный банк данных для вашего использования и связать его с облачных вычислений, чтобы получить доступ к информации, где вы находитесь, когда вы хотите. Облачные вычисления </a:t>
            </a:r>
            <a:r>
              <a:rPr lang="ru-RU" dirty="0" err="1" smtClean="0"/>
              <a:t>CloudComputing</a:t>
            </a:r>
            <a:r>
              <a:rPr lang="ru-RU" dirty="0" smtClean="0"/>
              <a:t> – это новый сервис, который подразумевает удаленное использование средств обработки и хранения данных. С помощью «облачных» сервисов можно получить доступ к информационным ресурсам любого уровня и любой мощности, используя только подключение к Интернету и </a:t>
            </a:r>
            <a:r>
              <a:rPr lang="ru-RU" dirty="0" err="1" smtClean="0"/>
              <a:t>веб</a:t>
            </a:r>
            <a:r>
              <a:rPr lang="ru-RU" dirty="0" smtClean="0"/>
              <a:t> - браузер.</a:t>
            </a:r>
          </a:p>
          <a:p>
            <a:pPr>
              <a:buNone/>
            </a:pPr>
            <a:r>
              <a:rPr lang="ru-RU" dirty="0" smtClean="0"/>
              <a:t>     Сегодня «облачные» технологии находят активное применение во всех развитых странах, обеспечивая принципиально новые, экономически эффективные возможности для бизнеса, управления, образования и научных исследований.</a:t>
            </a:r>
            <a:endParaRPr lang="ru-RU" dirty="0"/>
          </a:p>
        </p:txBody>
      </p:sp>
    </p:spTree>
  </p:cSld>
  <p:clrMapOvr>
    <a:masterClrMapping/>
  </p:clrMapOvr>
  <p:transition>
    <p:pull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500034" y="285728"/>
            <a:ext cx="8229600" cy="6072194"/>
          </a:xfrm>
        </p:spPr>
        <p:txBody>
          <a:bodyPr>
            <a:normAutofit fontScale="70000" lnSpcReduction="20000"/>
          </a:bodyPr>
          <a:lstStyle/>
          <a:p>
            <a:pPr>
              <a:buNone/>
            </a:pPr>
            <a:r>
              <a:rPr lang="ru-RU" dirty="0" smtClean="0"/>
              <a:t> </a:t>
            </a:r>
          </a:p>
          <a:p>
            <a:pPr>
              <a:buNone/>
            </a:pPr>
            <a:r>
              <a:rPr lang="ru-RU" dirty="0" smtClean="0"/>
              <a:t>    В связи с этим, вопросы изучения облачных технологий в настоящее время приобретает особенное значение.</a:t>
            </a:r>
          </a:p>
          <a:p>
            <a:pPr>
              <a:buNone/>
            </a:pPr>
            <a:endParaRPr lang="ru-RU" dirty="0" smtClean="0"/>
          </a:p>
          <a:p>
            <a:r>
              <a:rPr lang="ru-RU" dirty="0" smtClean="0"/>
              <a:t> Наличие у одного человека нескольких компьютеров: на работе, дома, ноутбук, планшет, между которыми приходится постоянно переносить файлы, открывать и редактировать документы, думать о совместимости программного обеспечения;</a:t>
            </a:r>
          </a:p>
          <a:p>
            <a:endParaRPr lang="ru-RU" dirty="0" smtClean="0"/>
          </a:p>
          <a:p>
            <a:r>
              <a:rPr lang="ru-RU" dirty="0" smtClean="0"/>
              <a:t> Ограниченный объем жесткого диска компьютера или </a:t>
            </a:r>
            <a:r>
              <a:rPr lang="ru-RU" dirty="0" err="1" smtClean="0"/>
              <a:t>флеш</a:t>
            </a:r>
            <a:r>
              <a:rPr lang="ru-RU" dirty="0" smtClean="0"/>
              <a:t> - карты;</a:t>
            </a:r>
          </a:p>
          <a:p>
            <a:endParaRPr lang="ru-RU" dirty="0" smtClean="0"/>
          </a:p>
          <a:p>
            <a:r>
              <a:rPr lang="ru-RU" dirty="0" smtClean="0"/>
              <a:t> Необходимость иметь лицензию на программное обеспечение;</a:t>
            </a:r>
          </a:p>
          <a:p>
            <a:endParaRPr lang="ru-RU" dirty="0" smtClean="0"/>
          </a:p>
          <a:p>
            <a:r>
              <a:rPr lang="ru-RU" dirty="0" smtClean="0"/>
              <a:t>·Необходимость работать над одним документом нескольким людям одновременно. Например, совместные проекты, в которых каждый участник творческой группы отвечает за свой раздел - все эти проблемы можно решить с помощью облачных технологий, а, следовательно, можно говорить и об актуальности исследования в данной области.</a:t>
            </a:r>
          </a:p>
          <a:p>
            <a:endParaRPr lang="ru-RU" dirty="0"/>
          </a:p>
        </p:txBody>
      </p:sp>
    </p:spTree>
  </p:cSld>
  <p:clrMapOvr>
    <a:masterClrMapping/>
  </p:clrMapOvr>
  <p:transition>
    <p:pull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285728"/>
            <a:ext cx="8429684" cy="6186309"/>
          </a:xfrm>
          <a:prstGeom prst="rect">
            <a:avLst/>
          </a:prstGeom>
        </p:spPr>
        <p:txBody>
          <a:bodyPr wrap="square">
            <a:spAutoFit/>
          </a:bodyPr>
          <a:lstStyle/>
          <a:p>
            <a:r>
              <a:rPr lang="ru-RU" b="1" dirty="0" smtClean="0"/>
              <a:t>Цель работы: </a:t>
            </a:r>
            <a:r>
              <a:rPr lang="ru-RU" dirty="0" smtClean="0"/>
              <a:t>Показать возможность и эффективность использования облачных технологий.</a:t>
            </a:r>
          </a:p>
          <a:p>
            <a:endParaRPr lang="ru-RU" dirty="0" smtClean="0"/>
          </a:p>
          <a:p>
            <a:r>
              <a:rPr lang="ru-RU" b="1" dirty="0" smtClean="0"/>
              <a:t>Задачи работы:</a:t>
            </a:r>
          </a:p>
          <a:p>
            <a:r>
              <a:rPr lang="ru-RU" dirty="0" smtClean="0"/>
              <a:t>1. рассмотреть понятие облачные технологии, «облако» и историю развития облачных вычислений;</a:t>
            </a:r>
          </a:p>
          <a:p>
            <a:r>
              <a:rPr lang="ru-RU" dirty="0" smtClean="0"/>
              <a:t>2. определить путем опроса заинтересованность участников образовательного процесса в использовании облачных технологий;</a:t>
            </a:r>
          </a:p>
          <a:p>
            <a:r>
              <a:rPr lang="ru-RU" dirty="0" smtClean="0"/>
              <a:t>3. выделить причины и проблемы, обуславливающие сложность внедрения облачных технологий;</a:t>
            </a:r>
          </a:p>
          <a:p>
            <a:r>
              <a:rPr lang="ru-RU" dirty="0" smtClean="0"/>
              <a:t>4. разработать документ совместного доступа в </a:t>
            </a:r>
            <a:r>
              <a:rPr lang="ru-RU" dirty="0" err="1" smtClean="0"/>
              <a:t>Google</a:t>
            </a:r>
            <a:r>
              <a:rPr lang="ru-RU" dirty="0" smtClean="0"/>
              <a:t>.</a:t>
            </a:r>
          </a:p>
          <a:p>
            <a:endParaRPr lang="ru-RU" dirty="0" smtClean="0"/>
          </a:p>
          <a:p>
            <a:r>
              <a:rPr lang="ru-RU" b="1" dirty="0" smtClean="0"/>
              <a:t>Объект исследования:</a:t>
            </a:r>
            <a:r>
              <a:rPr lang="ru-RU" dirty="0" smtClean="0"/>
              <a:t> ресурсы для овладения облачными технологиями.</a:t>
            </a:r>
          </a:p>
          <a:p>
            <a:endParaRPr lang="ru-RU" dirty="0" smtClean="0"/>
          </a:p>
          <a:p>
            <a:r>
              <a:rPr lang="ru-RU" b="1" dirty="0" smtClean="0"/>
              <a:t>Методы:</a:t>
            </a:r>
          </a:p>
          <a:p>
            <a:r>
              <a:rPr lang="ru-RU" dirty="0" smtClean="0"/>
              <a:t>· анализ</a:t>
            </a:r>
          </a:p>
          <a:p>
            <a:r>
              <a:rPr lang="ru-RU" dirty="0" smtClean="0"/>
              <a:t>· обобщение</a:t>
            </a:r>
          </a:p>
          <a:p>
            <a:r>
              <a:rPr lang="ru-RU" dirty="0" smtClean="0"/>
              <a:t>· эксперимент</a:t>
            </a:r>
          </a:p>
          <a:p>
            <a:endParaRPr lang="ru-RU" dirty="0" smtClean="0"/>
          </a:p>
          <a:p>
            <a:r>
              <a:rPr lang="ru-RU" b="1" dirty="0" smtClean="0"/>
              <a:t>Гипотеза:</a:t>
            </a:r>
            <a:r>
              <a:rPr lang="ru-RU" dirty="0" smtClean="0"/>
              <a:t> Нужны ли знания об облачных технологиях любому человеку, который связывает свою текущую или будущую деятельность с современными информационными технологиями?</a:t>
            </a:r>
            <a:endParaRPr lang="ru-RU" dirty="0"/>
          </a:p>
        </p:txBody>
      </p:sp>
    </p:spTree>
  </p:cSld>
  <p:clrMapOvr>
    <a:masterClrMapping/>
  </p:clrMapOvr>
  <p:transition>
    <p:spli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57166"/>
            <a:ext cx="9144000" cy="1714512"/>
          </a:xfrm>
        </p:spPr>
        <p:txBody>
          <a:bodyPr>
            <a:normAutofit fontScale="90000"/>
          </a:bodyPr>
          <a:lstStyle/>
          <a:p>
            <a:pPr algn="ctr"/>
            <a:r>
              <a:rPr lang="ru-RU" sz="4800" dirty="0" smtClean="0"/>
              <a:t>Теоретическая часть </a:t>
            </a:r>
            <a:br>
              <a:rPr lang="ru-RU" sz="4800" dirty="0" smtClean="0"/>
            </a:br>
            <a:r>
              <a:rPr lang="ru-RU" sz="3200" dirty="0" smtClean="0"/>
              <a:t/>
            </a:r>
            <a:br>
              <a:rPr lang="ru-RU" sz="3200" dirty="0" smtClean="0"/>
            </a:br>
            <a:r>
              <a:rPr lang="ru-RU" sz="3200" dirty="0" smtClean="0"/>
              <a:t>История возникновения облачных технологий</a:t>
            </a:r>
            <a:endParaRPr lang="ru-RU" sz="3200" dirty="0"/>
          </a:p>
        </p:txBody>
      </p:sp>
      <p:sp>
        <p:nvSpPr>
          <p:cNvPr id="3" name="Содержимое 2"/>
          <p:cNvSpPr>
            <a:spLocks noGrp="1"/>
          </p:cNvSpPr>
          <p:nvPr>
            <p:ph idx="1"/>
          </p:nvPr>
        </p:nvSpPr>
        <p:spPr>
          <a:xfrm>
            <a:off x="428596" y="2428868"/>
            <a:ext cx="8229600" cy="3529335"/>
          </a:xfrm>
        </p:spPr>
        <p:txBody>
          <a:bodyPr>
            <a:normAutofit fontScale="85000" lnSpcReduction="20000"/>
          </a:bodyPr>
          <a:lstStyle/>
          <a:p>
            <a:pPr>
              <a:buNone/>
            </a:pPr>
            <a:r>
              <a:rPr lang="ru-RU" dirty="0" smtClean="0"/>
              <a:t>   Для того чтобы понять что такое «облако» стоит начать с истории данного вопроса. История зарождения облачных вычислений началась после создания и развития всемирной сети интернет. С появлением первых стандартов CGI (</a:t>
            </a:r>
            <a:r>
              <a:rPr lang="ru-RU" dirty="0" err="1" smtClean="0"/>
              <a:t>CommonGatewayInterface</a:t>
            </a:r>
            <a:r>
              <a:rPr lang="ru-RU" dirty="0" smtClean="0"/>
              <a:t>), PHP, HTML в интернете стала зарождаться своя сфера обмена информацией, которая породила </a:t>
            </a:r>
            <a:r>
              <a:rPr lang="ru-RU" dirty="0" err="1" smtClean="0"/>
              <a:t>файловыеобменники</a:t>
            </a:r>
            <a:r>
              <a:rPr lang="ru-RU" dirty="0" smtClean="0"/>
              <a:t> – самый первый этап в развитии </a:t>
            </a:r>
            <a:r>
              <a:rPr lang="ru-RU" dirty="0" err="1" smtClean="0"/>
              <a:t>CloudTechnology</a:t>
            </a:r>
            <a:r>
              <a:rPr lang="ru-RU" dirty="0" smtClean="0"/>
              <a:t>.</a:t>
            </a:r>
            <a:endParaRPr lang="ru-RU" dirty="0"/>
          </a:p>
        </p:txBody>
      </p:sp>
    </p:spTree>
  </p:cSld>
  <p:clrMapOvr>
    <a:masterClrMapping/>
  </p:clrMapOvr>
  <p:transition>
    <p:spli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Прямоугольник 13"/>
          <p:cNvSpPr/>
          <p:nvPr/>
        </p:nvSpPr>
        <p:spPr>
          <a:xfrm>
            <a:off x="285720" y="285728"/>
            <a:ext cx="8715404" cy="6370975"/>
          </a:xfrm>
          <a:prstGeom prst="rect">
            <a:avLst/>
          </a:prstGeom>
        </p:spPr>
        <p:txBody>
          <a:bodyPr wrap="square">
            <a:spAutoFit/>
          </a:bodyPr>
          <a:lstStyle/>
          <a:p>
            <a:r>
              <a:rPr lang="ru-RU" sz="2400" dirty="0" smtClean="0"/>
              <a:t>Одной из больших ветвей в развитии </a:t>
            </a:r>
            <a:r>
              <a:rPr lang="ru-RU" sz="2400" dirty="0" err="1" smtClean="0"/>
              <a:t>cloudtechnology</a:t>
            </a:r>
            <a:r>
              <a:rPr lang="ru-RU" sz="2400" dirty="0" smtClean="0"/>
              <a:t> стал запуск сервиса </a:t>
            </a:r>
            <a:r>
              <a:rPr lang="ru-RU" sz="2400" dirty="0" err="1" smtClean="0"/>
              <a:t>GoogleApps</a:t>
            </a:r>
            <a:r>
              <a:rPr lang="ru-RU" sz="2400" dirty="0" smtClean="0"/>
              <a:t> в 2009 году. Этот сервис позволил миллионам пользователей сети сэкономить на покупке некоторого программного обеспечения, а также упростить свою работу. Тогда ведущие аналитики </a:t>
            </a:r>
            <a:r>
              <a:rPr lang="ru-RU" sz="2400" dirty="0" err="1" smtClean="0"/>
              <a:t>Google</a:t>
            </a:r>
            <a:r>
              <a:rPr lang="ru-RU" sz="2400" dirty="0" smtClean="0"/>
              <a:t> обобщили множество представлений об облачных вычислениях, а также была сформулирована идея частных облачных вычислений.</a:t>
            </a:r>
          </a:p>
          <a:p>
            <a:r>
              <a:rPr lang="ru-RU" sz="2400" dirty="0" smtClean="0"/>
              <a:t>Позже, в конце 2010 года на мировую арену выходит </a:t>
            </a:r>
            <a:r>
              <a:rPr lang="ru-RU" sz="2400" dirty="0" err="1" smtClean="0"/>
              <a:t>Dropbox</a:t>
            </a:r>
            <a:r>
              <a:rPr lang="ru-RU" sz="2400" dirty="0" smtClean="0"/>
              <a:t> </a:t>
            </a:r>
            <a:r>
              <a:rPr lang="ru-RU" sz="2400" dirty="0" err="1" smtClean="0"/>
              <a:t>Дрю</a:t>
            </a:r>
            <a:r>
              <a:rPr lang="ru-RU" sz="2400" dirty="0" smtClean="0"/>
              <a:t> Хьюстона. Одно из первых облачных хранилищ данных, построенных на принципе синхронизации между устройствами.</a:t>
            </a:r>
          </a:p>
          <a:p>
            <a:endParaRPr lang="ru-RU" sz="2400" dirty="0" smtClean="0"/>
          </a:p>
          <a:p>
            <a:r>
              <a:rPr lang="ru-RU" sz="2400" b="1" i="1" dirty="0" smtClean="0"/>
              <a:t>В итоге, в 2011 году Национальный институт стандартов и технологий сформировал все трактовки и формулировки по поводу </a:t>
            </a:r>
            <a:r>
              <a:rPr lang="ru-RU" sz="2400" b="1" i="1" dirty="0" err="1" smtClean="0"/>
              <a:t>cloudcomputing</a:t>
            </a:r>
            <a:r>
              <a:rPr lang="ru-RU" sz="2400" b="1" i="1" dirty="0" smtClean="0"/>
              <a:t> в единое понятие</a:t>
            </a:r>
            <a:r>
              <a:rPr lang="ru-RU" sz="2400" dirty="0" smtClean="0"/>
              <a:t>.</a:t>
            </a:r>
          </a:p>
        </p:txBody>
      </p:sp>
    </p:spTree>
  </p:cSld>
  <p:clrMapOvr>
    <a:masterClrMapping/>
  </p:clrMapOvr>
  <p:transition>
    <p:split orient="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428604"/>
            <a:ext cx="8429652" cy="6001643"/>
          </a:xfrm>
          <a:prstGeom prst="rect">
            <a:avLst/>
          </a:prstGeom>
        </p:spPr>
        <p:txBody>
          <a:bodyPr wrap="square">
            <a:spAutoFit/>
          </a:bodyPr>
          <a:lstStyle/>
          <a:p>
            <a:r>
              <a:rPr lang="ru-RU" sz="2400" dirty="0" smtClean="0"/>
              <a:t>К которым можно отнести </a:t>
            </a:r>
            <a:r>
              <a:rPr lang="ru-RU" sz="2400" dirty="0" err="1" smtClean="0"/>
              <a:t>Яндекс</a:t>
            </a:r>
            <a:r>
              <a:rPr lang="ru-RU" sz="2400" dirty="0" smtClean="0"/>
              <a:t>. Диск — облачный сервис, принадлежащий компании </a:t>
            </a:r>
            <a:r>
              <a:rPr lang="ru-RU" sz="2400" dirty="0" err="1" smtClean="0"/>
              <a:t>Яндекс</a:t>
            </a:r>
            <a:r>
              <a:rPr lang="ru-RU" sz="2400" dirty="0" smtClean="0"/>
              <a:t>, позволяющий пользователям хранить свои данные на серверах в «облаке» и передавать их другим пользователям в Интернете. Работа построена на синхронизации данных между различными устройствами. В мае 2012 года регистрация новых пользователей была доступна только по приглашениям. В настоящее время регистрация пользователей доступна всем, данным сервисом пользуются более 8 </a:t>
            </a:r>
            <a:r>
              <a:rPr lang="ru-RU" sz="2400" dirty="0" err="1" smtClean="0"/>
              <a:t>млн</a:t>
            </a:r>
            <a:r>
              <a:rPr lang="ru-RU" sz="2400" dirty="0" smtClean="0"/>
              <a:t> пользователей.</a:t>
            </a:r>
          </a:p>
          <a:p>
            <a:r>
              <a:rPr lang="ru-RU" sz="2400" dirty="0" smtClean="0"/>
              <a:t>Облако </a:t>
            </a:r>
            <a:r>
              <a:rPr lang="ru-RU" sz="2400" dirty="0" err="1" smtClean="0"/>
              <a:t>Mail.Ru</a:t>
            </a:r>
            <a:r>
              <a:rPr lang="ru-RU" sz="2400" dirty="0" smtClean="0"/>
              <a:t> — облачное хранилище данных российской компании Mail.RuGroup0. Позволяет хранить музыку, видео, изображения и другие файлы в облаке и синхронизировать данные на компьютерах, смартфонах или планшетах, а также делиться ими с другими пользователями Интернета.</a:t>
            </a:r>
            <a:endParaRPr lang="ru-RU" sz="2400" dirty="0"/>
          </a:p>
        </p:txBody>
      </p:sp>
    </p:spTree>
  </p:cSld>
  <p:clrMapOvr>
    <a:masterClrMapping/>
  </p:clrMapOvr>
  <p:transition>
    <p:split orient="vert"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500174"/>
          </a:xfrm>
        </p:spPr>
        <p:txBody>
          <a:bodyPr>
            <a:normAutofit/>
          </a:bodyPr>
          <a:lstStyle/>
          <a:p>
            <a:pPr algn="ctr"/>
            <a:r>
              <a:rPr lang="ru-RU" sz="4400" dirty="0" smtClean="0"/>
              <a:t>Суть облачных технологий </a:t>
            </a:r>
            <a:r>
              <a:rPr lang="ru-RU" sz="3600" dirty="0" smtClean="0"/>
              <a:t>Классификация облаков</a:t>
            </a:r>
            <a:endParaRPr lang="ru-RU" sz="3600" dirty="0"/>
          </a:p>
        </p:txBody>
      </p:sp>
      <p:sp>
        <p:nvSpPr>
          <p:cNvPr id="3" name="Содержимое 2"/>
          <p:cNvSpPr>
            <a:spLocks noGrp="1"/>
          </p:cNvSpPr>
          <p:nvPr>
            <p:ph idx="1"/>
          </p:nvPr>
        </p:nvSpPr>
        <p:spPr>
          <a:xfrm>
            <a:off x="285720" y="1571612"/>
            <a:ext cx="8443914" cy="5072098"/>
          </a:xfrm>
        </p:spPr>
        <p:txBody>
          <a:bodyPr>
            <a:normAutofit fontScale="70000" lnSpcReduction="20000"/>
          </a:bodyPr>
          <a:lstStyle/>
          <a:p>
            <a:pPr>
              <a:buNone/>
            </a:pPr>
            <a:r>
              <a:rPr lang="ru-RU" dirty="0" smtClean="0"/>
              <a:t>     В последнее время все чаще можно услышать термин «облачные технологии» и «облачные вычисления». Так что же такое «облачные технологии»?</a:t>
            </a:r>
          </a:p>
          <a:p>
            <a:pPr>
              <a:buNone/>
            </a:pPr>
            <a:r>
              <a:rPr lang="ru-RU" dirty="0" smtClean="0"/>
              <a:t>     </a:t>
            </a:r>
            <a:r>
              <a:rPr lang="ru-RU" dirty="0" err="1" smtClean="0"/>
              <a:t>Википедия</a:t>
            </a:r>
            <a:r>
              <a:rPr lang="ru-RU" dirty="0" smtClean="0"/>
              <a:t> дает такое описание: «Облачные вычисления (англ. </a:t>
            </a:r>
            <a:r>
              <a:rPr lang="ru-RU" dirty="0" err="1" smtClean="0"/>
              <a:t>cloudcomputing</a:t>
            </a:r>
            <a:r>
              <a:rPr lang="ru-RU" dirty="0" smtClean="0"/>
              <a:t>) - технология распределенной обработки данных, в которой компьютерные ресурсы и мощности предоставляются пользователю как Интернет-сервис»0. Термин «Облако» используется как метафора, основанная на изображении Интернета на диаграмме компьютерной сети, или как образ сложной инфраструктуры, за которой скрываются все технические детали.</a:t>
            </a:r>
          </a:p>
          <a:p>
            <a:pPr>
              <a:buNone/>
            </a:pPr>
            <a:endParaRPr lang="ru-RU" dirty="0" smtClean="0"/>
          </a:p>
          <a:p>
            <a:pPr>
              <a:buNone/>
            </a:pPr>
            <a:r>
              <a:rPr lang="ru-RU" dirty="0" smtClean="0"/>
              <a:t>     Суть облачных технологий состоит в следующем:</a:t>
            </a:r>
          </a:p>
          <a:p>
            <a:pPr>
              <a:buNone/>
            </a:pPr>
            <a:endParaRPr lang="ru-RU" dirty="0" smtClean="0"/>
          </a:p>
          <a:p>
            <a:r>
              <a:rPr lang="ru-RU" dirty="0" smtClean="0"/>
              <a:t>Вы можете не иметь никаких программ на своём компьютере, а иметь только выход в Интернет. Всё получите там.</a:t>
            </a:r>
          </a:p>
          <a:p>
            <a:r>
              <a:rPr lang="ru-RU" dirty="0" smtClean="0"/>
              <a:t>Платно или бесплатно, это зависит от того, что вам нужно.</a:t>
            </a:r>
          </a:p>
          <a:p>
            <a:r>
              <a:rPr lang="ru-RU" dirty="0" smtClean="0"/>
              <a:t>Свою информацию также можно хранить в «облаке».</a:t>
            </a:r>
          </a:p>
          <a:p>
            <a:endParaRPr lang="ru-RU" dirty="0"/>
          </a:p>
        </p:txBody>
      </p:sp>
    </p:spTree>
  </p:cSld>
  <p:clrMapOvr>
    <a:masterClrMapping/>
  </p:clrMapOvr>
  <p:transition>
    <p:cover dir="l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Литейная">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126</TotalTime>
  <Words>2687</Words>
  <Application>Microsoft Office PowerPoint</Application>
  <PresentationFormat>Экран (4:3)</PresentationFormat>
  <Paragraphs>174</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Литейная</vt:lpstr>
      <vt:lpstr>ОБЛАЧНЫЕ ТЕХНОЛОГИИ</vt:lpstr>
      <vt:lpstr>Введение</vt:lpstr>
      <vt:lpstr>Презентация PowerPoint</vt:lpstr>
      <vt:lpstr>Презентация PowerPoint</vt:lpstr>
      <vt:lpstr>Презентация PowerPoint</vt:lpstr>
      <vt:lpstr>Теоретическая часть   История возникновения облачных технологий</vt:lpstr>
      <vt:lpstr>Презентация PowerPoint</vt:lpstr>
      <vt:lpstr>Презентация PowerPoint</vt:lpstr>
      <vt:lpstr>Суть облачных технологий Классификация облаков</vt:lpstr>
      <vt:lpstr>Презентация PowerPoint</vt:lpstr>
      <vt:lpstr>Достоинства и недостатки облачных технологий, и их отличие от традиционных </vt:lpstr>
      <vt:lpstr>Практическая часть</vt:lpstr>
      <vt:lpstr>Презентация PowerPoint</vt:lpstr>
      <vt:lpstr>Презентация PowerPoint</vt:lpstr>
      <vt:lpstr>Заключение</vt:lpstr>
      <vt:lpstr>Презентация PowerPoint</vt:lpstr>
      <vt:lpstr>Список использованных источников</vt:lpstr>
      <vt:lpstr>Приложение 1 Достоинства и недостатки облачных технологий </vt:lpstr>
      <vt:lpstr>Презентация PowerPoint</vt:lpstr>
      <vt:lpstr>Презентация PowerPoint</vt:lpstr>
      <vt:lpstr>Приложение 2 Сравнение облачных технологий от традиционных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ОБЛАЧНЫЕ ТЕХНОЛОГИИ</dc:title>
  <dc:creator>Ольга</dc:creator>
  <cp:lastModifiedBy>Самара</cp:lastModifiedBy>
  <cp:revision>15</cp:revision>
  <dcterms:created xsi:type="dcterms:W3CDTF">2021-05-31T22:09:26Z</dcterms:created>
  <dcterms:modified xsi:type="dcterms:W3CDTF">2023-05-29T13:59:09Z</dcterms:modified>
</cp:coreProperties>
</file>