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87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79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52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52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75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5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2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38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3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15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16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C9D97-EA47-45E3-9C7E-90414776090A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6F6F6-FCDB-4279-9DC1-ECBB1240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4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4SAm/4ECKoarT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loud.mail.ru/public/3nvH/52SEcc4w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031" y="0"/>
            <a:ext cx="11606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</a:t>
            </a:r>
          </a:p>
          <a:p>
            <a:pPr algn="just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текст. Обратите внимание на выделенные члены предложения. Найдите в тексте слова, к которым они относятся.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выделенные члены предложения со словами, к которым они присоединяются.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3204" y="1130182"/>
            <a:ext cx="1145047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За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Валуевым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дорога скрывалась в желтевшем лесу на горизонте. В лесу этом,</a:t>
            </a:r>
          </a:p>
          <a:p>
            <a:pPr algn="just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берёзовом и еловом, 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вправо от направления дороги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блестел на солнце дальний</a:t>
            </a:r>
          </a:p>
          <a:p>
            <a:pPr algn="just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 и колокольня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Колоцкого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монастыря. По всей этой синей дали, 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вправо и влево</a:t>
            </a:r>
          </a:p>
          <a:p>
            <a:pPr algn="just"/>
            <a:endParaRPr lang="ru-RU" sz="2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леса и дороги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разных местах виднелись дымящиеся костры и неопределённые</a:t>
            </a:r>
          </a:p>
          <a:p>
            <a:pPr algn="just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массы войск… Направо, 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течению рек </a:t>
            </a:r>
            <a:r>
              <a:rPr lang="ru-RU" sz="2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Колочи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Москвы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местность была</a:t>
            </a:r>
          </a:p>
          <a:p>
            <a:pPr algn="just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ущелист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гориста… Налево местность была ровнее, были поля с хлебом, и виднелась одна</a:t>
            </a:r>
          </a:p>
          <a:p>
            <a:pPr algn="just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дымящаяся, сожжённая деревня – Семёновская. 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(Л.Н. Толстой «Война и мир»)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53182" y="1337481"/>
            <a:ext cx="255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_ </a:t>
            </a:r>
            <a:r>
              <a:rPr lang="ru-RU" b="1" dirty="0" smtClean="0">
                <a:solidFill>
                  <a:srgbClr val="00B050"/>
                </a:solidFill>
              </a:rPr>
              <a:t>. _ . _ . _ . _ . _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9" name="Умножение 8"/>
          <p:cNvSpPr/>
          <p:nvPr/>
        </p:nvSpPr>
        <p:spPr>
          <a:xfrm>
            <a:off x="9840036" y="1042764"/>
            <a:ext cx="191068" cy="191068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10167582" y="1042763"/>
            <a:ext cx="723331" cy="169713"/>
            <a:chOff x="2088107" y="6177718"/>
            <a:chExt cx="2019869" cy="373207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H="1" flipV="1">
              <a:off x="2101755" y="6177718"/>
              <a:ext cx="13648" cy="373207"/>
            </a:xfrm>
            <a:prstGeom prst="line">
              <a:avLst/>
            </a:prstGeom>
            <a:ln w="285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088107" y="6177718"/>
              <a:ext cx="2019869" cy="0"/>
            </a:xfrm>
            <a:prstGeom prst="line">
              <a:avLst/>
            </a:prstGeom>
            <a:ln w="285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4107976" y="6177718"/>
              <a:ext cx="0" cy="37320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3261813" y="1706813"/>
            <a:ext cx="2033517" cy="223433"/>
            <a:chOff x="2088107" y="6177718"/>
            <a:chExt cx="2019869" cy="373207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2088107" y="6177718"/>
              <a:ext cx="2019869" cy="0"/>
            </a:xfrm>
            <a:prstGeom prst="line">
              <a:avLst/>
            </a:prstGeom>
            <a:ln w="285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4107976" y="6177718"/>
              <a:ext cx="0" cy="37320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3766782" y="1455592"/>
            <a:ext cx="1269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6">
                    <a:lumMod val="50000"/>
                  </a:schemeClr>
                </a:solidFill>
              </a:rPr>
              <a:t>Где именно?</a:t>
            </a:r>
            <a:endParaRPr lang="ru-RU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84394" y="2017664"/>
            <a:ext cx="4026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_ . _ . _ . _ . _ . _ . _ . _ . _ . _ . _ . _ . _ . _</a:t>
            </a:r>
            <a:endParaRPr lang="ru-RU" b="1" dirty="0">
              <a:solidFill>
                <a:srgbClr val="00B050"/>
              </a:solidFill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573204" y="2179262"/>
            <a:ext cx="10522427" cy="2173953"/>
            <a:chOff x="573204" y="2179262"/>
            <a:chExt cx="10522427" cy="2173953"/>
          </a:xfrm>
        </p:grpSpPr>
        <p:sp>
          <p:nvSpPr>
            <p:cNvPr id="23" name="TextBox 22"/>
            <p:cNvSpPr txBox="1"/>
            <p:nvPr/>
          </p:nvSpPr>
          <p:spPr>
            <a:xfrm>
              <a:off x="3766782" y="3983883"/>
              <a:ext cx="4026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_ . _ . _ . _ . _ . _ . _ . _ . _ . _ . _ . _ . _ . _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  <p:sp>
          <p:nvSpPr>
            <p:cNvPr id="24" name="Умножение 23"/>
            <p:cNvSpPr/>
            <p:nvPr/>
          </p:nvSpPr>
          <p:spPr>
            <a:xfrm>
              <a:off x="8033982" y="2389912"/>
              <a:ext cx="191068" cy="191068"/>
            </a:xfrm>
            <a:prstGeom prst="mathMultiply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Умножение 24"/>
            <p:cNvSpPr/>
            <p:nvPr/>
          </p:nvSpPr>
          <p:spPr>
            <a:xfrm>
              <a:off x="2893326" y="3792815"/>
              <a:ext cx="191068" cy="191068"/>
            </a:xfrm>
            <a:prstGeom prst="mathMultiply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3204" y="3329478"/>
              <a:ext cx="2320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_ . _ . _ . _ . _ . _ . _ . _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  <p:grpSp>
          <p:nvGrpSpPr>
            <p:cNvPr id="32" name="Группа 31"/>
            <p:cNvGrpSpPr/>
            <p:nvPr/>
          </p:nvGrpSpPr>
          <p:grpSpPr>
            <a:xfrm>
              <a:off x="8407021" y="2179262"/>
              <a:ext cx="1487604" cy="413189"/>
              <a:chOff x="8407021" y="2179262"/>
              <a:chExt cx="1487604" cy="413189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8625383" y="2179262"/>
                <a:ext cx="12692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Где именно?</a:t>
                </a:r>
                <a:endParaRPr lang="ru-RU" sz="1200" b="1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28" name="Группа 27"/>
              <p:cNvGrpSpPr/>
              <p:nvPr/>
            </p:nvGrpSpPr>
            <p:grpSpPr>
              <a:xfrm>
                <a:off x="8407021" y="2386996"/>
                <a:ext cx="1433015" cy="205455"/>
                <a:chOff x="2088107" y="6177718"/>
                <a:chExt cx="2019869" cy="373207"/>
              </a:xfrm>
            </p:grpSpPr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 flipH="1" flipV="1">
                  <a:off x="2101755" y="6177718"/>
                  <a:ext cx="13648" cy="373207"/>
                </a:xfrm>
                <a:prstGeom prst="line">
                  <a:avLst/>
                </a:prstGeom>
                <a:ln w="28575"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2088107" y="6177718"/>
                  <a:ext cx="2019869" cy="0"/>
                </a:xfrm>
                <a:prstGeom prst="line">
                  <a:avLst/>
                </a:prstGeom>
                <a:ln w="28575"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 стрелкой 30"/>
                <p:cNvCxnSpPr/>
                <p:nvPr/>
              </p:nvCxnSpPr>
              <p:spPr>
                <a:xfrm>
                  <a:off x="4107976" y="6177718"/>
                  <a:ext cx="0" cy="37320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3" name="Группа 32"/>
            <p:cNvGrpSpPr/>
            <p:nvPr/>
          </p:nvGrpSpPr>
          <p:grpSpPr>
            <a:xfrm>
              <a:off x="3261815" y="3514144"/>
              <a:ext cx="1487604" cy="413189"/>
              <a:chOff x="8407021" y="2179262"/>
              <a:chExt cx="1487604" cy="413189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8625383" y="2179262"/>
                <a:ext cx="12692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b="1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Где именно?</a:t>
                </a:r>
                <a:endParaRPr lang="ru-RU" sz="1200" b="1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35" name="Группа 34"/>
              <p:cNvGrpSpPr/>
              <p:nvPr/>
            </p:nvGrpSpPr>
            <p:grpSpPr>
              <a:xfrm>
                <a:off x="8407021" y="2386996"/>
                <a:ext cx="1433015" cy="205455"/>
                <a:chOff x="2088107" y="6177718"/>
                <a:chExt cx="2019869" cy="373207"/>
              </a:xfrm>
            </p:grpSpPr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 flipH="1" flipV="1">
                  <a:off x="2101755" y="6177718"/>
                  <a:ext cx="13648" cy="373207"/>
                </a:xfrm>
                <a:prstGeom prst="line">
                  <a:avLst/>
                </a:prstGeom>
                <a:ln w="28575"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2088107" y="6177718"/>
                  <a:ext cx="2019869" cy="0"/>
                </a:xfrm>
                <a:prstGeom prst="line">
                  <a:avLst/>
                </a:prstGeom>
                <a:ln w="28575"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 стрелкой 37"/>
                <p:cNvCxnSpPr/>
                <p:nvPr/>
              </p:nvCxnSpPr>
              <p:spPr>
                <a:xfrm>
                  <a:off x="4107976" y="6177718"/>
                  <a:ext cx="0" cy="37320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TextBox 38"/>
            <p:cNvSpPr txBox="1"/>
            <p:nvPr/>
          </p:nvSpPr>
          <p:spPr>
            <a:xfrm>
              <a:off x="8775509" y="2580980"/>
              <a:ext cx="2320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_ . _ . _ . _ . _ . _ . _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520519" y="2606848"/>
              <a:ext cx="4026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   _ . _ . _ . _ . _ . _ . _ . _ . _ . _ . _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29297" y="3935407"/>
              <a:ext cx="2320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_ . _ . _ . _  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35975" y="6229649"/>
            <a:ext cx="8717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объяснить, почему эти члены предложения выделены на письме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37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21" grpId="0"/>
      <p:bldP spid="2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9818" y="1108811"/>
            <a:ext cx="53225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 8 класс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1695" y="2279177"/>
            <a:ext cx="10208525" cy="3600986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60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Уточняющие члены предложения</a:t>
            </a:r>
            <a:endParaRPr lang="ru-RU" sz="48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8549" y="0"/>
            <a:ext cx="8775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2» </a:t>
            </a:r>
            <a:r>
              <a:rPr lang="ru-RU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п.г.т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Уренгой </a:t>
            </a:r>
            <a:r>
              <a:rPr lang="ru-RU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Пуровского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22" y="982334"/>
            <a:ext cx="1473540" cy="1491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38814" y="5035463"/>
            <a:ext cx="4522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err="1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Гречишникова</a:t>
            </a:r>
            <a:r>
              <a:rPr lang="ru-RU" b="1" i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i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i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языка и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403584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6014" t="29804" r="31189" b="9375"/>
          <a:stretch/>
        </p:blipFill>
        <p:spPr>
          <a:xfrm>
            <a:off x="313898" y="109181"/>
            <a:ext cx="8079475" cy="6455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734567" y="464023"/>
            <a:ext cx="3234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§ 41 (8Б),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§42 (8А)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88907" y="1801504"/>
            <a:ext cx="3357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Видеоматериалы к уроку: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cloud.mail.ru/public/4SAm/4ECKoarTf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cloud.mail.ru/public/3nvH/52SEcc4wy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52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911" y="573206"/>
            <a:ext cx="114231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          Могут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обособляться </a:t>
            </a:r>
            <a:r>
              <a:rPr lang="ru-RU" sz="2800" i="1" u="dotDash" dirty="0"/>
              <a:t>обстоятельства</a:t>
            </a:r>
            <a:r>
              <a:rPr lang="ru-RU" sz="2800" dirty="0">
                <a:solidFill>
                  <a:srgbClr val="002060"/>
                </a:solidFill>
              </a:rPr>
              <a:t> с уточняющим, пояснительным или присоединительным значением. Наиболее часто уточняются обстоятельства </a:t>
            </a:r>
            <a:r>
              <a:rPr lang="ru-RU" sz="2800" b="1" dirty="0">
                <a:solidFill>
                  <a:srgbClr val="002060"/>
                </a:solidFill>
              </a:rPr>
              <a:t>места, времени</a:t>
            </a:r>
            <a:r>
              <a:rPr lang="ru-RU" sz="2800" dirty="0">
                <a:solidFill>
                  <a:srgbClr val="002060"/>
                </a:solidFill>
              </a:rPr>
              <a:t> и </a:t>
            </a:r>
            <a:r>
              <a:rPr lang="ru-RU" sz="2800" b="1" dirty="0">
                <a:solidFill>
                  <a:srgbClr val="002060"/>
                </a:solidFill>
              </a:rPr>
              <a:t>образа действия</a:t>
            </a:r>
            <a:r>
              <a:rPr lang="ru-RU" sz="2800" dirty="0">
                <a:solidFill>
                  <a:srgbClr val="002060"/>
                </a:solidFill>
              </a:rPr>
              <a:t>: 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i="1" u="sng" dirty="0" smtClean="0"/>
              <a:t>Плаха</a:t>
            </a:r>
            <a:r>
              <a:rPr lang="ru-RU" sz="2800" i="1" dirty="0" smtClean="0"/>
              <a:t> </a:t>
            </a:r>
            <a:r>
              <a:rPr lang="ru-RU" sz="2800" i="1" u="dbl" dirty="0"/>
              <a:t>установлена</a:t>
            </a:r>
            <a:r>
              <a:rPr lang="ru-RU" sz="2800" i="1" dirty="0"/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(где?) </a:t>
            </a:r>
            <a:r>
              <a:rPr lang="ru-RU" sz="2800" i="1" u="dotDash" dirty="0" smtClean="0"/>
              <a:t>в </a:t>
            </a:r>
            <a:r>
              <a:rPr lang="ru-RU" sz="2800" i="1" u="dotDash" dirty="0"/>
              <a:t>розовой гостиной</a:t>
            </a:r>
            <a:r>
              <a:rPr lang="ru-RU" sz="2800" i="1" dirty="0"/>
              <a:t>, </a:t>
            </a:r>
            <a:r>
              <a:rPr lang="ru-RU" sz="2800" b="1" i="1" dirty="0" smtClean="0">
                <a:solidFill>
                  <a:srgbClr val="C00000"/>
                </a:solidFill>
              </a:rPr>
              <a:t>(где именно ?) </a:t>
            </a:r>
            <a:r>
              <a:rPr lang="ru-RU" sz="2800" i="1" u="dotDash" dirty="0"/>
              <a:t>возле </a:t>
            </a:r>
            <a:r>
              <a:rPr lang="ru-RU" sz="2800" i="1" u="dotDash" dirty="0"/>
              <a:t>статуи купидона</a:t>
            </a:r>
            <a:r>
              <a:rPr lang="ru-RU" sz="2800" i="1" dirty="0"/>
              <a:t>, и </a:t>
            </a:r>
            <a:r>
              <a:rPr lang="ru-RU" sz="2800" i="1" u="dbl" dirty="0"/>
              <a:t>замаскирована</a:t>
            </a:r>
            <a:r>
              <a:rPr lang="ru-RU" sz="2800" i="1" dirty="0"/>
              <a:t> незабудками</a:t>
            </a:r>
            <a:r>
              <a:rPr lang="ru-RU" sz="2800" dirty="0"/>
              <a:t> (Шварц). </a:t>
            </a:r>
            <a:r>
              <a:rPr lang="ru-RU" sz="2800" dirty="0" smtClean="0"/>
              <a:t>– </a:t>
            </a:r>
            <a:r>
              <a:rPr lang="ru-RU" sz="2800" b="1" dirty="0" smtClean="0">
                <a:solidFill>
                  <a:srgbClr val="00B050"/>
                </a:solidFill>
              </a:rPr>
              <a:t>место</a:t>
            </a:r>
            <a:r>
              <a:rPr lang="ru-RU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C00000"/>
                </a:solidFill>
              </a:rPr>
              <a:t>(Когда?) </a:t>
            </a:r>
            <a:r>
              <a:rPr lang="ru-RU" sz="2800" i="1" u="dotDash" dirty="0"/>
              <a:t>Как-то </a:t>
            </a:r>
            <a:r>
              <a:rPr lang="ru-RU" sz="2800" i="1" u="dotDash" dirty="0"/>
              <a:t>в конце декабря</a:t>
            </a:r>
            <a:r>
              <a:rPr lang="ru-RU" sz="2800" i="1" dirty="0"/>
              <a:t>, </a:t>
            </a:r>
            <a:r>
              <a:rPr lang="ru-RU" sz="2800" b="1" i="1" dirty="0" smtClean="0">
                <a:solidFill>
                  <a:srgbClr val="C00000"/>
                </a:solidFill>
              </a:rPr>
              <a:t>(когда именно?)</a:t>
            </a:r>
            <a:r>
              <a:rPr lang="ru-RU" sz="2800" i="1" dirty="0" smtClean="0"/>
              <a:t> </a:t>
            </a:r>
            <a:r>
              <a:rPr lang="ru-RU" sz="2800" i="1" u="dotDash" dirty="0"/>
              <a:t>ночью</a:t>
            </a:r>
            <a:r>
              <a:rPr lang="ru-RU" sz="2800" i="1" dirty="0"/>
              <a:t>, </a:t>
            </a:r>
            <a:r>
              <a:rPr lang="ru-RU" sz="2800" i="1" u="sng" dirty="0"/>
              <a:t>я</a:t>
            </a:r>
            <a:r>
              <a:rPr lang="ru-RU" sz="2800" i="1" dirty="0"/>
              <a:t> </a:t>
            </a:r>
            <a:r>
              <a:rPr lang="ru-RU" sz="2800" i="1" u="dbl" dirty="0"/>
              <a:t>вышел</a:t>
            </a:r>
            <a:r>
              <a:rPr lang="ru-RU" sz="2800" i="1" dirty="0"/>
              <a:t> на улицу</a:t>
            </a:r>
            <a:r>
              <a:rPr lang="ru-RU" sz="2800" dirty="0"/>
              <a:t> (Коваль</a:t>
            </a:r>
            <a:r>
              <a:rPr lang="ru-RU" sz="2800" dirty="0" smtClean="0"/>
              <a:t>). – </a:t>
            </a:r>
            <a:r>
              <a:rPr lang="ru-RU" sz="2800" b="1" dirty="0">
                <a:solidFill>
                  <a:srgbClr val="00B050"/>
                </a:solidFill>
              </a:rPr>
              <a:t>время</a:t>
            </a:r>
            <a:r>
              <a:rPr lang="ru-RU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C00000"/>
                </a:solidFill>
              </a:rPr>
              <a:t>(Как?) </a:t>
            </a:r>
            <a:r>
              <a:rPr lang="ru-RU" sz="2800" i="1" u="dotDash" dirty="0"/>
              <a:t>Неожиданно</a:t>
            </a:r>
            <a:r>
              <a:rPr lang="ru-RU" sz="2800" i="1" dirty="0"/>
              <a:t>, </a:t>
            </a:r>
            <a:r>
              <a:rPr lang="ru-RU" sz="2800" b="1" i="1" dirty="0" smtClean="0">
                <a:solidFill>
                  <a:srgbClr val="C00000"/>
                </a:solidFill>
              </a:rPr>
              <a:t>(как именно?) </a:t>
            </a:r>
            <a:r>
              <a:rPr lang="ru-RU" sz="2800" i="1" u="dotDash" dirty="0"/>
              <a:t>с </a:t>
            </a:r>
            <a:r>
              <a:rPr lang="ru-RU" sz="2800" i="1" u="dotDash" dirty="0"/>
              <a:t>разбегу</a:t>
            </a:r>
            <a:r>
              <a:rPr lang="ru-RU" sz="2800" i="1" u="sng" dirty="0"/>
              <a:t>, мальчик </a:t>
            </a:r>
            <a:r>
              <a:rPr lang="ru-RU" sz="2800" i="1" u="dbl" dirty="0"/>
              <a:t>наскочил</a:t>
            </a:r>
            <a:r>
              <a:rPr lang="ru-RU" sz="2800" i="1" dirty="0"/>
              <a:t> на своего дядю, выходящего из ворот</a:t>
            </a:r>
            <a:r>
              <a:rPr lang="ru-RU" sz="2800" i="1" dirty="0" smtClean="0"/>
              <a:t>. – </a:t>
            </a:r>
            <a:r>
              <a:rPr lang="ru-RU" sz="2800" b="1" dirty="0" smtClean="0">
                <a:solidFill>
                  <a:srgbClr val="00B050"/>
                </a:solidFill>
              </a:rPr>
              <a:t>образ действия 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898" y="1445358"/>
            <a:ext cx="116068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высоте на снеговой вершине я вырезал стальным клинком сонет (Бунин).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раз напротив полки на комоде стояли часы и молча тикали изображая на своём лице усиленный труд (Петрушевская).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октября к нам в магазин привезли клеёнку (Коваль).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накануне света и тепла бывают в природе начальные дни — они грустнее, чем осеннее время (Платонов).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огородом в зарослях лопухов и крапивы находился колодец (Платонов).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выроем глубокую пещеру для той лягушки, что живёт в нашем саду возле сырого погреба (Гайдар).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пригородах Москвы поют соловьи.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Белыми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ночами в Петербурге дают концерты на открытом воздухе.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898" y="232012"/>
            <a:ext cx="11606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предложениях уточняющие обстоятельства, выделите их запятыми.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4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4176" y="214532"/>
            <a:ext cx="7420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ОБОСОБЛЕНИЕ </a:t>
            </a:r>
            <a:r>
              <a:rPr lang="ru-RU" sz="2800" b="1" u="dash" dirty="0">
                <a:solidFill>
                  <a:srgbClr val="002060"/>
                </a:solidFill>
              </a:rPr>
              <a:t>ДОПОЛНЕНИЙ</a:t>
            </a:r>
            <a:r>
              <a:rPr lang="ru-RU" sz="2800" b="1" dirty="0">
                <a:solidFill>
                  <a:srgbClr val="002060"/>
                </a:solidFill>
              </a:rPr>
              <a:t> С ПРЕДЛОГАМИ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968697"/>
            <a:ext cx="116096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     </a:t>
            </a:r>
            <a:r>
              <a:rPr lang="ru-RU" sz="2800" dirty="0" smtClean="0">
                <a:solidFill>
                  <a:srgbClr val="002060"/>
                </a:solidFill>
              </a:rPr>
              <a:t>Обособляются </a:t>
            </a:r>
            <a:r>
              <a:rPr lang="ru-RU" sz="2800" dirty="0">
                <a:solidFill>
                  <a:srgbClr val="002060"/>
                </a:solidFill>
              </a:rPr>
              <a:t>обороты </a:t>
            </a:r>
            <a:r>
              <a:rPr lang="ru-RU" sz="2800" i="1" dirty="0">
                <a:solidFill>
                  <a:srgbClr val="002060"/>
                </a:solidFill>
              </a:rPr>
              <a:t>со значением включения, исключения</a:t>
            </a:r>
            <a:r>
              <a:rPr lang="ru-RU" sz="2800" dirty="0">
                <a:solidFill>
                  <a:srgbClr val="002060"/>
                </a:solidFill>
              </a:rPr>
              <a:t>, состоящие из </a:t>
            </a:r>
            <a:r>
              <a:rPr lang="ru-RU" sz="2800" u="dash" dirty="0">
                <a:solidFill>
                  <a:srgbClr val="002060"/>
                </a:solidFill>
              </a:rPr>
              <a:t>дополнений</a:t>
            </a:r>
            <a:r>
              <a:rPr lang="ru-RU" sz="2800" dirty="0">
                <a:solidFill>
                  <a:srgbClr val="002060"/>
                </a:solidFill>
              </a:rPr>
              <a:t> с предлогами и предложными сочетаниями </a:t>
            </a:r>
            <a:r>
              <a:rPr lang="ru-RU" sz="2800" b="1" dirty="0">
                <a:solidFill>
                  <a:srgbClr val="002060"/>
                </a:solidFill>
              </a:rPr>
              <a:t>кроме, помимо, исключая, за исключением, включая: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endParaRPr lang="ru-RU" sz="2800" dirty="0"/>
          </a:p>
          <a:p>
            <a:pPr algn="just"/>
            <a:r>
              <a:rPr lang="ru-RU" sz="2800" i="1" dirty="0" smtClean="0"/>
              <a:t>В </a:t>
            </a:r>
            <a:r>
              <a:rPr lang="ru-RU" sz="2800" i="1" dirty="0"/>
              <a:t>шторм, </a:t>
            </a:r>
            <a:r>
              <a:rPr lang="ru-RU" sz="2800" b="1" i="1" u="dash" dirty="0"/>
              <a:t>кроме </a:t>
            </a:r>
            <a:r>
              <a:rPr lang="ru-RU" sz="2800" i="1" u="dash" dirty="0"/>
              <a:t>самых отчаянных пловцов</a:t>
            </a:r>
            <a:r>
              <a:rPr lang="ru-RU" sz="2800" i="1" dirty="0"/>
              <a:t>, никто не купался. </a:t>
            </a:r>
            <a:endParaRPr lang="ru-RU" sz="2800" i="1" dirty="0" smtClean="0"/>
          </a:p>
          <a:p>
            <a:pPr algn="just"/>
            <a:endParaRPr lang="ru-RU" sz="2800" i="1" dirty="0"/>
          </a:p>
          <a:p>
            <a:pPr algn="just"/>
            <a:r>
              <a:rPr lang="ru-RU" sz="2800" b="1" i="1" u="dash" dirty="0" smtClean="0"/>
              <a:t>Помимо</a:t>
            </a:r>
            <a:r>
              <a:rPr lang="ru-RU" sz="2800" i="1" u="dash" dirty="0" smtClean="0"/>
              <a:t> </a:t>
            </a:r>
            <a:r>
              <a:rPr lang="ru-RU" sz="2800" i="1" u="dash" dirty="0"/>
              <a:t>меня</a:t>
            </a:r>
            <a:r>
              <a:rPr lang="ru-RU" sz="2800" i="1" dirty="0"/>
              <a:t>, здесь собрались все наши немногочисленные родственники.</a:t>
            </a:r>
          </a:p>
        </p:txBody>
      </p:sp>
    </p:spTree>
    <p:extLst>
      <p:ext uri="{BB962C8B-B14F-4D97-AF65-F5344CB8AC3E}">
        <p14:creationId xmlns:p14="http://schemas.microsoft.com/office/powerpoint/2010/main" val="243098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094" y="333318"/>
            <a:ext cx="115551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ОБОСОБЛЕНИЕ УТОЧНЯЮЩИХ,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ПОЯСНИТЕЛЬНЫХ ИЛИ </a:t>
            </a:r>
            <a:r>
              <a:rPr lang="ru-RU" sz="2800" b="1" dirty="0" smtClean="0">
                <a:solidFill>
                  <a:srgbClr val="002060"/>
                </a:solidFill>
              </a:rPr>
              <a:t>ПРИСОЕДИНИТЕЛЬНЫХ КОНСТРУКЦИЙ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025" y="1717303"/>
            <a:ext cx="1142317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             Обособляются </a:t>
            </a:r>
            <a:r>
              <a:rPr lang="ru-RU" sz="2800" i="1" dirty="0">
                <a:solidFill>
                  <a:srgbClr val="002060"/>
                </a:solidFill>
              </a:rPr>
              <a:t>уточняющие, пояснительные и присоединительные</a:t>
            </a:r>
            <a:r>
              <a:rPr lang="ru-RU" sz="2800" dirty="0">
                <a:solidFill>
                  <a:srgbClr val="002060"/>
                </a:solidFill>
              </a:rPr>
              <a:t> конструкции: — с союзами </a:t>
            </a:r>
            <a:r>
              <a:rPr lang="ru-RU" sz="2800" b="1" dirty="0">
                <a:solidFill>
                  <a:srgbClr val="002060"/>
                </a:solidFill>
              </a:rPr>
              <a:t>то есть, или (в значении «то есть»), именно (а именно): </a:t>
            </a:r>
            <a:endParaRPr lang="ru-RU" sz="2800" b="1" dirty="0">
              <a:solidFill>
                <a:srgbClr val="002060"/>
              </a:solidFill>
            </a:endParaRPr>
          </a:p>
          <a:p>
            <a:endParaRPr lang="ru-RU" dirty="0"/>
          </a:p>
          <a:p>
            <a:r>
              <a:rPr lang="ru-RU" sz="2800" i="1" dirty="0"/>
              <a:t>Наконец </a:t>
            </a:r>
            <a:r>
              <a:rPr lang="ru-RU" sz="2800" i="1" dirty="0"/>
              <a:t>он поравнялся с </a:t>
            </a:r>
            <a:r>
              <a:rPr lang="ru-RU" sz="2800" i="1" dirty="0" err="1"/>
              <a:t>гарманом</a:t>
            </a:r>
            <a:r>
              <a:rPr lang="ru-RU" sz="2800" i="1" dirty="0"/>
              <a:t>, </a:t>
            </a:r>
            <a:r>
              <a:rPr lang="ru-RU" sz="2800" b="1" i="1" dirty="0"/>
              <a:t>то есть </a:t>
            </a:r>
            <a:r>
              <a:rPr lang="ru-RU" sz="2800" i="1" dirty="0"/>
              <a:t>с той ровной, хорошо убранной </a:t>
            </a:r>
            <a:r>
              <a:rPr lang="ru-RU" sz="2800" i="1" u="dash" dirty="0"/>
              <a:t>площадкой</a:t>
            </a:r>
            <a:r>
              <a:rPr lang="ru-RU" sz="2800" i="1" dirty="0"/>
              <a:t>, на которой молотят и веют хлеб (Катаев). </a:t>
            </a:r>
            <a:endParaRPr lang="ru-RU" sz="2800" i="1" dirty="0" smtClean="0"/>
          </a:p>
          <a:p>
            <a:endParaRPr lang="ru-RU" sz="2800" i="1" dirty="0"/>
          </a:p>
          <a:p>
            <a:r>
              <a:rPr lang="ru-RU" sz="2800" i="1" dirty="0" smtClean="0"/>
              <a:t>Из </a:t>
            </a:r>
            <a:r>
              <a:rPr lang="ru-RU" sz="2800" i="1" dirty="0"/>
              <a:t>лесного оврага неслось воркование диких голубей, </a:t>
            </a:r>
            <a:r>
              <a:rPr lang="ru-RU" sz="2800" b="1" i="1" dirty="0"/>
              <a:t>или</a:t>
            </a:r>
            <a:r>
              <a:rPr lang="ru-RU" sz="2800" i="1" dirty="0"/>
              <a:t> </a:t>
            </a:r>
            <a:r>
              <a:rPr lang="ru-RU" sz="2800" i="1" u="dash" dirty="0"/>
              <a:t>горлинок</a:t>
            </a:r>
            <a:r>
              <a:rPr lang="ru-RU" sz="2800" i="1" dirty="0"/>
              <a:t> (Коваль). </a:t>
            </a:r>
          </a:p>
        </p:txBody>
      </p:sp>
    </p:spTree>
    <p:extLst>
      <p:ext uri="{BB962C8B-B14F-4D97-AF65-F5344CB8AC3E}">
        <p14:creationId xmlns:p14="http://schemas.microsoft.com/office/powerpoint/2010/main" val="323049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690</Words>
  <Application>Microsoft Office PowerPoint</Application>
  <PresentationFormat>Широкоэкранный</PresentationFormat>
  <Paragraphs>70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25</cp:revision>
  <dcterms:created xsi:type="dcterms:W3CDTF">2020-04-01T09:31:29Z</dcterms:created>
  <dcterms:modified xsi:type="dcterms:W3CDTF">2020-05-05T08:49:35Z</dcterms:modified>
</cp:coreProperties>
</file>