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73" r:id="rId4"/>
    <p:sldId id="271" r:id="rId5"/>
    <p:sldId id="260" r:id="rId6"/>
    <p:sldId id="261" r:id="rId7"/>
    <p:sldId id="275" r:id="rId8"/>
    <p:sldId id="267" r:id="rId9"/>
    <p:sldId id="263" r:id="rId10"/>
    <p:sldId id="266" r:id="rId11"/>
    <p:sldId id="265" r:id="rId12"/>
    <p:sldId id="276" r:id="rId13"/>
    <p:sldId id="268" r:id="rId14"/>
    <p:sldId id="270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8" d="100"/>
          <a:sy n="98" d="100"/>
        </p:scale>
        <p:origin x="-57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11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2222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высокий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11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высокий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</c:f>
              <c:strCache>
                <c:ptCount val="1"/>
                <c:pt idx="0">
                  <c:v>высокий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1394560"/>
        <c:axId val="132568704"/>
        <c:axId val="0"/>
      </c:bar3DChart>
      <c:catAx>
        <c:axId val="131394560"/>
        <c:scaling>
          <c:orientation val="minMax"/>
        </c:scaling>
        <c:delete val="1"/>
        <c:axPos val="b"/>
        <c:majorTickMark val="out"/>
        <c:minorTickMark val="none"/>
        <c:tickLblPos val="none"/>
        <c:crossAx val="132568704"/>
        <c:crosses val="autoZero"/>
        <c:auto val="1"/>
        <c:lblAlgn val="ctr"/>
        <c:lblOffset val="100"/>
        <c:noMultiLvlLbl val="0"/>
      </c:catAx>
      <c:valAx>
        <c:axId val="13256870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1394560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высокий</c:v>
                </c:pt>
              </c:strCache>
            </c:strRef>
          </c:cat>
          <c:val>
            <c:numRef>
              <c:f>Лист1!$B$2</c:f>
              <c:numCache>
                <c:formatCode>General</c:formatCode>
                <c:ptCount val="1"/>
                <c:pt idx="0">
                  <c:v>26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высокий</c:v>
                </c:pt>
              </c:strCache>
            </c:strRef>
          </c:cat>
          <c:val>
            <c:numRef>
              <c:f>Лист1!$C$2</c:f>
              <c:numCache>
                <c:formatCode>General</c:formatCode>
                <c:ptCount val="1"/>
                <c:pt idx="0">
                  <c:v>56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</c:v>
                </c:pt>
              </c:strCache>
            </c:strRef>
          </c:tx>
          <c:invertIfNegative val="0"/>
          <c:cat>
            <c:strRef>
              <c:f>Лист1!$A$2</c:f>
              <c:strCache>
                <c:ptCount val="1"/>
                <c:pt idx="0">
                  <c:v>высокий</c:v>
                </c:pt>
              </c:strCache>
            </c:strRef>
          </c:cat>
          <c:val>
            <c:numRef>
              <c:f>Лист1!$D$2</c:f>
              <c:numCache>
                <c:formatCode>General</c:formatCode>
                <c:ptCount val="1"/>
                <c:pt idx="0">
                  <c:v>18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1772416"/>
        <c:axId val="178639360"/>
        <c:axId val="0"/>
      </c:bar3DChart>
      <c:catAx>
        <c:axId val="131772416"/>
        <c:scaling>
          <c:orientation val="minMax"/>
        </c:scaling>
        <c:delete val="1"/>
        <c:axPos val="b"/>
        <c:majorTickMark val="out"/>
        <c:minorTickMark val="none"/>
        <c:tickLblPos val="none"/>
        <c:crossAx val="178639360"/>
        <c:crosses val="autoZero"/>
        <c:auto val="1"/>
        <c:lblAlgn val="ctr"/>
        <c:lblOffset val="100"/>
        <c:noMultiLvlLbl val="0"/>
      </c:catAx>
      <c:valAx>
        <c:axId val="178639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3177241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0.2725</cdr:x>
      <cdr:y>0.51544</cdr:y>
    </cdr:from>
    <cdr:to>
      <cdr:x>0.325</cdr:x>
      <cdr:y>0.57908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42592" y="2332856"/>
          <a:ext cx="4320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26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0.56125</cdr:x>
      <cdr:y>0.62681</cdr:y>
    </cdr:from>
    <cdr:to>
      <cdr:x>0.6225</cdr:x>
      <cdr:y>0.67454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618856" y="2836912"/>
          <a:ext cx="50405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0.57</cdr:x>
      <cdr:y>0.6109</cdr:y>
    </cdr:from>
    <cdr:to>
      <cdr:x>0.6225</cdr:x>
      <cdr:y>0.67454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4690864" y="2764904"/>
          <a:ext cx="432048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18</a:t>
          </a:r>
          <a:endParaRPr lang="ru-RU" sz="1800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46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916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57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54442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640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23903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0306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82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1880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058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082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9F70C9-2772-415C-98A7-FAAAF314B230}" type="datetimeFigureOut">
              <a:rPr lang="ru-RU" smtClean="0"/>
              <a:pPr/>
              <a:t>29.05.2023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FF7EBC-D1EA-4D7D-9BFB-9DA7295A25E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125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76872"/>
            <a:ext cx="7643192" cy="1684784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представлений о культуре питания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 детей дошкольного возраста через игровые технологии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444208" y="5229200"/>
            <a:ext cx="25922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</a:t>
            </a:r>
          </a:p>
          <a:p>
            <a:pPr algn="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Герасимова А.Н.</a:t>
            </a:r>
          </a:p>
        </p:txBody>
      </p:sp>
    </p:spTree>
    <p:extLst>
      <p:ext uri="{BB962C8B-B14F-4D97-AF65-F5344CB8AC3E}">
        <p14:creationId xmlns:p14="http://schemas.microsoft.com/office/powerpoint/2010/main" val="6996737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игры»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2232248" cy="29749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7236" y="4074956"/>
            <a:ext cx="2298017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201749" y="559848"/>
            <a:ext cx="1892633" cy="31683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 descr="C:\Users\alena\Downloads\IMG_20230202_11113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1453" y="3315613"/>
            <a:ext cx="1971635" cy="2628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7584" y="4095387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ЧЕТВЕРТЫЙ ЛИШНИЙ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6428075"/>
            <a:ext cx="20162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52320" y="5911703"/>
            <a:ext cx="16084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ЛОГОКУБ 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(ВИТАМИНЫ)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9646" y="3146336"/>
            <a:ext cx="156081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КРОССВОРДЫ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9048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«Сюжетно – ролевые игры»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727" y="1700808"/>
            <a:ext cx="2519399" cy="25039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4578826"/>
            <a:ext cx="1800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МАГАЗИН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070254"/>
            <a:ext cx="2678154" cy="2578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434" y="5004187"/>
            <a:ext cx="2016224" cy="18538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499788"/>
            <a:ext cx="2930401" cy="21571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387197" y="4054395"/>
            <a:ext cx="2545879" cy="22273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510791" y="3895144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КАФЕ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4658" y="4365104"/>
            <a:ext cx="2315106" cy="2219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8198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457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Настольно-печатные игры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201062" y="691838"/>
            <a:ext cx="2061355" cy="32152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1" y="1155706"/>
            <a:ext cx="2248789" cy="27066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572" y="4005064"/>
            <a:ext cx="2279059" cy="27605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975263" y="3476636"/>
            <a:ext cx="2157413" cy="32142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99592" y="3429000"/>
            <a:ext cx="23762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«Пищевые цепочки»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64288" y="2418192"/>
            <a:ext cx="22487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ПРОДУКТОВЫЙ МАГАЗИН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38159" y="6184555"/>
            <a:ext cx="14522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Д/И «МЕМО»</a:t>
            </a:r>
          </a:p>
          <a:p>
            <a:pPr algn="ctr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(ПРОДУКТЫ)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77638" y="5587827"/>
            <a:ext cx="14401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ЛОТО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5962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27" y="0"/>
            <a:ext cx="9144000" cy="6890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уровня форсированности культуры питания дошкольников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(январь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endParaRPr lang="ru-RU" sz="1400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672141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923928" y="224551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56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00459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151" y="260648"/>
            <a:ext cx="8229600" cy="8625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28720" y="764704"/>
            <a:ext cx="777686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Сравнительный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результатов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формированности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питания дошкольников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начале и в конце учебного года показывает рост усвоения детьми программного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материала на 15%. Это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означает, что применение в педагогической практике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технологий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благотворно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сказывается на результатах итогового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мониторинга. Однако необходимо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вести целенаправленную работу по повышению качества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питания у дошкольников.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0079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76165" cy="688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2439144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  <a:b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</a:t>
            </a:r>
            <a:endParaRPr lang="ru-RU" b="1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82012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79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Диаграмма уровня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питания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</a:t>
            </a:r>
            <a:b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(сентябрь)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58929848"/>
              </p:ext>
            </p:extLst>
          </p:nvPr>
        </p:nvGraphicFramePr>
        <p:xfrm>
          <a:off x="457200" y="1351274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2575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793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сформированности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культуры питания дошкольников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50281"/>
            <a:ext cx="2304256" cy="318569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2398" y="2060848"/>
            <a:ext cx="2282960" cy="25236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250281"/>
            <a:ext cx="2232248" cy="2731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5798015" y="3756098"/>
            <a:ext cx="2228491" cy="301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3925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роблема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060849"/>
            <a:ext cx="8291264" cy="1440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Недостаточный объем знаний и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представлений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о правильном питании, культуре поведения за столом.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57562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 ценностного отношения к собственному здоровью, овладение навыками правильного питания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культурой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приема пищи у детей дошкольного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возраста.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7618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293"/>
            <a:ext cx="8229600" cy="998443"/>
          </a:xfrm>
        </p:spPr>
        <p:txBody>
          <a:bodyPr>
            <a:no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606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Образовательные:</a:t>
            </a:r>
          </a:p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продолжать знакомить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правилами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за столом (культура приема пищи)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о правильном питании, как одном из важных факторов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сохранения здоровья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Развивающие: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азвивать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познавательную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активность,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навыки  поисковой деятельности, инициативность, самостоятельность, коммуникативные навыки</a:t>
            </a:r>
          </a:p>
          <a:p>
            <a:pPr marL="0" lv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Воспитательные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культуру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поведения за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столом</a:t>
            </a:r>
          </a:p>
          <a:p>
            <a:pPr marL="0" lv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-воспитывать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осознанное отношение к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питанию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03023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технология -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836912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педагогического процесса</a:t>
            </a:r>
          </a:p>
          <a:p>
            <a:pPr marL="0" indent="0" algn="ctr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форме различных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 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педагога и детей через реализацию определенного сюжета (игры, сказки, спектакля).</a:t>
            </a:r>
          </a:p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41659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371191"/>
            <a:ext cx="66779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реализации </a:t>
            </a:r>
            <a:r>
              <a:rPr lang="ru-RU" sz="28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игровых </a:t>
            </a:r>
            <a:r>
              <a:rPr lang="ru-RU" sz="28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  <a:endParaRPr lang="ru-RU" sz="28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583668" y="1227644"/>
            <a:ext cx="59766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 Разработка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игры.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 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  подготовка материального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описание игры  </a:t>
            </a: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 Знакомство с игрой.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  постановка дидактических целей,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  распределение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ролей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 Работа над заданием.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  образовательная деятельность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с  соблюдением условий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этап. Самостоятельная игровая деятельность.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56368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2987824" y="207400"/>
            <a:ext cx="3456384" cy="100811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191830" y="207400"/>
            <a:ext cx="28083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ТЕХНОЛОГИИ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39825" y="3997659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экспериментирования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на запах»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«Угадай на вкус»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388142" y="1196752"/>
            <a:ext cx="3967834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1039911" y="1399128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кроссворды;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Настольно-печатные игры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пособия (</a:t>
            </a:r>
            <a:r>
              <a:rPr lang="ru-R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Лэпбук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587811" y="1304763"/>
            <a:ext cx="3096344" cy="151216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970087" y="1522239"/>
            <a:ext cx="2331792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Сюжетно- ролевые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агазин»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«Кафе»</a:t>
            </a: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«Семья»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595986" y="3545508"/>
            <a:ext cx="4248472" cy="177769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Овал 1"/>
          <p:cNvSpPr/>
          <p:nvPr/>
        </p:nvSpPr>
        <p:spPr>
          <a:xfrm>
            <a:off x="899592" y="3330704"/>
            <a:ext cx="2628292" cy="147166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115616" y="3669096"/>
            <a:ext cx="19442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игры,  игры - драматизации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578092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3287</TotalTime>
  <Words>240</Words>
  <Application>Microsoft Office PowerPoint</Application>
  <PresentationFormat>Экран (4:3)</PresentationFormat>
  <Paragraphs>71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Диаграмма уровня сформированности культуры питания дошкольников (сентябрь) </vt:lpstr>
      <vt:lpstr>Мониторинг  уровня сформированности культуры питания дошкольников </vt:lpstr>
      <vt:lpstr>Проблема</vt:lpstr>
      <vt:lpstr>Цель : </vt:lpstr>
      <vt:lpstr>Задачи: </vt:lpstr>
      <vt:lpstr>Игровая технология -</vt:lpstr>
      <vt:lpstr>Презентация PowerPoint</vt:lpstr>
      <vt:lpstr>Презентация PowerPoint</vt:lpstr>
      <vt:lpstr>«Дидактические игры» </vt:lpstr>
      <vt:lpstr>«Сюжетно – ролевые игры» </vt:lpstr>
      <vt:lpstr>Настольно-печатные игры</vt:lpstr>
      <vt:lpstr>Диаграмма уровня форсированности культуры питания дошкольников (январь) </vt:lpstr>
      <vt:lpstr>Результат</vt:lpstr>
      <vt:lpstr>СПАСИБО 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Алена Герасимова</dc:creator>
  <cp:lastModifiedBy>Алена Герасимова</cp:lastModifiedBy>
  <cp:revision>123</cp:revision>
  <dcterms:created xsi:type="dcterms:W3CDTF">2023-01-26T08:11:57Z</dcterms:created>
  <dcterms:modified xsi:type="dcterms:W3CDTF">2023-05-29T16:59:40Z</dcterms:modified>
</cp:coreProperties>
</file>