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57" r:id="rId4"/>
    <p:sldId id="262" r:id="rId5"/>
    <p:sldId id="263" r:id="rId6"/>
    <p:sldId id="264" r:id="rId7"/>
    <p:sldId id="260" r:id="rId8"/>
    <p:sldId id="261" r:id="rId9"/>
    <p:sldId id="265" r:id="rId10"/>
    <p:sldId id="266" r:id="rId11"/>
    <p:sldId id="271" r:id="rId12"/>
    <p:sldId id="267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CoverOverlay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6" name="TextBox 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5400" dirty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7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4160F69-7091-487E-AF76-CD401EB0EE40}" type="datetimeFigureOut">
              <a:rPr lang="ru-RU"/>
              <a:pPr>
                <a:defRPr/>
              </a:pPr>
              <a:t>29.05.2023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97D085D7-0131-46CB-B240-53C0FFE8B9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044899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5" name="TextBox 4"/>
            <p:cNvSpPr txBox="1">
              <a:spLocks noChangeArrowheads="1"/>
            </p:cNvSpPr>
            <p:nvPr/>
          </p:nvSpPr>
          <p:spPr bwMode="auto">
            <a:xfrm>
              <a:off x="4147772" y="1381459"/>
              <a:ext cx="876363" cy="92333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5400" smtClean="0">
                  <a:solidFill>
                    <a:srgbClr val="DBA455"/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6" name="Straight Connector 15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6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954CF5-9613-434F-9AF7-4E3DDCBDD4DB}" type="datetimeFigureOut">
              <a:rPr lang="ru-RU"/>
              <a:pPr>
                <a:defRPr/>
              </a:pPr>
              <a:t>29.05.2023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FDD21-1FD9-488A-95B7-699256515C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086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0"/>
          <p:cNvGrpSpPr>
            <a:grpSpLocks/>
          </p:cNvGrpSpPr>
          <p:nvPr/>
        </p:nvGrpSpPr>
        <p:grpSpPr bwMode="auto">
          <a:xfrm rot="5400000">
            <a:off x="3908425" y="2881313"/>
            <a:ext cx="5481637" cy="922338"/>
            <a:chOff x="1815339" y="1381459"/>
            <a:chExt cx="5480154" cy="923330"/>
          </a:xfrm>
        </p:grpSpPr>
        <p:sp>
          <p:nvSpPr>
            <p:cNvPr id="5" name="TextBox 4"/>
            <p:cNvSpPr txBox="1">
              <a:spLocks noChangeArrowheads="1"/>
            </p:cNvSpPr>
            <p:nvPr/>
          </p:nvSpPr>
          <p:spPr bwMode="auto">
            <a:xfrm>
              <a:off x="4146745" y="1381458"/>
              <a:ext cx="877650" cy="92333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5400" smtClean="0">
                  <a:solidFill>
                    <a:srgbClr val="DBA455"/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6" name="Straight Connector 12"/>
            <p:cNvCxnSpPr/>
            <p:nvPr/>
          </p:nvCxnSpPr>
          <p:spPr>
            <a:xfrm flipH="1" flipV="1">
              <a:off x="1815339" y="1924967"/>
              <a:ext cx="2469482" cy="159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3"/>
            <p:cNvCxnSpPr/>
            <p:nvPr/>
          </p:nvCxnSpPr>
          <p:spPr>
            <a:xfrm rot="10800000">
              <a:off x="4826011" y="1928146"/>
              <a:ext cx="2469482" cy="1590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79B173-F5A9-45F7-BCFA-917B3DD57E08}" type="datetimeFigureOut">
              <a:rPr lang="ru-RU"/>
              <a:pPr>
                <a:defRPr/>
              </a:pPr>
              <a:t>29.05.2023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8E3D5-6D9A-452A-9ED6-01B9BEA5E4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7792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5" name="TextBox 4"/>
            <p:cNvSpPr txBox="1">
              <a:spLocks noChangeArrowheads="1"/>
            </p:cNvSpPr>
            <p:nvPr/>
          </p:nvSpPr>
          <p:spPr bwMode="auto">
            <a:xfrm>
              <a:off x="4147772" y="1381459"/>
              <a:ext cx="876363" cy="92333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5400" smtClean="0">
                  <a:solidFill>
                    <a:srgbClr val="DBA455"/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6" name="Straight Connector 13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14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DC045-885B-484B-9DAB-3E910CE50A73}" type="datetimeFigureOut">
              <a:rPr lang="ru-RU"/>
              <a:pPr>
                <a:defRPr/>
              </a:pPr>
              <a:t>29.05.2023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74502-C30C-4513-8B97-81B1624FDF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1090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overOverla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7"/>
          <p:cNvGrpSpPr>
            <a:grpSpLocks/>
          </p:cNvGrpSpPr>
          <p:nvPr/>
        </p:nvGrpSpPr>
        <p:grpSpPr bwMode="auto">
          <a:xfrm>
            <a:off x="1173163" y="2887663"/>
            <a:ext cx="6778625" cy="923925"/>
            <a:chOff x="1172584" y="1381459"/>
            <a:chExt cx="6779110" cy="923330"/>
          </a:xfrm>
        </p:grpSpPr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>
              <a:off x="4147772" y="1381459"/>
              <a:ext cx="876363" cy="92333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5400" smtClean="0">
                  <a:solidFill>
                    <a:srgbClr val="DBA455"/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7" name="Straight Connector 9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10"/>
            <p:cNvCxnSpPr/>
            <p:nvPr/>
          </p:nvCxnSpPr>
          <p:spPr>
            <a:xfrm rot="10800000">
              <a:off x="4832033" y="1927207"/>
              <a:ext cx="3119661" cy="1586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4C7C2-8981-4F63-B3A4-DFF74DAA42A2}" type="datetimeFigureOut">
              <a:rPr lang="ru-RU"/>
              <a:pPr>
                <a:defRPr/>
              </a:pPr>
              <a:t>29.05.2023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5AD743-1125-439E-86C7-BED806870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5983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6" name="TextBox 5"/>
            <p:cNvSpPr txBox="1">
              <a:spLocks noChangeArrowheads="1"/>
            </p:cNvSpPr>
            <p:nvPr/>
          </p:nvSpPr>
          <p:spPr bwMode="auto">
            <a:xfrm>
              <a:off x="4147772" y="1381459"/>
              <a:ext cx="876363" cy="92333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5400" smtClean="0">
                  <a:solidFill>
                    <a:srgbClr val="DBA455"/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7" name="Straight Connector 14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5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31A46-3E06-41C1-8B4C-FC9672C3CF91}" type="datetimeFigureOut">
              <a:rPr lang="ru-RU"/>
              <a:pPr>
                <a:defRPr/>
              </a:pPr>
              <a:t>29.05.2023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BF461-67F6-4CC6-8F22-59C488AAD6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1887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3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8" name="TextBox 7"/>
            <p:cNvSpPr txBox="1">
              <a:spLocks noChangeArrowheads="1"/>
            </p:cNvSpPr>
            <p:nvPr/>
          </p:nvSpPr>
          <p:spPr bwMode="auto">
            <a:xfrm>
              <a:off x="4147772" y="1381459"/>
              <a:ext cx="876363" cy="92333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5400" smtClean="0">
                  <a:solidFill>
                    <a:srgbClr val="DBA455"/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9" name="Straight Connector 16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7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DD7DE-A606-4784-BEC3-666DA8C53E29}" type="datetimeFigureOut">
              <a:rPr lang="ru-RU"/>
              <a:pPr>
                <a:defRPr/>
              </a:pPr>
              <a:t>29.05.2023</a:t>
            </a:fld>
            <a:endParaRPr lang="ru-RU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660F7-59C0-4C36-A23E-336BE84730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28994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1173163" y="1392238"/>
            <a:ext cx="6778625" cy="923925"/>
            <a:chOff x="1172584" y="1381459"/>
            <a:chExt cx="6779110" cy="923330"/>
          </a:xfrm>
        </p:grpSpPr>
        <p:sp>
          <p:nvSpPr>
            <p:cNvPr id="4" name="TextBox 3"/>
            <p:cNvSpPr txBox="1">
              <a:spLocks noChangeArrowheads="1"/>
            </p:cNvSpPr>
            <p:nvPr/>
          </p:nvSpPr>
          <p:spPr bwMode="auto">
            <a:xfrm>
              <a:off x="4147772" y="1381459"/>
              <a:ext cx="876363" cy="923330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charset="0"/>
                </a:defRPr>
              </a:lvl9pPr>
            </a:lstStyle>
            <a:p>
              <a:pPr eaLnBrk="1" hangingPunct="1">
                <a:defRPr/>
              </a:pPr>
              <a:r>
                <a:rPr lang="en-US" sz="5400" smtClean="0">
                  <a:solidFill>
                    <a:srgbClr val="DBA455"/>
                  </a:solidFill>
                  <a:latin typeface="Wingdings" pitchFamily="2" charset="2"/>
                </a:rPr>
                <a:t></a:t>
              </a:r>
            </a:p>
          </p:txBody>
        </p:sp>
        <p:cxnSp>
          <p:nvCxnSpPr>
            <p:cNvPr id="5" name="Straight Connector 14"/>
            <p:cNvCxnSpPr/>
            <p:nvPr/>
          </p:nvCxnSpPr>
          <p:spPr>
            <a:xfrm rot="10800000">
              <a:off x="1172584" y="1925620"/>
              <a:ext cx="3119660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15"/>
            <p:cNvCxnSpPr/>
            <p:nvPr/>
          </p:nvCxnSpPr>
          <p:spPr>
            <a:xfrm rot="10800000">
              <a:off x="4832033" y="1922447"/>
              <a:ext cx="3119661" cy="1587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6E412B-25A5-46AB-B954-2E66610F62C2}" type="datetimeFigureOut">
              <a:rPr lang="ru-RU"/>
              <a:pPr>
                <a:defRPr/>
              </a:pPr>
              <a:t>29.05.2023</a:t>
            </a:fld>
            <a:endParaRPr lang="ru-RU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81052-3358-4694-9840-B20791EE51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8887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67F2C-B317-4CBD-8E5A-4DE7B77DB03E}" type="datetimeFigureOut">
              <a:rPr lang="ru-RU"/>
              <a:pPr>
                <a:defRPr/>
              </a:pPr>
              <a:t>29.05.2023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64A34-0C59-4B1E-8954-504E09E214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0076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0FAF6-0CEA-4BA4-B289-4DFACFEC8617}" type="datetimeFigureOut">
              <a:rPr lang="ru-RU"/>
              <a:pPr>
                <a:defRPr/>
              </a:pPr>
              <a:t>29.05.2023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A07AB-5C58-4C0B-8B2B-082B16DE04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985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D4E7E-1BBE-445E-88D6-57A811C1F844}" type="datetimeFigureOut">
              <a:rPr lang="ru-RU"/>
              <a:pPr>
                <a:defRPr/>
              </a:pPr>
              <a:t>29.05.2023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F3083-E93A-4663-BC01-DA1D4A29E3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928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688975" y="569913"/>
            <a:ext cx="7756525" cy="105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98500" y="2247900"/>
            <a:ext cx="7747000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63" y="61610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BB76A68E-903E-4A58-AFC8-66C314FE7AE3}" type="datetimeFigureOut">
              <a:rPr lang="ru-RU"/>
              <a:pPr>
                <a:defRPr/>
              </a:pPr>
              <a:t>29.05.2023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08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8925" y="616108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61FC3F3-7782-4AE5-8445-DDE93F068F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75" r:id="rId7"/>
    <p:sldLayoutId id="2147483776" r:id="rId8"/>
    <p:sldLayoutId id="2147483777" r:id="rId9"/>
    <p:sldLayoutId id="2147483784" r:id="rId10"/>
    <p:sldLayoutId id="214748378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400">
          <a:solidFill>
            <a:schemeClr val="tx2"/>
          </a:solidFill>
          <a:latin typeface="Times New Roman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125" indent="-3651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76288" indent="-3651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"/>
        <a:defRPr sz="2200" kern="1200">
          <a:solidFill>
            <a:srgbClr val="262626"/>
          </a:solidFill>
          <a:latin typeface="+mn-lt"/>
          <a:ea typeface="+mn-ea"/>
          <a:cs typeface="+mn-cs"/>
        </a:defRPr>
      </a:lvl2pPr>
      <a:lvl3pPr marL="1143000" indent="-3651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sz="2000" kern="1200">
          <a:solidFill>
            <a:srgbClr val="262626"/>
          </a:solidFill>
          <a:latin typeface="+mn-lt"/>
          <a:ea typeface="+mn-ea"/>
          <a:cs typeface="+mn-cs"/>
        </a:defRPr>
      </a:lvl3pPr>
      <a:lvl4pPr marL="1508125" indent="-3190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kern="1200">
          <a:solidFill>
            <a:srgbClr val="262626"/>
          </a:solidFill>
          <a:latin typeface="+mn-lt"/>
          <a:ea typeface="+mn-ea"/>
          <a:cs typeface="+mn-cs"/>
        </a:defRPr>
      </a:lvl4pPr>
      <a:lvl5pPr marL="1828800" indent="-3190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"/>
        <a:defRPr sz="1600" kern="1200">
          <a:solidFill>
            <a:srgbClr val="262626"/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17737"/>
          </a:xfrm>
        </p:spPr>
        <p:txBody>
          <a:bodyPr/>
          <a:lstStyle/>
          <a:p>
            <a:pPr algn="r" eaLnBrk="1" hangingPunct="1"/>
            <a:r>
              <a:rPr lang="ru-RU" altLang="ru-RU" sz="4400" dirty="0" smtClean="0"/>
              <a:t>Из всех великих композиторов я наиболее нежную любовь питаю к Моцарту.</a:t>
            </a: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6804025" y="6278563"/>
            <a:ext cx="2089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r" eaLnBrk="1" hangingPunct="1"/>
            <a:r>
              <a:rPr lang="ru-RU" altLang="ru-RU"/>
              <a:t>П.И. Чайковский</a:t>
            </a: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8" y="2116138"/>
            <a:ext cx="3168650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638" y="2949575"/>
            <a:ext cx="2765425" cy="366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352927" cy="1440160"/>
          </a:xfrm>
          <a:ln>
            <a:miter lim="800000"/>
            <a:headEnd/>
            <a:tailEnd/>
          </a:ln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400" dirty="0" smtClean="0"/>
              <a:t>Об этой музыке норвежский композитор Э. Григ написал:</a:t>
            </a:r>
            <a:endParaRPr lang="ru-RU" sz="4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288" y="1916113"/>
            <a:ext cx="8353425" cy="4465637"/>
          </a:xfrm>
          <a:solidFill>
            <a:schemeClr val="bg2">
              <a:lumMod val="75000"/>
            </a:schemeClr>
          </a:solidFill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dirty="0" smtClean="0"/>
              <a:t>«Русский композитор Чайковский с тонким умением и с большим тактом собрал часть… хоровых и фортепианных вещей Моцарта в одну оркестровую сюиту, облечённую в современную инструментовку… Против такой модернизации старинного мастера, модернизации, предпринимаемой для проявления чувства восхищения, возразить ничего нельзя»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Объект 1"/>
          <p:cNvSpPr>
            <a:spLocks noGrp="1"/>
          </p:cNvSpPr>
          <p:nvPr>
            <p:ph idx="1"/>
          </p:nvPr>
        </p:nvSpPr>
        <p:spPr>
          <a:xfrm>
            <a:off x="107950" y="2247900"/>
            <a:ext cx="9036050" cy="3878263"/>
          </a:xfrm>
        </p:spPr>
        <p:txBody>
          <a:bodyPr/>
          <a:lstStyle/>
          <a:p>
            <a:pPr eaLnBrk="1" hangingPunct="1"/>
            <a:r>
              <a:rPr lang="ru-RU" altLang="ru-RU" sz="3600" smtClean="0"/>
              <a:t>1 часть - Жига для клавира;</a:t>
            </a:r>
          </a:p>
          <a:p>
            <a:pPr eaLnBrk="1" hangingPunct="1"/>
            <a:r>
              <a:rPr lang="ru-RU" altLang="ru-RU" sz="3600" smtClean="0"/>
              <a:t>2 часть – Менуэт;</a:t>
            </a:r>
          </a:p>
          <a:p>
            <a:pPr eaLnBrk="1" hangingPunct="1"/>
            <a:r>
              <a:rPr lang="ru-RU" altLang="ru-RU" sz="3600" smtClean="0"/>
              <a:t>3 часть – Католический хор «</a:t>
            </a:r>
            <a:r>
              <a:rPr lang="en-US" altLang="ru-RU" sz="3600" smtClean="0"/>
              <a:t>Ave, Verum</a:t>
            </a:r>
            <a:r>
              <a:rPr lang="ru-RU" altLang="ru-RU" sz="3600" smtClean="0"/>
              <a:t>»;</a:t>
            </a:r>
          </a:p>
          <a:p>
            <a:pPr eaLnBrk="1" hangingPunct="1"/>
            <a:r>
              <a:rPr lang="ru-RU" altLang="ru-RU" sz="3600" smtClean="0"/>
              <a:t>4 часть - Десять вариаций для клавира.</a:t>
            </a:r>
          </a:p>
        </p:txBody>
      </p:sp>
      <p:sp>
        <p:nvSpPr>
          <p:cNvPr id="22531" name="Заголовок 2"/>
          <p:cNvSpPr>
            <a:spLocks noGrp="1"/>
          </p:cNvSpPr>
          <p:nvPr>
            <p:ph type="title"/>
          </p:nvPr>
        </p:nvSpPr>
        <p:spPr>
          <a:xfrm>
            <a:off x="0" y="115888"/>
            <a:ext cx="9144000" cy="1728787"/>
          </a:xfrm>
        </p:spPr>
        <p:txBody>
          <a:bodyPr/>
          <a:lstStyle/>
          <a:p>
            <a:pPr eaLnBrk="1" hangingPunct="1"/>
            <a:r>
              <a:rPr lang="ru-RU" altLang="ru-RU" sz="4000" smtClean="0"/>
              <a:t>Моцартиана (создана в 1887 г. в память первой постановки оперы Моцарта </a:t>
            </a:r>
            <a:br>
              <a:rPr lang="ru-RU" altLang="ru-RU" sz="4000" smtClean="0"/>
            </a:br>
            <a:r>
              <a:rPr lang="ru-RU" altLang="ru-RU" sz="4000" smtClean="0"/>
              <a:t>«Дон Жуан»):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2"/>
          <p:cNvSpPr>
            <a:spLocks noGrp="1"/>
          </p:cNvSpPr>
          <p:nvPr>
            <p:ph type="title"/>
          </p:nvPr>
        </p:nvSpPr>
        <p:spPr>
          <a:xfrm>
            <a:off x="0" y="569913"/>
            <a:ext cx="9144000" cy="2859087"/>
          </a:xfrm>
        </p:spPr>
        <p:txBody>
          <a:bodyPr/>
          <a:lstStyle/>
          <a:p>
            <a:pPr eaLnBrk="1" hangingPunct="1"/>
            <a:r>
              <a:rPr lang="ru-RU" altLang="ru-RU" sz="4800" smtClean="0"/>
              <a:t>Для кульминации «Моцартианы» (3 часть) Чайковский выбрал хоровую молитву Моцарта «</a:t>
            </a:r>
            <a:r>
              <a:rPr lang="en-US" altLang="ru-RU" sz="4800" smtClean="0"/>
              <a:t>Av</a:t>
            </a:r>
            <a:r>
              <a:rPr lang="ru-RU" altLang="ru-RU" sz="4800" smtClean="0"/>
              <a:t>е,</a:t>
            </a:r>
            <a:r>
              <a:rPr lang="en-US" altLang="ru-RU" sz="4800" smtClean="0"/>
              <a:t> verum</a:t>
            </a:r>
            <a:r>
              <a:rPr lang="ru-RU" altLang="ru-RU" sz="4800" smtClean="0"/>
              <a:t>».</a:t>
            </a: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0" t="4700" r="3160" b="79338"/>
          <a:stretch>
            <a:fillRect/>
          </a:stretch>
        </p:blipFill>
        <p:spPr bwMode="auto">
          <a:xfrm>
            <a:off x="774700" y="3551238"/>
            <a:ext cx="7594600" cy="188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88" r="37772" b="38377"/>
          <a:stretch>
            <a:fillRect/>
          </a:stretch>
        </p:blipFill>
        <p:spPr bwMode="auto">
          <a:xfrm>
            <a:off x="1905000" y="5661025"/>
            <a:ext cx="5334000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756525" cy="5954712"/>
          </a:xfrm>
        </p:spPr>
        <p:txBody>
          <a:bodyPr/>
          <a:lstStyle/>
          <a:p>
            <a:pPr eaLnBrk="1" hangingPunct="1"/>
            <a:r>
              <a:rPr lang="ru-RU" altLang="ru-RU" smtClean="0"/>
              <a:t>«</a:t>
            </a:r>
            <a:r>
              <a:rPr lang="en-US" altLang="ru-RU" smtClean="0"/>
              <a:t>Ave</a:t>
            </a:r>
            <a:r>
              <a:rPr lang="ru-RU" altLang="ru-RU" smtClean="0"/>
              <a:t>,</a:t>
            </a:r>
            <a:r>
              <a:rPr lang="en-US" altLang="ru-RU" smtClean="0"/>
              <a:t> verum</a:t>
            </a:r>
            <a:r>
              <a:rPr lang="ru-RU" altLang="ru-RU" smtClean="0"/>
              <a:t>» - единственное церковное произведение, законченное Моцартом в последний год его жизни – в июне 1791 г. </a:t>
            </a:r>
            <a:br>
              <a:rPr lang="ru-RU" altLang="ru-RU" smtClean="0"/>
            </a:br>
            <a:r>
              <a:rPr lang="ru-RU" altLang="ru-RU" smtClean="0"/>
              <a:t>(в декабре он умер)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6335713"/>
          </a:xfrm>
        </p:spPr>
        <p:txBody>
          <a:bodyPr/>
          <a:lstStyle/>
          <a:p>
            <a:pPr eaLnBrk="1" hangingPunct="1"/>
            <a:r>
              <a:rPr lang="ru-RU" altLang="ru-RU" sz="4400" smtClean="0"/>
              <a:t>Восприятие композитором человека во всей полноте и многообразии его чувств, о жизни – как гармонического целого в её движении, драматизме, сплетении трагического и комического – делает Моцарта художником общечеловеческого значения, подлинным гражданином мира.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79388" y="2205038"/>
            <a:ext cx="8785225" cy="3960812"/>
          </a:xfrm>
        </p:spPr>
        <p:txBody>
          <a:bodyPr/>
          <a:lstStyle/>
          <a:p>
            <a:pPr eaLnBrk="1" hangingPunct="1"/>
            <a:r>
              <a:rPr lang="ru-RU" altLang="ru-RU" smtClean="0"/>
              <a:t>Эти композиторы жили в одной стране?</a:t>
            </a:r>
          </a:p>
          <a:p>
            <a:pPr eaLnBrk="1" hangingPunct="1"/>
            <a:r>
              <a:rPr lang="ru-RU" altLang="ru-RU" smtClean="0"/>
              <a:t>Нет. Чайковский – Россия, Моцарт – Австрия.</a:t>
            </a:r>
          </a:p>
          <a:p>
            <a:pPr eaLnBrk="1" hangingPunct="1"/>
            <a:r>
              <a:rPr lang="ru-RU" altLang="ru-RU" smtClean="0"/>
              <a:t>Они жили в одну и ту же эпоху?</a:t>
            </a:r>
          </a:p>
          <a:p>
            <a:pPr eaLnBrk="1" hangingPunct="1"/>
            <a:r>
              <a:rPr lang="ru-RU" altLang="ru-RU" smtClean="0"/>
              <a:t>Нет Моцарт жил в 18 веке, а Чайковский – в 19 веке.</a:t>
            </a:r>
          </a:p>
          <a:p>
            <a:pPr eaLnBrk="1" hangingPunct="1"/>
            <a:r>
              <a:rPr lang="ru-RU" altLang="ru-RU" smtClean="0"/>
              <a:t>Почему мы начали урок с эпиграфа Чайковского о Моцарте?</a:t>
            </a:r>
          </a:p>
          <a:p>
            <a:pPr eaLnBrk="1" hangingPunct="1"/>
            <a:r>
              <a:rPr lang="ru-RU" altLang="ru-RU" smtClean="0"/>
              <a:t>Мы будем рассматривать их творчество во взаимосвязи между произведениями.</a:t>
            </a:r>
          </a:p>
          <a:p>
            <a:pPr eaLnBrk="1" hangingPunct="1"/>
            <a:endParaRPr lang="ru-RU" altLang="ru-RU" smtClean="0"/>
          </a:p>
        </p:txBody>
      </p:sp>
      <p:sp>
        <p:nvSpPr>
          <p:cNvPr id="11267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700"/>
          </a:xfrm>
        </p:spPr>
        <p:txBody>
          <a:bodyPr/>
          <a:lstStyle/>
          <a:p>
            <a:pPr eaLnBrk="1" hangingPunct="1"/>
            <a:r>
              <a:rPr lang="ru-RU" altLang="ru-RU" smtClean="0"/>
              <a:t>Сформулируем тему урока: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79388" y="3500438"/>
            <a:ext cx="4092575" cy="3228975"/>
          </a:xfrm>
        </p:spPr>
        <p:txBody>
          <a:bodyPr rtlCol="0">
            <a:normAutofit fontScale="92500"/>
          </a:bodyPr>
          <a:lstStyle/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Вольфганг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Амадей Моцарт (1756-1791).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Австрийский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композитор. Обладал феноменальным музыкальным слухом и памятью. Выступал как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клавесинист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-виртуоз,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скрипач, органист, дирижер, блестяще импровизировал. 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4643438" y="3500438"/>
            <a:ext cx="4319587" cy="3157537"/>
          </a:xfrm>
        </p:spPr>
        <p:txBody>
          <a:bodyPr rtlCol="0">
            <a:normAutofit fontScale="85000" lnSpcReduction="10000"/>
          </a:bodyPr>
          <a:lstStyle/>
          <a:p>
            <a:pPr marL="365760" indent="-365760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Пётр Ильич Чайковский (1840-1893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).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Российский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композитор.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Тонкий 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</a:rPr>
              <a:t>психолог, мастер-симфонист, музыкальный драматург. Чайковский раскрыл в музыке внутренний мир человека (от лирической задушевности до глубочайшей трагедии), создал высочайшие образцы опер, балетов, симфоний, камерных произведений. </a:t>
            </a:r>
          </a:p>
        </p:txBody>
      </p:sp>
      <p:pic>
        <p:nvPicPr>
          <p:cNvPr id="1434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223838"/>
            <a:ext cx="2554288" cy="314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19" t="4938" r="11719" b="4784"/>
          <a:stretch>
            <a:fillRect/>
          </a:stretch>
        </p:blipFill>
        <p:spPr bwMode="auto">
          <a:xfrm>
            <a:off x="1476375" y="223838"/>
            <a:ext cx="2016125" cy="316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250825" y="3500438"/>
            <a:ext cx="8785225" cy="3074987"/>
          </a:xfrm>
        </p:spPr>
        <p:txBody>
          <a:bodyPr/>
          <a:lstStyle/>
          <a:p>
            <a:pPr eaLnBrk="1" hangingPunct="1"/>
            <a:r>
              <a:rPr lang="ru-RU" altLang="ru-RU" smtClean="0"/>
              <a:t>Моцарт и Чайковский… Великие имена. Их творения недосягаемо прекрасны и до конца непостижимы…</a:t>
            </a:r>
          </a:p>
        </p:txBody>
      </p:sp>
      <p:pic>
        <p:nvPicPr>
          <p:cNvPr id="1536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8538" y="115888"/>
            <a:ext cx="4600575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688975" y="569913"/>
            <a:ext cx="7756525" cy="5019675"/>
          </a:xfrm>
        </p:spPr>
        <p:txBody>
          <a:bodyPr/>
          <a:lstStyle/>
          <a:p>
            <a:pPr eaLnBrk="1" hangingPunct="1"/>
            <a:r>
              <a:rPr lang="ru-RU" altLang="ru-RU" smtClean="0"/>
              <a:t>Не одно столетие дарят они слушателям минуты высокой радости, счастливых озарений, очищение души.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23528" y="404664"/>
            <a:ext cx="8496944" cy="1944215"/>
          </a:xfrm>
          <a:ln>
            <a:miter lim="800000"/>
            <a:headEnd/>
            <a:tailEnd/>
          </a:ln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Чайковский боготворил Моцарта. В его музыке он видел идеал совершенной красоты и гармонии:</a:t>
            </a:r>
            <a:endParaRPr lang="ru-RU" sz="40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395288" y="3573463"/>
            <a:ext cx="8353425" cy="2811462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«По временам мне казалось, что я живу в </a:t>
            </a:r>
            <a:r>
              <a:rPr lang="en-US" dirty="0" smtClean="0"/>
              <a:t>XVIII</a:t>
            </a:r>
            <a:r>
              <a:rPr lang="ru-RU" smtClean="0"/>
              <a:t> в. </a:t>
            </a:r>
            <a:r>
              <a:rPr lang="ru-RU" dirty="0" smtClean="0"/>
              <a:t>и что дальше Моцарта ничего не было… По моему глубокому убеждению, Моцарт есть высшая кульминационная точка, до которой красота досягала в сфере музыки. Никто не заставлял меня плакать, трепетать от восторга, от сознания близости своей к чему-то, что мы называем идеал, как он. В Моцарте я люблю всё, ибо мы любим всё в человеке, которого мы любим действительно»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0" y="2492375"/>
            <a:ext cx="9110663" cy="4176713"/>
          </a:xfrm>
        </p:spPr>
        <p:txBody>
          <a:bodyPr/>
          <a:lstStyle/>
          <a:p>
            <a:pPr eaLnBrk="1" hangingPunct="1"/>
            <a:r>
              <a:rPr lang="ru-RU" altLang="ru-RU" sz="4400" smtClean="0"/>
              <a:t>В знак восхищения Моцартом Чайковский создаёт сочинения в жанрах, распространённых в </a:t>
            </a:r>
            <a:r>
              <a:rPr lang="en-US" altLang="ru-RU" sz="4400" smtClean="0"/>
              <a:t>XVIII</a:t>
            </a:r>
            <a:r>
              <a:rPr lang="ru-RU" altLang="ru-RU" sz="4400" smtClean="0"/>
              <a:t> в., иногда приближаясь к стилю Моцарта, или используя темы его произведений.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115888"/>
            <a:ext cx="1943100" cy="2165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Сюита;</a:t>
            </a:r>
          </a:p>
          <a:p>
            <a:pPr eaLnBrk="1" hangingPunct="1"/>
            <a:r>
              <a:rPr lang="ru-RU" altLang="ru-RU" smtClean="0"/>
              <a:t>Симфония;</a:t>
            </a:r>
          </a:p>
          <a:p>
            <a:pPr eaLnBrk="1" hangingPunct="1"/>
            <a:r>
              <a:rPr lang="ru-RU" altLang="ru-RU" smtClean="0"/>
              <a:t>Концерт;</a:t>
            </a:r>
          </a:p>
          <a:p>
            <a:pPr eaLnBrk="1" hangingPunct="1"/>
            <a:r>
              <a:rPr lang="ru-RU" altLang="ru-RU" smtClean="0"/>
              <a:t>Опера;</a:t>
            </a:r>
          </a:p>
          <a:p>
            <a:pPr eaLnBrk="1" hangingPunct="1"/>
            <a:r>
              <a:rPr lang="ru-RU" altLang="ru-RU" smtClean="0"/>
              <a:t>Струнный квартет;</a:t>
            </a:r>
          </a:p>
          <a:p>
            <a:pPr eaLnBrk="1" hangingPunct="1"/>
            <a:r>
              <a:rPr lang="ru-RU" altLang="ru-RU" smtClean="0"/>
              <a:t>Ансамблевая музыка (Вариации на тему рококо);</a:t>
            </a:r>
          </a:p>
          <a:p>
            <a:pPr eaLnBrk="1" hangingPunct="1"/>
            <a:r>
              <a:rPr lang="ru-RU" altLang="ru-RU" smtClean="0"/>
              <a:t>«Детский альбом».</a:t>
            </a:r>
          </a:p>
        </p:txBody>
      </p:sp>
      <p:sp>
        <p:nvSpPr>
          <p:cNvPr id="19459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Жанры и произведения: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68313" y="549275"/>
            <a:ext cx="8280400" cy="4967288"/>
          </a:xfrm>
        </p:spPr>
        <p:txBody>
          <a:bodyPr/>
          <a:lstStyle/>
          <a:p>
            <a:pPr eaLnBrk="1" hangingPunct="1"/>
            <a:r>
              <a:rPr lang="ru-RU" altLang="ru-RU" sz="4800" smtClean="0"/>
              <a:t>Подлинный памятник великому композитору стала оркестровая сюита №4 («Моцартиана»), включающая 4 пьесы Моцарта, инструментованные Чайковским.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вердый переплет">
    <a:dk1>
      <a:sysClr val="windowText" lastClr="000000"/>
    </a:dk1>
    <a:lt1>
      <a:sysClr val="window" lastClr="FFFFFF"/>
    </a:lt1>
    <a:dk2>
      <a:srgbClr val="895D1D"/>
    </a:dk2>
    <a:lt2>
      <a:srgbClr val="ECE9C6"/>
    </a:lt2>
    <a:accent1>
      <a:srgbClr val="873624"/>
    </a:accent1>
    <a:accent2>
      <a:srgbClr val="D6862D"/>
    </a:accent2>
    <a:accent3>
      <a:srgbClr val="D0BE40"/>
    </a:accent3>
    <a:accent4>
      <a:srgbClr val="877F6C"/>
    </a:accent4>
    <a:accent5>
      <a:srgbClr val="972109"/>
    </a:accent5>
    <a:accent6>
      <a:srgbClr val="AEB795"/>
    </a:accent6>
    <a:hlink>
      <a:srgbClr val="CC9900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294</TotalTime>
  <Words>537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Твердый переплет</vt:lpstr>
      <vt:lpstr>Из всех великих композиторов я наиболее нежную любовь питаю к Моцарту.</vt:lpstr>
      <vt:lpstr>Сформулируем тему урока:</vt:lpstr>
      <vt:lpstr>Презентация PowerPoint</vt:lpstr>
      <vt:lpstr>Моцарт и Чайковский… Великие имена. Их творения недосягаемо прекрасны и до конца непостижимы…</vt:lpstr>
      <vt:lpstr>Не одно столетие дарят они слушателям минуты высокой радости, счастливых озарений, очищение души.</vt:lpstr>
      <vt:lpstr>Чайковский боготворил Моцарта. В его музыке он видел идеал совершенной красоты и гармонии:</vt:lpstr>
      <vt:lpstr>В знак восхищения Моцартом Чайковский создаёт сочинения в жанрах, распространённых в XVIII в., иногда приближаясь к стилю Моцарта, или используя темы его произведений.</vt:lpstr>
      <vt:lpstr>Жанры и произведения:</vt:lpstr>
      <vt:lpstr>Подлинный памятник великому композитору стала оркестровая сюита №4 («Моцартиана»), включающая 4 пьесы Моцарта, инструментованные Чайковским.</vt:lpstr>
      <vt:lpstr>Об этой музыке норвежский композитор Э. Григ написал:</vt:lpstr>
      <vt:lpstr>Моцартиана (создана в 1887 г. в память первой постановки оперы Моцарта  «Дон Жуан»):</vt:lpstr>
      <vt:lpstr>Для кульминации «Моцартианы» (3 часть) Чайковский выбрал хоровую молитву Моцарта «Avе, verum».</vt:lpstr>
      <vt:lpstr>«Ave, verum» - единственное церковное произведение, законченное Моцартом в последний год его жизни – в июне 1791 г.  (в декабре он умер)</vt:lpstr>
      <vt:lpstr>Восприятие композитором человека во всей полноте и многообразии его чувств, о жизни – как гармонического целого в её движении, драматизме, сплетении трагического и комического – делает Моцарта художником общечеловеческого значения, подлинным гражданином мира.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Связь времён</dc:title>
  <dc:creator>Абелян В.Г.</dc:creator>
  <cp:lastModifiedBy>Хозяин</cp:lastModifiedBy>
  <cp:revision>22</cp:revision>
  <dcterms:created xsi:type="dcterms:W3CDTF">2012-10-08T06:49:20Z</dcterms:created>
  <dcterms:modified xsi:type="dcterms:W3CDTF">2023-05-29T11:13:59Z</dcterms:modified>
</cp:coreProperties>
</file>