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64" r:id="rId5"/>
    <p:sldId id="265" r:id="rId6"/>
    <p:sldId id="259" r:id="rId7"/>
    <p:sldId id="260" r:id="rId8"/>
    <p:sldId id="261" r:id="rId9"/>
    <p:sldId id="262" r:id="rId10"/>
    <p:sldId id="263" r:id="rId11"/>
    <p:sldId id="267" r:id="rId12"/>
  </p:sldIdLst>
  <p:sldSz cx="10080625" cy="7559675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6" autoAdjust="0"/>
  </p:normalViewPr>
  <p:slideViewPr>
    <p:cSldViewPr>
      <p:cViewPr varScale="1">
        <p:scale>
          <a:sx n="64" d="100"/>
          <a:sy n="64" d="100"/>
        </p:scale>
        <p:origin x="1380" y="66"/>
      </p:cViewPr>
      <p:guideLst>
        <p:guide orient="horz" pos="2381"/>
        <p:guide pos="3175"/>
      </p:guideLst>
    </p:cSldViewPr>
  </p:slideViewPr>
  <p:outlineViewPr>
    <p:cViewPr>
      <p:scale>
        <a:sx n="33" d="100"/>
        <a:sy n="33" d="100"/>
      </p:scale>
      <p:origin x="36" y="480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44A572A7-0961-4396-A0F6-51F9EFE6D0DD}" type="slidenum">
              <a:t>‹#›</a:t>
            </a:fld>
            <a:endParaRPr lang="ru-RU" sz="1400" b="0" i="0" u="none" strike="noStrike" kern="1200">
              <a:ln>
                <a:noFill/>
              </a:ln>
              <a:latin typeface="Arial" pitchFamily="18"/>
              <a:ea typeface="Microsoft YaHei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51180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Верхний колонтитул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ru-RU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8AEE9D4B-AFBA-4A93-AD6C-4F086105EB30}" type="slidenum"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47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ru-RU" sz="2000" b="0" i="0" u="none" strike="noStrike" kern="1200">
        <a:ln>
          <a:noFill/>
        </a:ln>
        <a:latin typeface="Arial" pitchFamily="18"/>
        <a:ea typeface="Microsoft YaHei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8045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734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799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017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37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707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795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311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579298" y="396721"/>
            <a:ext cx="8165306" cy="1622810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579298" y="2039353"/>
            <a:ext cx="8165306" cy="1931917"/>
          </a:xfrm>
        </p:spPr>
        <p:txBody>
          <a:bodyPr tIns="0"/>
          <a:lstStyle>
            <a:lvl1pPr marL="30238" indent="0" algn="l">
              <a:buNone/>
              <a:defRPr sz="29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663E7C6F-F5CC-4EB9-9DE8-765831A4AA6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015816" y="1558455"/>
            <a:ext cx="231854" cy="23183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275706" y="1482631"/>
            <a:ext cx="70564" cy="7055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62E35B9F-F42D-4527-822E-04DEDECD31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0469" y="302739"/>
            <a:ext cx="2016125" cy="6450223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60078" y="302740"/>
            <a:ext cx="6132380" cy="6450223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21F92A9D-5310-40E8-9333-988B3CEEE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DF8F6ADF-38EF-4AAD-88AA-0B1EE6CD25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6728" y="-60"/>
            <a:ext cx="7560469" cy="755973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2498" y="2866377"/>
            <a:ext cx="7056438" cy="2519892"/>
          </a:xfrm>
        </p:spPr>
        <p:txBody>
          <a:bodyPr anchor="t"/>
          <a:lstStyle>
            <a:lvl1pPr algn="l">
              <a:lnSpc>
                <a:spcPts val="4960"/>
              </a:lnSpc>
              <a:buNone/>
              <a:defRPr sz="44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42498" y="1175949"/>
            <a:ext cx="7056438" cy="1664178"/>
          </a:xfrm>
        </p:spPr>
        <p:txBody>
          <a:bodyPr anchor="b"/>
          <a:lstStyle>
            <a:lvl1pPr marL="20159" indent="0">
              <a:lnSpc>
                <a:spcPts val="2535"/>
              </a:lnSpc>
              <a:spcBef>
                <a:spcPts val="0"/>
              </a:spcBef>
              <a:buNone/>
              <a:defRPr sz="22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E783C81A-6E71-4916-BF67-DC4A7FAEDA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520156" y="0"/>
            <a:ext cx="84005" cy="755973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394833" y="3102637"/>
            <a:ext cx="231854" cy="231830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654724" y="3026813"/>
            <a:ext cx="70564" cy="7055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658" y="302387"/>
            <a:ext cx="8266113" cy="1259946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82658" y="1679928"/>
            <a:ext cx="4032250" cy="514057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816521" y="1679928"/>
            <a:ext cx="4032250" cy="514057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47A701E1-5FCC-4BC9-8C1E-FEBAE4C9E99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5688315"/>
            <a:ext cx="9072563" cy="1259946"/>
          </a:xfrm>
        </p:spPr>
        <p:txBody>
          <a:bodyPr anchor="ctr"/>
          <a:lstStyle>
            <a:lvl1pPr algn="ctr">
              <a:defRPr sz="50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031" y="361866"/>
            <a:ext cx="4435475" cy="70557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0556" indent="0" algn="l">
              <a:lnSpc>
                <a:spcPct val="100000"/>
              </a:lnSpc>
              <a:spcBef>
                <a:spcPts val="110"/>
              </a:spcBef>
              <a:buNone/>
              <a:defRPr sz="2100" b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141119" y="361866"/>
            <a:ext cx="4435475" cy="70557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70556" indent="0" algn="l">
              <a:lnSpc>
                <a:spcPct val="100000"/>
              </a:lnSpc>
              <a:spcBef>
                <a:spcPts val="110"/>
              </a:spcBef>
              <a:buNone/>
              <a:defRPr sz="2100" b="0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504031" y="1068513"/>
            <a:ext cx="4435475" cy="4535805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33416" indent="-302383">
              <a:lnSpc>
                <a:spcPct val="100000"/>
              </a:lnSpc>
              <a:spcBef>
                <a:spcPts val="772"/>
              </a:spcBef>
              <a:defRPr sz="2600"/>
            </a:lvl1pPr>
            <a:lvl2pPr>
              <a:lnSpc>
                <a:spcPct val="100000"/>
              </a:lnSpc>
              <a:spcBef>
                <a:spcPts val="772"/>
              </a:spcBef>
              <a:defRPr sz="2200"/>
            </a:lvl2pPr>
            <a:lvl3pPr>
              <a:lnSpc>
                <a:spcPct val="100000"/>
              </a:lnSpc>
              <a:spcBef>
                <a:spcPts val="772"/>
              </a:spcBef>
              <a:defRPr sz="2000"/>
            </a:lvl3pPr>
            <a:lvl4pPr>
              <a:lnSpc>
                <a:spcPct val="100000"/>
              </a:lnSpc>
              <a:spcBef>
                <a:spcPts val="772"/>
              </a:spcBef>
              <a:defRPr sz="1800"/>
            </a:lvl4pPr>
            <a:lvl5pPr>
              <a:lnSpc>
                <a:spcPct val="100000"/>
              </a:lnSpc>
              <a:spcBef>
                <a:spcPts val="772"/>
              </a:spcBef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41119" y="1068513"/>
            <a:ext cx="4435475" cy="4535805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433416" indent="-302383">
              <a:lnSpc>
                <a:spcPct val="100000"/>
              </a:lnSpc>
              <a:spcBef>
                <a:spcPts val="772"/>
              </a:spcBef>
              <a:defRPr sz="2600"/>
            </a:lvl1pPr>
            <a:lvl2pPr>
              <a:lnSpc>
                <a:spcPct val="100000"/>
              </a:lnSpc>
              <a:spcBef>
                <a:spcPts val="772"/>
              </a:spcBef>
              <a:defRPr sz="2200"/>
            </a:lvl2pPr>
            <a:lvl3pPr>
              <a:lnSpc>
                <a:spcPct val="100000"/>
              </a:lnSpc>
              <a:spcBef>
                <a:spcPts val="772"/>
              </a:spcBef>
              <a:defRPr sz="2000"/>
            </a:lvl3pPr>
            <a:lvl4pPr>
              <a:lnSpc>
                <a:spcPct val="100000"/>
              </a:lnSpc>
              <a:spcBef>
                <a:spcPts val="772"/>
              </a:spcBef>
              <a:defRPr sz="1800"/>
            </a:lvl4pPr>
            <a:lvl5pPr>
              <a:lnSpc>
                <a:spcPct val="100000"/>
              </a:lnSpc>
              <a:spcBef>
                <a:spcPts val="772"/>
              </a:spcBef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7E88A0C2-988D-4211-8F94-B764928B3C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2658" y="302387"/>
            <a:ext cx="8266113" cy="1259946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6F9216AF-AB9E-489B-AD27-2A4044FDAD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8949" y="0"/>
            <a:ext cx="8961676" cy="75596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59E949E8-0C5D-4A34-A200-0CA5539DC6AD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118949" y="-60"/>
            <a:ext cx="80645" cy="755973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031" y="238958"/>
            <a:ext cx="4200260" cy="1280945"/>
          </a:xfrm>
          <a:ln>
            <a:noFill/>
          </a:ln>
        </p:spPr>
        <p:txBody>
          <a:bodyPr anchor="b"/>
          <a:lstStyle>
            <a:lvl1pPr algn="l">
              <a:lnSpc>
                <a:spcPts val="2205"/>
              </a:lnSpc>
              <a:buNone/>
              <a:defRPr sz="24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4031" y="1550917"/>
            <a:ext cx="4200260" cy="769967"/>
          </a:xfrm>
        </p:spPr>
        <p:txBody>
          <a:bodyPr/>
          <a:lstStyle>
            <a:lvl1pPr marL="50397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04031" y="2351900"/>
            <a:ext cx="8988557" cy="440106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45E356E6-86AC-4286-ABCB-0007D754A7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89894" y="1175950"/>
            <a:ext cx="3024188" cy="2183906"/>
          </a:xfrm>
        </p:spPr>
        <p:txBody>
          <a:bodyPr anchor="b">
            <a:noAutofit/>
          </a:bodyPr>
          <a:lstStyle>
            <a:lvl1pPr algn="l">
              <a:buNone/>
              <a:defRPr sz="23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 lvl="0"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lvl="0"/>
            <a:fld id="{CFEB78EE-FF64-45A7-9842-B58C96FDF7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40052" y="1175950"/>
            <a:ext cx="5040313" cy="5039783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100794" tIns="302383" rIns="100794" bIns="50397" rtlCol="0" anchor="t">
            <a:normAutofit/>
          </a:bodyPr>
          <a:lstStyle>
            <a:extLst/>
          </a:lstStyle>
          <a:p>
            <a:pPr marL="0" indent="-312462" algn="l" rtl="0" eaLnBrk="1" latinLnBrk="0" hangingPunct="1">
              <a:lnSpc>
                <a:spcPts val="3307"/>
              </a:lnSpc>
              <a:spcBef>
                <a:spcPts val="661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5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924057" y="1259949"/>
            <a:ext cx="4872302" cy="3874120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100794" tIns="302383" anchor="t"/>
          <a:lstStyle>
            <a:lvl1pPr marL="0" indent="0" algn="l" eaLnBrk="1" latinLnBrk="0" hangingPunct="1">
              <a:buNone/>
              <a:defRPr sz="35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437362" y="1051984"/>
            <a:ext cx="756047" cy="225214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516196" y="1032633"/>
            <a:ext cx="715724" cy="225214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24057" y="5291772"/>
            <a:ext cx="4872302" cy="839964"/>
          </a:xfrm>
        </p:spPr>
        <p:txBody>
          <a:bodyPr anchor="ctr"/>
          <a:lstStyle>
            <a:lvl1pPr marL="0" indent="0" algn="l">
              <a:lnSpc>
                <a:spcPts val="1764"/>
              </a:lnSpc>
              <a:spcBef>
                <a:spcPts val="0"/>
              </a:spcBef>
              <a:buNone/>
              <a:defRPr sz="1500">
                <a:solidFill>
                  <a:srgbClr val="777777"/>
                </a:solidFill>
              </a:defRPr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99502" y="-899402"/>
            <a:ext cx="1806759" cy="1806569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86109" y="23262"/>
            <a:ext cx="1876547" cy="1876350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01614" y="1163027"/>
            <a:ext cx="1241025" cy="1215439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116623" y="-60"/>
            <a:ext cx="8964003" cy="755973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82658" y="302737"/>
            <a:ext cx="8266113" cy="1259946"/>
          </a:xfrm>
          <a:prstGeom prst="rect">
            <a:avLst/>
          </a:prstGeom>
        </p:spPr>
        <p:txBody>
          <a:bodyPr lIns="100794" tIns="50397" rIns="100794" bIns="50397"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582658" y="1595931"/>
            <a:ext cx="8266113" cy="5291773"/>
          </a:xfrm>
          <a:prstGeom prst="rect">
            <a:avLst/>
          </a:prstGeom>
        </p:spPr>
        <p:txBody>
          <a:bodyPr lIns="100794" tIns="50397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948245" y="6950701"/>
            <a:ext cx="2352146" cy="524977"/>
          </a:xfrm>
          <a:prstGeom prst="rect">
            <a:avLst/>
          </a:prstGeom>
        </p:spPr>
        <p:txBody>
          <a:bodyPr lIns="100794" tIns="50397" rIns="100794" bIns="50397" anchor="b"/>
          <a:lstStyle>
            <a:lvl1pPr algn="r" eaLnBrk="1" latinLnBrk="0" hangingPunct="1">
              <a:defRPr kumimoji="0" sz="13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6300391" y="6950701"/>
            <a:ext cx="3192198" cy="524977"/>
          </a:xfrm>
          <a:prstGeom prst="rect">
            <a:avLst/>
          </a:prstGeom>
        </p:spPr>
        <p:txBody>
          <a:bodyPr lIns="100794" tIns="50397" rIns="100794" bIns="50397" anchor="b"/>
          <a:lstStyle>
            <a:lvl1pPr eaLnBrk="1" latinLnBrk="0" hangingPunct="1">
              <a:defRPr kumimoji="0" sz="13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lvl="0"/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9495949" y="6950701"/>
            <a:ext cx="504031" cy="524977"/>
          </a:xfrm>
          <a:prstGeom prst="rect">
            <a:avLst/>
          </a:prstGeom>
        </p:spPr>
        <p:txBody>
          <a:bodyPr lIns="100794" tIns="50397" rIns="100794" bIns="50397" anchor="b"/>
          <a:lstStyle>
            <a:lvl1pPr algn="ctr" eaLnBrk="1" latinLnBrk="0" hangingPunct="1">
              <a:defRPr kumimoji="0" sz="13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lvl="0"/>
            <a:fld id="{6F2F2F2C-27C6-478F-A8F3-B951FC3EA6F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118949" y="-60"/>
            <a:ext cx="80645" cy="755973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7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403177" indent="-312462" algn="l" rtl="0" eaLnBrk="1" latinLnBrk="0" hangingPunct="1">
        <a:lnSpc>
          <a:spcPct val="100000"/>
        </a:lnSpc>
        <a:spcBef>
          <a:spcPts val="661"/>
        </a:spcBef>
        <a:buClr>
          <a:schemeClr val="accent1"/>
        </a:buClr>
        <a:buSzPct val="80000"/>
        <a:buFont typeface="Wingdings 2"/>
        <a:buChar char=""/>
        <a:defRPr kumimoji="0"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705560" indent="-262065" algn="l" rtl="0" eaLnBrk="1" latinLnBrk="0" hangingPunct="1">
        <a:lnSpc>
          <a:spcPct val="100000"/>
        </a:lnSpc>
        <a:spcBef>
          <a:spcPts val="606"/>
        </a:spcBef>
        <a:buClr>
          <a:schemeClr val="accent1"/>
        </a:buClr>
        <a:buFont typeface="Verdana"/>
        <a:buChar char="◦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977705" indent="-251986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9532" indent="-191509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31279" indent="-201589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663106" indent="-201589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1894933" indent="-20158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6681" indent="-20158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2348507" indent="-201589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3058889" y="2627709"/>
            <a:ext cx="7056438" cy="4590187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ru-RU" dirty="0"/>
              <a:t>ТРУДОВОЕ ВОСПИТАНИЕ В СРЕДНЕЙ </a:t>
            </a:r>
            <a:r>
              <a:rPr lang="ru-RU" dirty="0" smtClean="0"/>
              <a:t>ГРУППЕ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Бирюкова А.А</a:t>
            </a:r>
            <a:r>
              <a:rPr lang="ru-RU" sz="1400" dirty="0" smtClean="0"/>
              <a:t>.</a:t>
            </a:r>
            <a:br>
              <a:rPr lang="ru-RU" sz="1400" dirty="0" smtClean="0"/>
            </a:br>
            <a:r>
              <a:rPr lang="ru-RU" sz="1200" dirty="0" err="1" smtClean="0"/>
              <a:t>п.Поныри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body" idx="1"/>
          </p:nvPr>
        </p:nvSpPr>
        <p:spPr/>
        <p:txBody>
          <a:bodyPr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ru-RU" dirty="0"/>
              <a:t>«Возможность </a:t>
            </a:r>
            <a:r>
              <a:rPr lang="ru-RU" dirty="0" smtClean="0"/>
              <a:t>труда и </a:t>
            </a:r>
            <a:r>
              <a:rPr lang="ru-RU" dirty="0"/>
              <a:t>любовь к нему — лучшее наследство, которое может оставить своим детям и бедный и богач».</a:t>
            </a:r>
          </a:p>
          <a:p>
            <a:pPr marL="0" lvl="0" indent="0" algn="ctr">
              <a:buNone/>
            </a:pPr>
            <a:r>
              <a:rPr lang="ru-RU" dirty="0"/>
              <a:t>К.Д. Ушинский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1880" y="0"/>
            <a:ext cx="9072563" cy="1262063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Ознакомление детей с трудом взрослых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151880" y="1422970"/>
            <a:ext cx="6408738" cy="554037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marL="0" indent="0" algn="just">
              <a:buNone/>
            </a:pPr>
            <a:r>
              <a:rPr lang="ru-RU" sz="1800" dirty="0" smtClean="0"/>
              <a:t>Дети продолжают узнавать о труде взрослых, о некоторых профессиях. Уважают тех, кто трудится. Понимают цель их труда. Стараются  помогать взрослым в их повседневном труде.</a:t>
            </a:r>
          </a:p>
          <a:p>
            <a:pPr marL="0" indent="0" algn="just">
              <a:buNone/>
            </a:pPr>
            <a:r>
              <a:rPr lang="ru-RU" sz="1800" dirty="0" smtClean="0"/>
              <a:t>Продолжают знакомиться с предметами ближайшего окружения, их названиями, назначением.</a:t>
            </a:r>
          </a:p>
          <a:p>
            <a:pPr marL="0" indent="0" algn="just">
              <a:buNone/>
            </a:pPr>
            <a:r>
              <a:rPr lang="ru-RU" sz="1800" dirty="0" smtClean="0"/>
              <a:t>Узнают о значимости бытовой техники. Классифицируют предметы.</a:t>
            </a:r>
          </a:p>
          <a:p>
            <a:pPr marL="0" indent="0" algn="just">
              <a:buNone/>
            </a:pPr>
            <a:r>
              <a:rPr lang="ru-RU" sz="1800" dirty="0" smtClean="0"/>
              <a:t>Бережно относятся к окружающим их разнообразным предметам.</a:t>
            </a:r>
          </a:p>
          <a:p>
            <a:pPr marL="0" indent="0" algn="just">
              <a:buNone/>
            </a:pPr>
            <a:r>
              <a:rPr lang="ru-RU" sz="1800" dirty="0" smtClean="0"/>
              <a:t>Имеют представление о структуре трудового процесса. Выделяют цель, трудовые действия и результат. </a:t>
            </a:r>
          </a:p>
          <a:p>
            <a:pPr marL="0" indent="0" algn="just">
              <a:buNone/>
            </a:pPr>
            <a:r>
              <a:rPr lang="ru-RU" sz="1800" dirty="0" smtClean="0"/>
              <a:t>Стараются научиться выполнять простейшие трудовые операции, чтобы помогать взрослым. Стремятся подражать труду взрослых в сюжетно-ролевых и в повседневных играх.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0697" y="3821565"/>
            <a:ext cx="1427077" cy="10703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799" y="447772"/>
            <a:ext cx="1556636" cy="116747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037" y="1717303"/>
            <a:ext cx="1478398" cy="19711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6601" y="5365537"/>
            <a:ext cx="1426588" cy="106994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7865" y="1043533"/>
            <a:ext cx="8712968" cy="4755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Умеют ли дети поддерживать установленный порядок в группе и чистоту?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Умеют ли </a:t>
            </a:r>
            <a:r>
              <a:rPr lang="ru-RU" dirty="0" smtClean="0">
                <a:latin typeface="Arial" pitchFamily="18"/>
                <a:ea typeface="Microsoft YaHei"/>
              </a:rPr>
              <a:t>дети </a:t>
            </a:r>
            <a:r>
              <a:rPr lang="ru-RU" dirty="0">
                <a:latin typeface="Arial" pitchFamily="18"/>
                <a:ea typeface="Microsoft YaHei"/>
              </a:rPr>
              <a:t>пользоваться столовыми приборами, есть аккуратно?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Моют ли дети руки без напоминания взрослых?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Умеют ли дети самостоятельно и правильно </a:t>
            </a:r>
            <a:r>
              <a:rPr lang="ru-RU" dirty="0" smtClean="0">
                <a:latin typeface="Arial" pitchFamily="18"/>
                <a:ea typeface="Microsoft YaHei"/>
              </a:rPr>
              <a:t>одеваться</a:t>
            </a:r>
            <a:r>
              <a:rPr lang="ru-RU" dirty="0">
                <a:latin typeface="Arial" pitchFamily="18"/>
                <a:ea typeface="Microsoft YaHei"/>
              </a:rPr>
              <a:t>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Умеют ли дети обращаться ко взрослым, стремятся помогать, благодарят за оказанную помощь?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Замечают ли дети самостоятельно непорядок в окружающей обстановке?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Каков уровень трудовых умений и навыков?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Знают </a:t>
            </a:r>
            <a:r>
              <a:rPr lang="ru-RU" dirty="0" smtClean="0">
                <a:latin typeface="Arial" pitchFamily="18"/>
                <a:ea typeface="Microsoft YaHei"/>
              </a:rPr>
              <a:t>ли </a:t>
            </a:r>
            <a:r>
              <a:rPr lang="ru-RU" dirty="0">
                <a:latin typeface="Arial" pitchFamily="18"/>
                <a:ea typeface="Microsoft YaHei"/>
              </a:rPr>
              <a:t>дети элементарные нормы взаимоотношений друг с другом?</a:t>
            </a:r>
          </a:p>
          <a:p>
            <a:pPr lvl="0" algn="just">
              <a:spcAft>
                <a:spcPts val="1414"/>
              </a:spcAft>
            </a:pPr>
            <a:r>
              <a:rPr lang="ru-RU" dirty="0">
                <a:latin typeface="Arial" pitchFamily="18"/>
                <a:ea typeface="Microsoft YaHei"/>
              </a:rPr>
              <a:t>Умеют ли дети уважительно относиться к труду сверстников?</a:t>
            </a:r>
          </a:p>
          <a:p>
            <a:pPr lvl="0" algn="just">
              <a:spcAft>
                <a:spcPts val="1414"/>
              </a:spcAft>
            </a:pPr>
            <a:endParaRPr lang="ru-RU" dirty="0">
              <a:latin typeface="Arial" pitchFamily="18"/>
              <a:ea typeface="Microsoft YaHei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079872" y="0"/>
            <a:ext cx="9072563" cy="1262063"/>
          </a:xfrm>
          <a:prstGeom prst="rect">
            <a:avLst/>
          </a:prstGeom>
        </p:spPr>
        <p:txBody>
          <a:bodyPr lIns="100794" tIns="50397" rIns="100794" bIns="50397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rtl="0" eaLnBrk="1" latinLnBrk="0" hangingPunct="1">
              <a:spcBef>
                <a:spcPct val="0"/>
              </a:spcBef>
              <a:buSzPct val="45000"/>
              <a:buFont typeface="StarSymbol"/>
              <a:buChar char="●"/>
              <a:defRPr kumimoji="0" sz="47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  <a:extLst/>
          </a:lstStyle>
          <a:p>
            <a:pPr>
              <a:buFont typeface="StarSymbol"/>
              <a:buNone/>
            </a:pPr>
            <a:r>
              <a:rPr lang="ru-RU" dirty="0" smtClean="0"/>
              <a:t>Итог проделанной работы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87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719832" y="395461"/>
            <a:ext cx="9072563" cy="498951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lvl="0" algn="just">
              <a:buNone/>
            </a:pPr>
            <a:r>
              <a:rPr lang="ru-RU" dirty="0" smtClean="0"/>
              <a:t>   Цель </a:t>
            </a:r>
            <a:r>
              <a:rPr lang="ru-RU" dirty="0"/>
              <a:t>трудового воспитания — постепенное </a:t>
            </a:r>
            <a:r>
              <a:rPr lang="ru-RU" dirty="0" smtClean="0"/>
              <a:t>развитие </a:t>
            </a:r>
            <a:r>
              <a:rPr lang="ru-RU" dirty="0"/>
              <a:t>у детей (с учетом возрастных возможностей) интереса к труду взрослых, воспитания желания трудиться, навыков элементарной трудовой деятельности, трудолюбия.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223888" y="251445"/>
            <a:ext cx="9072563" cy="1262063"/>
          </a:xfrm>
        </p:spPr>
        <p:txBody>
          <a:bodyPr>
            <a:norm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smtClean="0"/>
              <a:t>Задачи (средняя </a:t>
            </a:r>
            <a:r>
              <a:rPr lang="ru-RU" dirty="0"/>
              <a:t>группа)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008063" y="1547589"/>
            <a:ext cx="8640761" cy="5256584"/>
          </a:xfrm>
        </p:spPr>
        <p:txBody>
          <a:bodyPr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lvl="0" algn="just"/>
            <a:r>
              <a:rPr lang="ru-RU" sz="2000" dirty="0"/>
              <a:t>Продолжать расширять представления детей о труде взрослых, о разных профессиях.</a:t>
            </a:r>
          </a:p>
          <a:p>
            <a:pPr lvl="0" algn="just"/>
            <a:r>
              <a:rPr lang="ru-RU" sz="2000" dirty="0"/>
              <a:t>Воспитывать у детей положительное отношение к труду, желание трудиться.</a:t>
            </a:r>
          </a:p>
          <a:p>
            <a:pPr lvl="0" algn="just"/>
            <a:r>
              <a:rPr lang="ru-RU" sz="2000" dirty="0"/>
              <a:t>Учить выполнять индивидуальные и </a:t>
            </a:r>
            <a:r>
              <a:rPr lang="ru-RU" sz="2000" dirty="0" smtClean="0"/>
              <a:t>коллективные </a:t>
            </a:r>
            <a:r>
              <a:rPr lang="ru-RU" sz="2000" dirty="0"/>
              <a:t>поручения, формировать умение договариваться с помощью воспитателя о распределении коллективной работы, заботиться о своевременном завершении совместного задания.</a:t>
            </a:r>
          </a:p>
          <a:p>
            <a:pPr lvl="0" algn="just"/>
            <a:r>
              <a:rPr lang="ru-RU" sz="2000" dirty="0"/>
              <a:t>Формировать начала </a:t>
            </a:r>
            <a:r>
              <a:rPr lang="ru-RU" sz="2000" dirty="0" smtClean="0"/>
              <a:t>ответственного </a:t>
            </a:r>
            <a:r>
              <a:rPr lang="ru-RU" sz="2000" dirty="0"/>
              <a:t>отношения к порученному заданию (умение и желание доводить дело до конца, стремление сделать его хорошо).</a:t>
            </a:r>
          </a:p>
          <a:p>
            <a:pPr lvl="0" algn="just"/>
            <a:r>
              <a:rPr lang="ru-RU" sz="2000" dirty="0"/>
              <a:t>Разъяснять детям значимость их труда.</a:t>
            </a:r>
          </a:p>
          <a:p>
            <a:pPr lvl="0" algn="just"/>
            <a:r>
              <a:rPr lang="ru-RU" sz="2000" dirty="0"/>
              <a:t>Поощрять инициативу в оказании помощи товарищам, взрослым.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2639" y="0"/>
            <a:ext cx="9072563" cy="1262063"/>
          </a:xfrm>
          <a:prstGeom prst="rect">
            <a:avLst/>
          </a:prstGeom>
        </p:spPr>
        <p:txBody>
          <a:bodyPr lIns="100794" tIns="50397" rIns="100794" bIns="50397" anchor="ctr">
            <a:normAutofit fontScale="92500"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rtl="0" eaLnBrk="1" latinLnBrk="0" hangingPunct="1">
              <a:spcBef>
                <a:spcPct val="0"/>
              </a:spcBef>
              <a:buSzPct val="45000"/>
              <a:buFont typeface="StarSymbol"/>
              <a:buChar char="●"/>
              <a:defRPr kumimoji="0" sz="47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  <a:extLst/>
          </a:lstStyle>
          <a:p>
            <a:pPr>
              <a:buFont typeface="StarSymbol"/>
              <a:buNone/>
            </a:pPr>
            <a:r>
              <a:rPr lang="ru-RU" dirty="0" smtClean="0"/>
              <a:t>Организация трудового воспитания</a:t>
            </a: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1079872" y="1109699"/>
            <a:ext cx="8568952" cy="5982505"/>
          </a:xfrm>
          <a:prstGeom prst="rect">
            <a:avLst/>
          </a:prstGeom>
        </p:spPr>
        <p:txBody>
          <a:bodyPr lIns="100794" tIns="50397" rIns="100794" bIns="50397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chemeClr val="accent1"/>
              </a:buClr>
              <a:buSzPct val="45000"/>
              <a:buFont typeface="StarSymbol"/>
              <a:buChar char="●"/>
              <a:defRPr kumimoji="0" lang="ru-RU" sz="32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Clr>
                <a:schemeClr val="accent1"/>
              </a:buClr>
              <a:buSzPct val="75000"/>
              <a:buFont typeface="StarSymbol"/>
              <a:buChar char="–"/>
              <a:defRPr kumimoji="0" lang="ru-RU" sz="28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Clr>
                <a:schemeClr val="accent2"/>
              </a:buClr>
              <a:buSzPct val="45000"/>
              <a:buFont typeface="StarSymbol"/>
              <a:buChar char="●"/>
              <a:defRPr kumimoji="0" lang="ru-RU" sz="24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Clr>
                <a:schemeClr val="accent3"/>
              </a:buClr>
              <a:buSzPct val="75000"/>
              <a:buFont typeface="StarSymbol"/>
              <a:buChar char="–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4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5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6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6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6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9pPr>
            <a:extLst/>
          </a:lstStyle>
          <a:p>
            <a:pPr marL="0" indent="0" algn="just">
              <a:buFont typeface="StarSymbol"/>
              <a:buNone/>
            </a:pPr>
            <a:r>
              <a:rPr lang="ru-RU" sz="1800" u="sng" dirty="0" smtClean="0"/>
              <a:t>Выделяют следующие виды детского труда:</a:t>
            </a:r>
          </a:p>
          <a:p>
            <a:pPr marL="0" indent="0" algn="just">
              <a:buFont typeface="StarSymbol"/>
              <a:buNone/>
            </a:pPr>
            <a:r>
              <a:rPr lang="ru-RU" sz="1800" dirty="0"/>
              <a:t>С</a:t>
            </a:r>
            <a:r>
              <a:rPr lang="ru-RU" sz="1800" dirty="0" smtClean="0"/>
              <a:t>амообслуживание (труд, направленный на удовлетворение повседневных личностных потребностей).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Хозяйственно-бытовой труд (уборка групповой комнаты, участка).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Труд в природе (в уголке природы, в цветнике, на огороде, в саду).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Ручной труд (починка, подклеивание книг, коробок и пр.).</a:t>
            </a:r>
          </a:p>
          <a:p>
            <a:pPr marL="0" indent="0" algn="just">
              <a:buFont typeface="StarSymbol"/>
              <a:buNone/>
            </a:pPr>
            <a:endParaRPr lang="ru-RU" sz="1800" dirty="0" smtClean="0"/>
          </a:p>
          <a:p>
            <a:pPr marL="0" indent="0" algn="just">
              <a:buFont typeface="StarSymbol"/>
              <a:buNone/>
            </a:pPr>
            <a:r>
              <a:rPr lang="ru-RU" sz="1800" u="sng" dirty="0" smtClean="0"/>
              <a:t>Предусматриваются три формы организации трудовой деятельности детей</a:t>
            </a:r>
            <a:r>
              <a:rPr lang="ru-RU" sz="1800" dirty="0" smtClean="0"/>
              <a:t>: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Поручения (индивидуальные и совместные).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Дежурства (индивидуальные и совместные).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Коллективный труд (младший дошкольный возраст 4-6 детей, старший дошкольный возраст 4-25 детей)</a:t>
            </a:r>
          </a:p>
          <a:p>
            <a:pPr marL="0" indent="0" algn="just">
              <a:buFont typeface="StarSymbol"/>
              <a:buNone/>
            </a:pPr>
            <a:endParaRPr lang="ru-RU" sz="1800" dirty="0"/>
          </a:p>
          <a:p>
            <a:pPr marL="0" indent="0" algn="just">
              <a:buFont typeface="StarSymbol"/>
              <a:buNone/>
            </a:pP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242834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042639" y="0"/>
            <a:ext cx="9072563" cy="1262063"/>
          </a:xfrm>
          <a:prstGeom prst="rect">
            <a:avLst/>
          </a:prstGeom>
        </p:spPr>
        <p:txBody>
          <a:bodyPr lIns="100794" tIns="50397" rIns="100794" bIns="50397" anchor="ctr">
            <a:normAutofit/>
          </a:bodyPr>
          <a:lstStyle>
            <a:defPPr lvl="0">
              <a:buSzPct val="45000"/>
              <a:buFont typeface="StarSymbol"/>
              <a:buNone/>
              <a:defRPr/>
            </a:defPPr>
            <a:lvl1pPr lvl="0" algn="l" rtl="0" eaLnBrk="1" latinLnBrk="0" hangingPunct="1">
              <a:spcBef>
                <a:spcPct val="0"/>
              </a:spcBef>
              <a:buSzPct val="45000"/>
              <a:buFont typeface="StarSymbol"/>
              <a:buChar char="●"/>
              <a:defRPr kumimoji="0" sz="47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  <a:extLst/>
          </a:lstStyle>
          <a:p>
            <a:pPr>
              <a:buFont typeface="StarSymbol"/>
              <a:buNone/>
            </a:pPr>
            <a:r>
              <a:rPr lang="ru-RU" dirty="0" smtClean="0"/>
              <a:t>Ожидаемые результаты</a:t>
            </a:r>
            <a:endParaRPr lang="ru-RU" dirty="0"/>
          </a:p>
        </p:txBody>
      </p:sp>
      <p:sp>
        <p:nvSpPr>
          <p:cNvPr id="3" name="Текст 2"/>
          <p:cNvSpPr txBox="1">
            <a:spLocks/>
          </p:cNvSpPr>
          <p:nvPr/>
        </p:nvSpPr>
        <p:spPr>
          <a:xfrm>
            <a:off x="1079872" y="1109699"/>
            <a:ext cx="8568952" cy="5982505"/>
          </a:xfrm>
          <a:prstGeom prst="rect">
            <a:avLst/>
          </a:prstGeom>
        </p:spPr>
        <p:txBody>
          <a:bodyPr lIns="100794" tIns="50397" rIns="100794" bIns="50397">
            <a:normAutofit/>
          </a:bodyPr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414"/>
              </a:spcAft>
              <a:buClr>
                <a:schemeClr val="accent1"/>
              </a:buClr>
              <a:buSzPct val="45000"/>
              <a:buFont typeface="StarSymbol"/>
              <a:buChar char="●"/>
              <a:defRPr kumimoji="0" lang="ru-RU" sz="32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134"/>
              </a:spcAft>
              <a:buClr>
                <a:schemeClr val="accent1"/>
              </a:buClr>
              <a:buSzPct val="75000"/>
              <a:buFont typeface="StarSymbol"/>
              <a:buChar char="–"/>
              <a:defRPr kumimoji="0" lang="ru-RU" sz="28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50"/>
              </a:spcAft>
              <a:buClr>
                <a:schemeClr val="accent2"/>
              </a:buClr>
              <a:buSzPct val="45000"/>
              <a:buFont typeface="StarSymbol"/>
              <a:buChar char="●"/>
              <a:defRPr kumimoji="0" lang="ru-RU" sz="24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67"/>
              </a:spcAft>
              <a:buClr>
                <a:schemeClr val="accent3"/>
              </a:buClr>
              <a:buSzPct val="75000"/>
              <a:buFont typeface="StarSymbol"/>
              <a:buChar char="–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4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5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6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6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 algn="l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83"/>
              </a:spcAft>
              <a:buClr>
                <a:schemeClr val="accent6"/>
              </a:buClr>
              <a:buSzPct val="45000"/>
              <a:buFont typeface="StarSymbol"/>
              <a:buChar char="●"/>
              <a:defRPr kumimoji="0" lang="ru-RU" sz="2000" b="0" i="0" u="none" strike="noStrike" kern="1200">
                <a:ln>
                  <a:noFill/>
                </a:ln>
                <a:solidFill>
                  <a:schemeClr val="tx1"/>
                </a:solidFill>
                <a:latin typeface="Arial" pitchFamily="18"/>
                <a:ea typeface="Microsoft YaHei" pitchFamily="2"/>
                <a:cs typeface="Lucida Sans" pitchFamily="2"/>
              </a:defRPr>
            </a:lvl9pPr>
            <a:extLst/>
          </a:lstStyle>
          <a:p>
            <a:pPr marL="0" indent="0" algn="just">
              <a:buFont typeface="StarSymbol"/>
              <a:buNone/>
            </a:pPr>
            <a:r>
              <a:rPr lang="ru-RU" sz="1800" u="sng" dirty="0" smtClean="0"/>
              <a:t>Самообслуживание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Дети самостоятельно одеваются и раздеваются, складывают и вешают одежду, убирают на место обувь.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Самостоятельно завертывают рукава, самостоятельно умываются, моют руки с мылом.</a:t>
            </a:r>
          </a:p>
          <a:p>
            <a:pPr marL="0" indent="0" algn="just">
              <a:buFont typeface="StarSymbol"/>
              <a:buNone/>
            </a:pPr>
            <a:r>
              <a:rPr lang="ru-RU" sz="1800" u="sng" dirty="0" smtClean="0"/>
              <a:t>Хозяйственно-бытовой труд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Складывают игрушки после игры.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Распределяют между собой обязанности, участвуют в выполнении коллективных трудовых поручений.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Правильно сервируют стол, выполняют порученное дело до конца.</a:t>
            </a:r>
          </a:p>
          <a:p>
            <a:pPr marL="0" indent="0" algn="just">
              <a:buFont typeface="StarSymbol"/>
              <a:buNone/>
            </a:pPr>
            <a:r>
              <a:rPr lang="ru-RU" sz="1800" dirty="0" smtClean="0"/>
              <a:t>Понимают значение своего труда для других.</a:t>
            </a:r>
          </a:p>
          <a:p>
            <a:pPr marL="0" indent="0" algn="just">
              <a:buFont typeface="StarSymbol"/>
              <a:buNone/>
            </a:pPr>
            <a:endParaRPr lang="ru-RU" sz="1800" dirty="0" smtClean="0"/>
          </a:p>
          <a:p>
            <a:pPr marL="0" indent="0" algn="just">
              <a:buFont typeface="StarSymbol"/>
              <a:buNone/>
            </a:pPr>
            <a:endParaRPr lang="ru-RU" sz="1800" dirty="0"/>
          </a:p>
          <a:p>
            <a:pPr marL="0" indent="0" algn="just">
              <a:buFont typeface="StarSymbol"/>
              <a:buNone/>
            </a:pPr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2268360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1880" y="31402"/>
            <a:ext cx="90725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Самообслуживание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079872" y="1109700"/>
            <a:ext cx="6372708" cy="367825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marL="0" indent="0" algn="just">
              <a:buNone/>
            </a:pPr>
            <a:r>
              <a:rPr lang="ru-RU" sz="1800" dirty="0" smtClean="0"/>
              <a:t>Продолжают учиться самостоятельно одеваться и раздеваться.</a:t>
            </a:r>
          </a:p>
          <a:p>
            <a:pPr marL="0" indent="0" algn="just">
              <a:buNone/>
            </a:pPr>
            <a:r>
              <a:rPr lang="ru-RU" sz="1800" dirty="0" smtClean="0"/>
              <a:t>Стараются быть всегда аккуратными и опрятными. Учатся чистить свою одежду щеткой.</a:t>
            </a:r>
          </a:p>
          <a:p>
            <a:pPr marL="0" indent="0" algn="just">
              <a:buNone/>
            </a:pPr>
            <a:r>
              <a:rPr lang="ru-RU" sz="1800" dirty="0" smtClean="0"/>
              <a:t>Не забывают просушивать варежки, одежду, обувь (по необходимости).</a:t>
            </a:r>
          </a:p>
          <a:p>
            <a:pPr marL="0" indent="0" algn="just">
              <a:buNone/>
            </a:pPr>
            <a:r>
              <a:rPr lang="ru-RU" sz="1800" dirty="0" smtClean="0"/>
              <a:t>Учатся умываться, чистить зубы.</a:t>
            </a:r>
          </a:p>
          <a:p>
            <a:pPr marL="0" indent="0" algn="just">
              <a:buNone/>
            </a:pPr>
            <a:r>
              <a:rPr lang="ru-RU" sz="1800" dirty="0" smtClean="0"/>
              <a:t>Учатся подготавливать и убирать рабочее место.</a:t>
            </a:r>
            <a:endParaRPr lang="ru-RU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6442" y="1724607"/>
            <a:ext cx="2088232" cy="219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56232" y="5332146"/>
            <a:ext cx="2006867" cy="15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28133" y="5226516"/>
            <a:ext cx="1620180" cy="164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60392" y="5226517"/>
            <a:ext cx="1594742" cy="164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2461" y="5245673"/>
            <a:ext cx="1609275" cy="1630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1880" y="22845"/>
            <a:ext cx="90725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 smtClean="0"/>
              <a:t>Хозяйственно-бытовой </a:t>
            </a:r>
            <a:r>
              <a:rPr lang="ru-RU" dirty="0"/>
              <a:t>труд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157288" y="1017587"/>
            <a:ext cx="6187280" cy="3883025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marL="0" indent="0" algn="just">
              <a:buNone/>
            </a:pPr>
            <a:r>
              <a:rPr lang="ru-RU" sz="1800" dirty="0" smtClean="0"/>
              <a:t>Стараются поддерживать порядок в групповой комнате и на участке (мыть, протирать, убирать игрушки, инвентарь, пособия).</a:t>
            </a:r>
          </a:p>
          <a:p>
            <a:pPr marL="0" indent="0" algn="just">
              <a:buNone/>
            </a:pPr>
            <a:r>
              <a:rPr lang="ru-RU" sz="1800" dirty="0" smtClean="0"/>
              <a:t>Стараются помогать взрослым в уборке помещений и участка, в стирке, ремонте пособий, книг, игрушек.</a:t>
            </a:r>
          </a:p>
          <a:p>
            <a:pPr marL="0" indent="0" algn="just">
              <a:buNone/>
            </a:pPr>
            <a:r>
              <a:rPr lang="ru-RU" sz="1800" dirty="0" smtClean="0"/>
              <a:t>Учатся самостоятельно дежурить по столовой, выполнять обязанности по подготовке материалов к занятиям.</a:t>
            </a:r>
          </a:p>
          <a:p>
            <a:pPr marL="0" indent="0" algn="just">
              <a:buNone/>
            </a:pPr>
            <a:r>
              <a:rPr lang="ru-RU" sz="1800" dirty="0" smtClean="0"/>
              <a:t>Уважительно относятся к труду, к тем, кто трудится, к результатам их труда.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512" y="3491805"/>
            <a:ext cx="2197360" cy="1648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8288" y="5356721"/>
            <a:ext cx="2351808" cy="176385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93" y="1547588"/>
            <a:ext cx="2347502" cy="1760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500" y="4652236"/>
            <a:ext cx="1866810" cy="2489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136" y="5312211"/>
            <a:ext cx="1584176" cy="1188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00352" y="4652236"/>
            <a:ext cx="1861304" cy="248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151880" y="23415"/>
            <a:ext cx="90725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Труд в природе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079872" y="1119616"/>
            <a:ext cx="5948363" cy="3092270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marL="0" indent="0" algn="just">
              <a:buNone/>
            </a:pPr>
            <a:r>
              <a:rPr lang="ru-RU" sz="1800" dirty="0" smtClean="0"/>
              <a:t>Любят наблюдать за жизнью растений и животных; проявляют заботу о них; протестуют против неправильного обращения с ними.</a:t>
            </a:r>
          </a:p>
          <a:p>
            <a:pPr marL="0" indent="0" algn="just">
              <a:buNone/>
            </a:pPr>
            <a:r>
              <a:rPr lang="ru-RU" sz="1800" dirty="0" smtClean="0"/>
              <a:t>Умеют самостоятельно поливать растения, пересаживать комнатные растения. </a:t>
            </a:r>
          </a:p>
          <a:p>
            <a:pPr marL="0" indent="0" algn="just">
              <a:buNone/>
            </a:pPr>
            <a:r>
              <a:rPr lang="ru-RU" sz="1800" dirty="0" smtClean="0"/>
              <a:t>Помогают убирать участок, собирают веточки и листья, подметают веранду, дорожки.</a:t>
            </a:r>
            <a:endParaRPr lang="ru-RU" sz="1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552" y="2123653"/>
            <a:ext cx="2621661" cy="1966245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31044" y="5196674"/>
            <a:ext cx="1946465" cy="145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16376" y="5212922"/>
            <a:ext cx="1953845" cy="146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76617" y="5171374"/>
            <a:ext cx="2045596" cy="1534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28144" y="5207686"/>
            <a:ext cx="1935894" cy="145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79872" y="0"/>
            <a:ext cx="9072563" cy="1262063"/>
          </a:xfrm>
        </p:spPr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ru-RU" dirty="0"/>
              <a:t>Ручной труд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1151880" y="1476714"/>
            <a:ext cx="5400600" cy="4989513"/>
          </a:xfrm>
        </p:spPr>
        <p:txBody>
          <a:bodyPr/>
          <a:lstStyle>
            <a:def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None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4"/>
              </a:spcAft>
              <a:buSzPct val="45000"/>
              <a:buFont typeface="StarSymbol"/>
              <a:buChar char="●"/>
              <a:defRPr lang="ru-RU" sz="32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ru-RU" sz="28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ru-RU" sz="24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ru-RU" sz="2000" b="0" i="0" u="none" strike="noStrike" kern="1200">
                <a:ln>
                  <a:noFill/>
                </a:ln>
                <a:latin typeface="Arial" pitchFamily="18"/>
                <a:ea typeface="Microsoft YaHei" pitchFamily="2"/>
                <a:cs typeface="Lucida Sans" pitchFamily="2"/>
              </a:defRPr>
            </a:lvl9pPr>
          </a:lstStyle>
          <a:p>
            <a:pPr marL="0" indent="0" algn="just">
              <a:buNone/>
            </a:pPr>
            <a:r>
              <a:rPr lang="ru-RU" sz="1800" dirty="0" smtClean="0"/>
              <a:t>Вместе с воспитателем дети занимаются ремонтом книг, коробок, атрибутов, игрушек.</a:t>
            </a:r>
          </a:p>
          <a:p>
            <a:pPr marL="0" indent="0" algn="just">
              <a:buNone/>
            </a:pPr>
            <a:r>
              <a:rPr lang="ru-RU" sz="1800" dirty="0" smtClean="0"/>
              <a:t>Сортируют природный материал, раскладывают по коробкам. Учатся тонировать бумагу для рисунков, аппликаций.</a:t>
            </a:r>
          </a:p>
          <a:p>
            <a:pPr marL="0" indent="0">
              <a:buNone/>
            </a:pPr>
            <a:endParaRPr lang="ru-RU" sz="1800" dirty="0"/>
          </a:p>
        </p:txBody>
      </p:sp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57078" y="4747442"/>
            <a:ext cx="2166704" cy="162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26074" y="1434950"/>
            <a:ext cx="1576977" cy="210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39912" y="4139877"/>
            <a:ext cx="3819400" cy="286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807</TotalTime>
  <Words>696</Words>
  <Application>Microsoft Office PowerPoint</Application>
  <PresentationFormat>Произвольный</PresentationFormat>
  <Paragraphs>67</Paragraphs>
  <Slides>11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Microsoft YaHei</vt:lpstr>
      <vt:lpstr>Arial</vt:lpstr>
      <vt:lpstr>Calibri</vt:lpstr>
      <vt:lpstr>Corbel</vt:lpstr>
      <vt:lpstr>Gill Sans MT</vt:lpstr>
      <vt:lpstr>Lucida Sans</vt:lpstr>
      <vt:lpstr>Lucida Sans Unicode</vt:lpstr>
      <vt:lpstr>StarSymbol</vt:lpstr>
      <vt:lpstr>Tahoma</vt:lpstr>
      <vt:lpstr>Times New Roman</vt:lpstr>
      <vt:lpstr>Verdana</vt:lpstr>
      <vt:lpstr>Wingdings 2</vt:lpstr>
      <vt:lpstr>Солнцестояние</vt:lpstr>
      <vt:lpstr>ТРУДОВОЕ ВОСПИТАНИЕ В СРЕДНЕЙ ГРУППЕ    Бирюкова А.А. п.Поныри </vt:lpstr>
      <vt:lpstr>Презентация PowerPoint</vt:lpstr>
      <vt:lpstr>Задачи (средняя группа)</vt:lpstr>
      <vt:lpstr>Презентация PowerPoint</vt:lpstr>
      <vt:lpstr>Презентация PowerPoint</vt:lpstr>
      <vt:lpstr>Самообслуживание</vt:lpstr>
      <vt:lpstr>Хозяйственно-бытовой труд</vt:lpstr>
      <vt:lpstr>Труд в природе</vt:lpstr>
      <vt:lpstr>Ручной труд</vt:lpstr>
      <vt:lpstr>Ознакомление детей с трудом взрослых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ТРУДОВОЕ ВОСПИТАНИЕ В СРЕДНЕЙ ГРУППЕ</dc:title>
  <dc:creator>ПК</dc:creator>
  <cp:lastModifiedBy>USER</cp:lastModifiedBy>
  <cp:revision>33</cp:revision>
  <dcterms:created xsi:type="dcterms:W3CDTF">2019-09-14T22:47:22Z</dcterms:created>
  <dcterms:modified xsi:type="dcterms:W3CDTF">2023-05-28T20:21:37Z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360484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