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4" r:id="rId4"/>
    <p:sldId id="299" r:id="rId5"/>
    <p:sldId id="273" r:id="rId6"/>
    <p:sldId id="298" r:id="rId7"/>
    <p:sldId id="300" r:id="rId8"/>
    <p:sldId id="282" r:id="rId9"/>
    <p:sldId id="280" r:id="rId10"/>
    <p:sldId id="283" r:id="rId11"/>
    <p:sldId id="281" r:id="rId12"/>
    <p:sldId id="306" r:id="rId13"/>
    <p:sldId id="307" r:id="rId14"/>
    <p:sldId id="284" r:id="rId15"/>
    <p:sldId id="275" r:id="rId16"/>
    <p:sldId id="305" r:id="rId17"/>
    <p:sldId id="302" r:id="rId18"/>
    <p:sldId id="287" r:id="rId19"/>
    <p:sldId id="30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9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44" y="2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94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3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2325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013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153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210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81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9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79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39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2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87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2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14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2E871-293A-4B37-A5F5-B5D59EAE47FB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8B4224-8C6E-47F9-9188-23A7C6B4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7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microsoft.com/office/2007/relationships/hdphoto" Target="../media/hdphoto10.wdp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2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EFC2E-51F9-48E7-A8A2-9FBE4B94E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962" y="1466603"/>
            <a:ext cx="10058400" cy="327759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chemeClr val="tx1"/>
                </a:solidFill>
              </a:rPr>
              <a:t>Использование межпредметных связей на уроках, как средство повышения качества образования обучающихся 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с интеллектуальными нарушениями в условиях реализации ФГОС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C9A40D-3DC6-4D1B-B4DA-15297B260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5882" y="5648285"/>
            <a:ext cx="7766936" cy="109689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Подготовила: учитель Семенова П.В.</a:t>
            </a:r>
          </a:p>
        </p:txBody>
      </p:sp>
    </p:spTree>
    <p:extLst>
      <p:ext uri="{BB962C8B-B14F-4D97-AF65-F5344CB8AC3E}">
        <p14:creationId xmlns:p14="http://schemas.microsoft.com/office/powerpoint/2010/main" val="3740647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CED1F06-0670-4540-A95E-22DB76369A75}"/>
              </a:ext>
            </a:extLst>
          </p:cNvPr>
          <p:cNvSpPr/>
          <p:nvPr/>
        </p:nvSpPr>
        <p:spPr>
          <a:xfrm>
            <a:off x="1870236" y="132786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БОЛЬШЕ-МЕНЬШЕ, ИЛИ РАВНО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0C4BA77-29A5-49DC-AE4C-072F0A359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28" y="920336"/>
            <a:ext cx="4453248" cy="593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B12F9F59-6E63-4D00-9B40-4BA03E37E5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" t="64" b="97"/>
          <a:stretch/>
        </p:blipFill>
        <p:spPr bwMode="auto">
          <a:xfrm>
            <a:off x="5801095" y="843147"/>
            <a:ext cx="5330566" cy="586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969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E80FB10-3185-48C3-8BC0-0276A6E76DC5}"/>
              </a:ext>
            </a:extLst>
          </p:cNvPr>
          <p:cNvSpPr/>
          <p:nvPr/>
        </p:nvSpPr>
        <p:spPr>
          <a:xfrm>
            <a:off x="2087826" y="176927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РЕЧЬ И АЛЬТЕРАНТИВНАЯ КОММУНИКАЦИЯ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2EF1D813-71DC-493A-AC24-601A08B99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940" y="869570"/>
            <a:ext cx="4427854" cy="590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>
            <a:extLst>
              <a:ext uri="{FF2B5EF4-FFF2-40B4-BE49-F238E27FC236}">
                <a16:creationId xmlns:a16="http://schemas.microsoft.com/office/drawing/2014/main" id="{03D7616C-4E97-4AEE-9685-020CFFEBE5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" t="17" r="80"/>
          <a:stretch/>
        </p:blipFill>
        <p:spPr bwMode="auto">
          <a:xfrm>
            <a:off x="507246" y="869570"/>
            <a:ext cx="4861167" cy="580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862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0EBBEFF-8795-4A9E-B778-1BF3CB9589FC}"/>
              </a:ext>
            </a:extLst>
          </p:cNvPr>
          <p:cNvSpPr/>
          <p:nvPr/>
        </p:nvSpPr>
        <p:spPr>
          <a:xfrm>
            <a:off x="1405246" y="125412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РЕЧЬ И АЛЬТЕРАНТИВНАЯ КОММУНИКАЦИЯ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11BB07FB-A16B-4032-95B4-A8CC632815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/>
          <a:stretch/>
        </p:blipFill>
        <p:spPr bwMode="auto">
          <a:xfrm>
            <a:off x="409698" y="912256"/>
            <a:ext cx="4690266" cy="574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64B413C3-A3B7-4241-B5EA-619AB4578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8"/>
          <a:stretch/>
        </p:blipFill>
        <p:spPr bwMode="auto">
          <a:xfrm>
            <a:off x="6369267" y="805378"/>
            <a:ext cx="4508530" cy="574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406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0EBBEFF-8795-4A9E-B778-1BF3CB9589FC}"/>
              </a:ext>
            </a:extLst>
          </p:cNvPr>
          <p:cNvSpPr/>
          <p:nvPr/>
        </p:nvSpPr>
        <p:spPr>
          <a:xfrm>
            <a:off x="1405246" y="125412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РЕЧЬ И АЛЬТЕРАНТИВНАЯ КОММУНИКАЦИЯ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8773F7E2-57D4-45B7-851D-F60C90FCE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46987" y="-378405"/>
            <a:ext cx="5917622" cy="815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529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E80FB10-3185-48C3-8BC0-0276A6E76DC5}"/>
              </a:ext>
            </a:extLst>
          </p:cNvPr>
          <p:cNvSpPr/>
          <p:nvPr/>
        </p:nvSpPr>
        <p:spPr>
          <a:xfrm>
            <a:off x="1405246" y="125412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РЕЧЬ И АЛЬТЕРАНТИВНАЯ КОММУНИКАЦИЯ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20D8800-2144-422B-90D2-8F81A9F19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9033" y="751128"/>
            <a:ext cx="6683165" cy="57160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A948D9E9-0561-4A9F-83ED-BD0B495CB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4" y="663575"/>
            <a:ext cx="4460016" cy="594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877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C597AB8-66DA-4CB9-BFEE-49AA23827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17" y="656201"/>
            <a:ext cx="4683228" cy="624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DA3D92D-030E-4796-B2B4-2C6459A1E03B}"/>
              </a:ext>
            </a:extLst>
          </p:cNvPr>
          <p:cNvSpPr/>
          <p:nvPr/>
        </p:nvSpPr>
        <p:spPr>
          <a:xfrm>
            <a:off x="1700213" y="66418"/>
            <a:ext cx="849092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ПРЕДМЕТНО – ПРАКТИЧЕСКАЯ ДЕЯТЕЛЬНОСТЬ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04CEDD9-30E6-41CE-BAE2-FEA656FA13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/>
          <a:stretch/>
        </p:blipFill>
        <p:spPr bwMode="auto">
          <a:xfrm>
            <a:off x="5591969" y="1075191"/>
            <a:ext cx="6318792" cy="559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887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DA3D92D-030E-4796-B2B4-2C6459A1E03B}"/>
              </a:ext>
            </a:extLst>
          </p:cNvPr>
          <p:cNvSpPr/>
          <p:nvPr/>
        </p:nvSpPr>
        <p:spPr>
          <a:xfrm>
            <a:off x="1362054" y="2038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КОРРЕКЦИОННО-РАЗВИВАЮЩИЕ ЗАНЯТИЯ</a:t>
            </a:r>
          </a:p>
        </p:txBody>
      </p:sp>
      <p:pic>
        <p:nvPicPr>
          <p:cNvPr id="18436" name="Picture 4" descr="посуда картинки для детей логопедическое занятие: 2 тыс изображений найдено  в Яндекс Картинках">
            <a:extLst>
              <a:ext uri="{FF2B5EF4-FFF2-40B4-BE49-F238E27FC236}">
                <a16:creationId xmlns:a16="http://schemas.microsoft.com/office/drawing/2014/main" id="{C886E92E-0386-4C1A-8B63-9EC51C624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5"/>
          <a:stretch/>
        </p:blipFill>
        <p:spPr bwMode="auto">
          <a:xfrm>
            <a:off x="151800" y="973137"/>
            <a:ext cx="5025841" cy="28804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FCB0FD-0950-4161-B895-B631F1ED85C8}"/>
              </a:ext>
            </a:extLst>
          </p:cNvPr>
          <p:cNvSpPr txBox="1"/>
          <p:nvPr/>
        </p:nvSpPr>
        <p:spPr>
          <a:xfrm>
            <a:off x="68674" y="589654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r>
              <a:rPr lang="ru-RU" sz="1600" dirty="0"/>
              <a:t>.ЗАШУМЛЁННЫЕ ИЗБРАЖЕНИЯ «НАЗОВИ ПОСУДУ»</a:t>
            </a:r>
            <a:endParaRPr lang="ru-RU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69AF2EBC-D533-40AF-BCDF-7F9B6930B5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6" b="48913"/>
          <a:stretch/>
        </p:blipFill>
        <p:spPr bwMode="auto">
          <a:xfrm>
            <a:off x="6371111" y="924097"/>
            <a:ext cx="4156363" cy="269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04818B-D410-40E3-B40D-0240CA237BE1}"/>
              </a:ext>
            </a:extLst>
          </p:cNvPr>
          <p:cNvSpPr txBox="1"/>
          <p:nvPr/>
        </p:nvSpPr>
        <p:spPr>
          <a:xfrm>
            <a:off x="6704196" y="585542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3.РАЗРЕЗНЫЕ КАРТИНКИ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028CB0-0ECF-4A67-8B6F-7320ED686D08}"/>
              </a:ext>
            </a:extLst>
          </p:cNvPr>
          <p:cNvSpPr txBox="1"/>
          <p:nvPr/>
        </p:nvSpPr>
        <p:spPr>
          <a:xfrm>
            <a:off x="151801" y="3948779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«НАЙДИ ТЕНЬ»</a:t>
            </a:r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D0FAC50F-3265-46F6-AFF6-54E37D435C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520"/>
          <a:stretch/>
        </p:blipFill>
        <p:spPr bwMode="auto">
          <a:xfrm>
            <a:off x="6371111" y="860134"/>
            <a:ext cx="4156363" cy="279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Лексическая тема &quot;посуда&quot;">
            <a:extLst>
              <a:ext uri="{FF2B5EF4-FFF2-40B4-BE49-F238E27FC236}">
                <a16:creationId xmlns:a16="http://schemas.microsoft.com/office/drawing/2014/main" id="{974889A1-6043-4267-862A-D4BBB77FCF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" b="127"/>
          <a:stretch/>
        </p:blipFill>
        <p:spPr bwMode="auto">
          <a:xfrm>
            <a:off x="6252358" y="4223348"/>
            <a:ext cx="4275116" cy="259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04D4CD-4846-4330-98A6-27E66C84C6CE}"/>
              </a:ext>
            </a:extLst>
          </p:cNvPr>
          <p:cNvSpPr txBox="1"/>
          <p:nvPr/>
        </p:nvSpPr>
        <p:spPr>
          <a:xfrm>
            <a:off x="5998420" y="3903415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4. «НАЙДИ ЛИШНИЙ»</a:t>
            </a:r>
          </a:p>
        </p:txBody>
      </p:sp>
      <p:pic>
        <p:nvPicPr>
          <p:cNvPr id="2050" name="Picture 2" descr="игра &amp;quot;Найди, чья тень&amp;quot; | Методическая разработка ...">
            <a:extLst>
              <a:ext uri="{FF2B5EF4-FFF2-40B4-BE49-F238E27FC236}">
                <a16:creationId xmlns:a16="http://schemas.microsoft.com/office/drawing/2014/main" id="{C7EF92C7-72C4-411D-8A44-DDEAA11CB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87" y="4263765"/>
            <a:ext cx="3574451" cy="251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448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DA3D92D-030E-4796-B2B4-2C6459A1E03B}"/>
              </a:ext>
            </a:extLst>
          </p:cNvPr>
          <p:cNvSpPr/>
          <p:nvPr/>
        </p:nvSpPr>
        <p:spPr>
          <a:xfrm>
            <a:off x="1427368" y="118038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КОРРЕКЦИОННО-РАЗВИВАЮЩИЕ ЗАНЯТИЯ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61A1BED7-19F2-4BB9-863D-D9D57DB049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4"/>
          <a:stretch/>
        </p:blipFill>
        <p:spPr bwMode="auto">
          <a:xfrm>
            <a:off x="82673" y="790425"/>
            <a:ext cx="5584004" cy="594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822AFD5B-526C-4E16-933C-558CF9C401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57"/>
          <a:stretch/>
        </p:blipFill>
        <p:spPr bwMode="auto">
          <a:xfrm>
            <a:off x="6525325" y="790425"/>
            <a:ext cx="4988377" cy="59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27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6AF67134-8A00-4C33-A253-293DC8043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24" y="331839"/>
            <a:ext cx="4849332" cy="64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4C2DFC7F-2DA8-4D4E-B32B-281B290BB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784" y="331838"/>
            <a:ext cx="4849333" cy="645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197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E9B659-E03F-40A1-BF16-CA37CAB950A6}"/>
              </a:ext>
            </a:extLst>
          </p:cNvPr>
          <p:cNvSpPr txBox="1"/>
          <p:nvPr/>
        </p:nvSpPr>
        <p:spPr>
          <a:xfrm>
            <a:off x="1324098" y="1971304"/>
            <a:ext cx="81049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СПАСИБО</a:t>
            </a:r>
          </a:p>
          <a:p>
            <a:pPr algn="ctr"/>
            <a:r>
              <a:rPr lang="ru-RU" sz="8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46365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9FFEE5-5796-4E3E-80B5-B9052CA1FDCD}"/>
              </a:ext>
            </a:extLst>
          </p:cNvPr>
          <p:cNvSpPr txBox="1"/>
          <p:nvPr/>
        </p:nvSpPr>
        <p:spPr>
          <a:xfrm>
            <a:off x="237506" y="285008"/>
            <a:ext cx="92686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МЕЖПРЕДМЕТНЫЕ СВЯЗИ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– ЭТО УСТАНОВЛЕНИЕ И УСВОЕНИЕ СВЯЗЕЙ МЕЖДУ СТРУКТРУНЫМИ ЭЛЕМЕНТАМИ УЧЕБНОГО МАТЕРИАЛА РАЗЛИЧНЫХ ПРЕДМЕТОВ.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DF18CDCE-ED3D-4273-AD3E-3B0F3E2B80E5}"/>
              </a:ext>
            </a:extLst>
          </p:cNvPr>
          <p:cNvSpPr/>
          <p:nvPr/>
        </p:nvSpPr>
        <p:spPr>
          <a:xfrm>
            <a:off x="2329421" y="2947336"/>
            <a:ext cx="2553194" cy="234177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596F1-4819-4D1D-9E81-E5632F31C0C0}"/>
              </a:ext>
            </a:extLst>
          </p:cNvPr>
          <p:cNvSpPr txBox="1"/>
          <p:nvPr/>
        </p:nvSpPr>
        <p:spPr>
          <a:xfrm>
            <a:off x="2464318" y="3618337"/>
            <a:ext cx="2149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Речь и альтернативная коммуникация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B8FD2EC5-9F1B-4A85-BDC1-F97FB7992257}"/>
              </a:ext>
            </a:extLst>
          </p:cNvPr>
          <p:cNvSpPr/>
          <p:nvPr/>
        </p:nvSpPr>
        <p:spPr>
          <a:xfrm>
            <a:off x="888053" y="2028484"/>
            <a:ext cx="2476006" cy="2214428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E3EC4A-5F28-40D7-AD48-E0B8B84D985E}"/>
              </a:ext>
            </a:extLst>
          </p:cNvPr>
          <p:cNvSpPr txBox="1"/>
          <p:nvPr/>
        </p:nvSpPr>
        <p:spPr>
          <a:xfrm>
            <a:off x="1051339" y="2721114"/>
            <a:ext cx="21494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Математические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представления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AA8B08C8-B56C-4688-8BDC-F98D59D60AD7}"/>
              </a:ext>
            </a:extLst>
          </p:cNvPr>
          <p:cNvSpPr/>
          <p:nvPr/>
        </p:nvSpPr>
        <p:spPr>
          <a:xfrm>
            <a:off x="3130692" y="1618268"/>
            <a:ext cx="2326080" cy="2104584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CC09A-F749-4887-BB90-2C47790CB7FE}"/>
              </a:ext>
            </a:extLst>
          </p:cNvPr>
          <p:cNvSpPr txBox="1"/>
          <p:nvPr/>
        </p:nvSpPr>
        <p:spPr>
          <a:xfrm>
            <a:off x="3200773" y="2408443"/>
            <a:ext cx="2149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Домоводство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2F43EAC-5D0A-4C1E-AC92-1E847071B8D0}"/>
              </a:ext>
            </a:extLst>
          </p:cNvPr>
          <p:cNvSpPr/>
          <p:nvPr/>
        </p:nvSpPr>
        <p:spPr>
          <a:xfrm>
            <a:off x="4557031" y="2734760"/>
            <a:ext cx="2361705" cy="2138860"/>
          </a:xfrm>
          <a:prstGeom prst="ellipse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C564087D-B7EF-46ED-B789-D61E769CD102}"/>
              </a:ext>
            </a:extLst>
          </p:cNvPr>
          <p:cNvSpPr/>
          <p:nvPr/>
        </p:nvSpPr>
        <p:spPr>
          <a:xfrm>
            <a:off x="3853419" y="4431299"/>
            <a:ext cx="2196935" cy="1959429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FBDD3E-AB5D-422C-B516-B8B2F7B5CE3F}"/>
              </a:ext>
            </a:extLst>
          </p:cNvPr>
          <p:cNvSpPr txBox="1"/>
          <p:nvPr/>
        </p:nvSpPr>
        <p:spPr>
          <a:xfrm>
            <a:off x="4602181" y="3296358"/>
            <a:ext cx="2149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Окружающий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природный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мир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A637EF-D3AC-4C21-8EDF-BFE967D3C9E9}"/>
              </a:ext>
            </a:extLst>
          </p:cNvPr>
          <p:cNvSpPr txBox="1"/>
          <p:nvPr/>
        </p:nvSpPr>
        <p:spPr>
          <a:xfrm>
            <a:off x="3751242" y="4877909"/>
            <a:ext cx="2149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Окружающий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социальный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мир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8A8990C3-C733-4482-8DEF-1389D17EA256}"/>
              </a:ext>
            </a:extLst>
          </p:cNvPr>
          <p:cNvSpPr/>
          <p:nvPr/>
        </p:nvSpPr>
        <p:spPr>
          <a:xfrm>
            <a:off x="2107063" y="5006673"/>
            <a:ext cx="2196935" cy="1959429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092D54-CE28-4862-AD22-E6BB430D433D}"/>
              </a:ext>
            </a:extLst>
          </p:cNvPr>
          <p:cNvSpPr txBox="1"/>
          <p:nvPr/>
        </p:nvSpPr>
        <p:spPr>
          <a:xfrm>
            <a:off x="2101998" y="5466328"/>
            <a:ext cx="2149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Коррекционно-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развивающие </a:t>
            </a:r>
          </a:p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занятия</a:t>
            </a:r>
          </a:p>
        </p:txBody>
      </p:sp>
    </p:spTree>
    <p:extLst>
      <p:ext uri="{BB962C8B-B14F-4D97-AF65-F5344CB8AC3E}">
        <p14:creationId xmlns:p14="http://schemas.microsoft.com/office/powerpoint/2010/main" val="398168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B5D031-D049-4B15-AC25-2DFAE6B5E1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"/>
          <a:stretch>
            <a:fillRect/>
          </a:stretch>
        </p:blipFill>
        <p:spPr bwMode="auto">
          <a:xfrm>
            <a:off x="0" y="983735"/>
            <a:ext cx="4032250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BB433B9-4B90-4CE2-9330-B712F634C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3974"/>
              </p:ext>
            </p:extLst>
          </p:nvPr>
        </p:nvGraphicFramePr>
        <p:xfrm>
          <a:off x="4082968" y="457634"/>
          <a:ext cx="4603750" cy="2195512"/>
        </p:xfrm>
        <a:graphic>
          <a:graphicData uri="http://schemas.openxmlformats.org/drawingml/2006/table">
            <a:tbl>
              <a:tblPr/>
              <a:tblGrid>
                <a:gridCol w="4603750">
                  <a:extLst>
                    <a:ext uri="{9D8B030D-6E8A-4147-A177-3AD203B41FA5}">
                      <a16:colId xmlns:a16="http://schemas.microsoft.com/office/drawing/2014/main" val="2819485074"/>
                    </a:ext>
                  </a:extLst>
                </a:gridCol>
              </a:tblGrid>
              <a:tr h="2195512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70C0"/>
                          </a:solidFill>
                        </a:rPr>
                        <a:t>Основная</a:t>
                      </a:r>
                      <a:r>
                        <a:rPr lang="ru-RU" sz="2000" b="1" baseline="0" dirty="0">
                          <a:solidFill>
                            <a:srgbClr val="0070C0"/>
                          </a:solidFill>
                        </a:rPr>
                        <a:t> цель ФГОС </a:t>
                      </a:r>
                      <a:r>
                        <a:rPr lang="ru-RU" sz="2000" baseline="0" dirty="0"/>
                        <a:t>– повышение качества образования, достижение новых образовательных результатов, соответствующих современным запросам личности, общества и государства.</a:t>
                      </a:r>
                    </a:p>
                    <a:p>
                      <a:endParaRPr lang="ru-RU" sz="1800" dirty="0"/>
                    </a:p>
                  </a:txBody>
                  <a:tcPr marL="91447" marR="91447" marT="45740" marB="457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389213"/>
                  </a:ext>
                </a:extLst>
              </a:tr>
            </a:tbl>
          </a:graphicData>
        </a:graphic>
      </p:graphicFrame>
      <p:sp>
        <p:nvSpPr>
          <p:cNvPr id="6" name="Объект 2">
            <a:extLst>
              <a:ext uri="{FF2B5EF4-FFF2-40B4-BE49-F238E27FC236}">
                <a16:creationId xmlns:a16="http://schemas.microsoft.com/office/drawing/2014/main" id="{E544E025-ED2E-498F-A817-C8C21C38F4CA}"/>
              </a:ext>
            </a:extLst>
          </p:cNvPr>
          <p:cNvSpPr txBox="1">
            <a:spLocks/>
          </p:cNvSpPr>
          <p:nvPr/>
        </p:nvSpPr>
        <p:spPr>
          <a:xfrm>
            <a:off x="4340225" y="2819400"/>
            <a:ext cx="4437063" cy="35480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Tw Cen MT" panose="020B0602020104020603" pitchFamily="34" charset="0"/>
              <a:buNone/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Межпредметные связи особенно актуальны в условиях реализации ФГОС: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altLang="ru-RU" i="1" dirty="0"/>
              <a:t>Отражение </a:t>
            </a:r>
            <a:r>
              <a:rPr lang="ru-RU" altLang="ru-RU" i="1" u="sng" dirty="0"/>
              <a:t>комплексного подхода </a:t>
            </a:r>
            <a:r>
              <a:rPr lang="ru-RU" altLang="ru-RU" i="1" dirty="0"/>
              <a:t>в обучении;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altLang="ru-RU" i="1" u="sng" dirty="0"/>
              <a:t>Системно-деятельностный подход в обучении</a:t>
            </a:r>
            <a:r>
              <a:rPr lang="ru-RU" altLang="ru-RU" i="1" dirty="0"/>
              <a:t>;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altLang="ru-RU" dirty="0"/>
              <a:t>Стимуляция </a:t>
            </a:r>
            <a:r>
              <a:rPr lang="ru-RU" altLang="ru-RU" i="1" u="sng" dirty="0"/>
              <a:t>практического</a:t>
            </a:r>
            <a:r>
              <a:rPr lang="ru-RU" altLang="ru-RU" dirty="0"/>
              <a:t> и </a:t>
            </a:r>
            <a:r>
              <a:rPr lang="ru-RU" altLang="ru-RU" i="1" u="sng" dirty="0"/>
              <a:t>интеллектуального</a:t>
            </a:r>
            <a:r>
              <a:rPr lang="ru-RU" altLang="ru-RU" dirty="0"/>
              <a:t> развития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1724859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F721E69-6783-45C0-8001-DB434185C235}"/>
              </a:ext>
            </a:extLst>
          </p:cNvPr>
          <p:cNvSpPr/>
          <p:nvPr/>
        </p:nvSpPr>
        <p:spPr>
          <a:xfrm>
            <a:off x="1807906" y="326278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Домоводство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81FF970-F458-4207-8884-5974C7D471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" r="5"/>
          <a:stretch/>
        </p:blipFill>
        <p:spPr bwMode="auto">
          <a:xfrm>
            <a:off x="362198" y="1163782"/>
            <a:ext cx="5266706" cy="54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2A7141C-DB45-46C0-AA74-6DF06409AB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t="51"/>
          <a:stretch/>
        </p:blipFill>
        <p:spPr bwMode="auto">
          <a:xfrm>
            <a:off x="5850577" y="1163782"/>
            <a:ext cx="6341423" cy="540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96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F721E69-6783-45C0-8001-DB434185C235}"/>
              </a:ext>
            </a:extLst>
          </p:cNvPr>
          <p:cNvSpPr/>
          <p:nvPr/>
        </p:nvSpPr>
        <p:spPr>
          <a:xfrm>
            <a:off x="1161898" y="132786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Домоводство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17128A3-37A2-476B-A20A-D964751EA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28" y="774289"/>
            <a:ext cx="4330495" cy="577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ds04.infourok.ru/uploads/ex/0da5/00063bac-04099c3d/img2.jpg">
            <a:extLst>
              <a:ext uri="{FF2B5EF4-FFF2-40B4-BE49-F238E27FC236}">
                <a16:creationId xmlns:a16="http://schemas.microsoft.com/office/drawing/2014/main" id="{9B36B6EE-48E1-4B0D-ACEE-05AE151E061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0265"/>
            <a:ext cx="3451123" cy="28752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7" name="Рисунок 6" descr="https://ds04.infourok.ru/uploads/ex/0da5/00063bac-04099c3d/img3.jpg">
            <a:extLst>
              <a:ext uri="{FF2B5EF4-FFF2-40B4-BE49-F238E27FC236}">
                <a16:creationId xmlns:a16="http://schemas.microsoft.com/office/drawing/2014/main" id="{8D6F19F5-2C78-4EF9-A55C-8AFDF35664F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66" y="1010265"/>
            <a:ext cx="3605980" cy="28752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F8D290D-66DA-44D6-95FE-9314051034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5818" y="3885512"/>
            <a:ext cx="3690173" cy="28954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4043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F721E69-6783-45C0-8001-DB434185C235}"/>
              </a:ext>
            </a:extLst>
          </p:cNvPr>
          <p:cNvSpPr/>
          <p:nvPr/>
        </p:nvSpPr>
        <p:spPr>
          <a:xfrm>
            <a:off x="1814151" y="107337"/>
            <a:ext cx="7754851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Сервировка стола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6FCD9C4-4743-44A1-829F-DF7E94C30F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" t="21" b="17"/>
          <a:stretch/>
        </p:blipFill>
        <p:spPr bwMode="auto">
          <a:xfrm>
            <a:off x="6382986" y="819397"/>
            <a:ext cx="4754831" cy="611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85EC2B14-191B-40C5-8BFD-8736F8D4B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" r="26"/>
          <a:stretch/>
        </p:blipFill>
        <p:spPr bwMode="auto">
          <a:xfrm>
            <a:off x="541958" y="862342"/>
            <a:ext cx="4695062" cy="590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54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42613CB-4E5A-4EAB-A03C-4ACFDF98A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629" y="856189"/>
            <a:ext cx="4626049" cy="616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CED1F06-0670-4540-A95E-22DB76369A75}"/>
              </a:ext>
            </a:extLst>
          </p:cNvPr>
          <p:cNvSpPr/>
          <p:nvPr/>
        </p:nvSpPr>
        <p:spPr>
          <a:xfrm>
            <a:off x="1161898" y="132786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РЕШЕНИЕ ЗАДАЧ</a:t>
            </a:r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id="{4E5A5591-8427-4F46-916B-C240EB2544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" t="50" r="187" b="48"/>
          <a:stretch/>
        </p:blipFill>
        <p:spPr bwMode="auto">
          <a:xfrm rot="16200000">
            <a:off x="2244234" y="-851645"/>
            <a:ext cx="2357083" cy="620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B165353F-BA08-4BA5-AF24-7771A58C16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" t="9" r="7" b="35"/>
          <a:stretch/>
        </p:blipFill>
        <p:spPr bwMode="auto">
          <a:xfrm rot="16200000">
            <a:off x="2246769" y="1837519"/>
            <a:ext cx="2285662" cy="627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03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CED1F06-0670-4540-A95E-22DB76369A75}"/>
              </a:ext>
            </a:extLst>
          </p:cNvPr>
          <p:cNvSpPr/>
          <p:nvPr/>
        </p:nvSpPr>
        <p:spPr>
          <a:xfrm>
            <a:off x="1846078" y="161538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КОЛИЧЕСТВЕННЫЕ ПРЕДСТАВЛЕНИЯ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08173A0-59C2-49B1-B617-C24B278BEE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t="3" r="106" b="12"/>
          <a:stretch/>
        </p:blipFill>
        <p:spPr bwMode="auto">
          <a:xfrm>
            <a:off x="6709008" y="812800"/>
            <a:ext cx="4464476" cy="591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3486E273-CEAB-4E22-B035-271870940F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t="10" r="43" b="28"/>
          <a:stretch/>
        </p:blipFill>
        <p:spPr bwMode="auto">
          <a:xfrm>
            <a:off x="911638" y="830299"/>
            <a:ext cx="4193413" cy="591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930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CED1F06-0670-4540-A95E-22DB76369A75}"/>
              </a:ext>
            </a:extLst>
          </p:cNvPr>
          <p:cNvSpPr/>
          <p:nvPr/>
        </p:nvSpPr>
        <p:spPr>
          <a:xfrm>
            <a:off x="1586900" y="92383"/>
            <a:ext cx="8085342" cy="538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СОСТАВЛЕНИЕ ПРИМЕРОВ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2C14163-47FE-4E33-8160-5FEED6B74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81" y="712280"/>
            <a:ext cx="4609289" cy="61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27F5B860-90E5-414F-9F8E-0E90413328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" b="14"/>
          <a:stretch/>
        </p:blipFill>
        <p:spPr bwMode="auto">
          <a:xfrm>
            <a:off x="510315" y="712280"/>
            <a:ext cx="4735818" cy="614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6713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</TotalTime>
  <Words>175</Words>
  <Application>Microsoft Office PowerPoint</Application>
  <PresentationFormat>Широкоэкранный</PresentationFormat>
  <Paragraphs>41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Trebuchet MS</vt:lpstr>
      <vt:lpstr>Tw Cen MT</vt:lpstr>
      <vt:lpstr>Wingdings</vt:lpstr>
      <vt:lpstr>Wingdings 3</vt:lpstr>
      <vt:lpstr>Аспект</vt:lpstr>
      <vt:lpstr>Использование межпредметных связей на уроках, как средство повышения качества образования обучающихся  с интеллектуальными нарушениями в условиях реализации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Использование межпредметных связей на уроках, как средство повышения качества образования обучающихся  с интеллектуальными нарушениями</dc:title>
  <dc:creator>zhenya.serebryakov@yandex.ru</dc:creator>
  <cp:lastModifiedBy>zhenya.serebryakov@yandex.ru</cp:lastModifiedBy>
  <cp:revision>59</cp:revision>
  <dcterms:created xsi:type="dcterms:W3CDTF">2023-05-04T19:19:17Z</dcterms:created>
  <dcterms:modified xsi:type="dcterms:W3CDTF">2023-05-29T18:57:22Z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3297710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