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  <p:sldMasterId id="2147483779" r:id="rId2"/>
  </p:sldMasterIdLst>
  <p:notesMasterIdLst>
    <p:notesMasterId r:id="rId12"/>
  </p:notesMasterIdLst>
  <p:sldIdLst>
    <p:sldId id="335" r:id="rId3"/>
    <p:sldId id="256" r:id="rId4"/>
    <p:sldId id="298" r:id="rId5"/>
    <p:sldId id="301" r:id="rId6"/>
    <p:sldId id="299" r:id="rId7"/>
    <p:sldId id="302" r:id="rId8"/>
    <p:sldId id="303" r:id="rId9"/>
    <p:sldId id="306" r:id="rId10"/>
    <p:sldId id="309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006600"/>
    <a:srgbClr val="CC0000"/>
    <a:srgbClr val="9900FF"/>
    <a:srgbClr val="CC99FF"/>
    <a:srgbClr val="990033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9875" autoAdjust="0"/>
  </p:normalViewPr>
  <p:slideViewPr>
    <p:cSldViewPr>
      <p:cViewPr varScale="1">
        <p:scale>
          <a:sx n="72" d="100"/>
          <a:sy n="72" d="100"/>
        </p:scale>
        <p:origin x="51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0F8856A-9C9D-427E-B718-B14BFA3616B8}" type="datetimeFigureOut">
              <a:rPr lang="ru-RU"/>
              <a:pPr>
                <a:defRPr/>
              </a:pPr>
              <a:t>29.05.2023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11DD6CF-BB59-4C49-88AD-D691B2C55E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D0FAF4-94A5-4504-895A-D333BAE0C8BD}" type="datetimeFigureOut">
              <a:rPr lang="ru-RU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2B19FA-6515-4FF8-95E0-485A6A9E45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61E3E1-EF24-4261-94C4-94E033761A2E}" type="datetimeFigureOut">
              <a:rPr lang="ru-RU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E4B8F9-F4D4-4B99-A1EC-FC1C9221FE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BDF05A-9509-4989-AC85-92476A439C9F}" type="datetimeFigureOut">
              <a:rPr lang="ru-RU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44A7C-FE01-490A-AC0D-5189C61D94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4A56D-F659-4289-8D7B-44657A6E8172}" type="datetimeFigureOut">
              <a:rPr lang="ru-RU"/>
              <a:pPr>
                <a:defRPr/>
              </a:pPr>
              <a:t>29.05.2023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24497-913E-4747-B469-DF642D1403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B8F11-61F6-4FE4-8404-FCEE6076BD7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86836-540C-4423-B35A-FE137FBA2E6E}" type="datetimeFigureOut">
              <a:rPr lang="ru-RU"/>
              <a:pPr>
                <a:defRPr/>
              </a:pPr>
              <a:t>29.05.2023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1FEC6-9367-48B5-B285-11C6994B8E78}" type="datetimeFigureOut">
              <a:rPr lang="ru-RU"/>
              <a:pPr>
                <a:defRPr/>
              </a:pPr>
              <a:t>29.05.2023</a:t>
            </a:fld>
            <a:endParaRPr lang="ru-RU" dirty="0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D1318-7E02-4594-AF89-6EBD7B7714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dirty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29D30-D153-4855-9505-6200A512232D}" type="datetimeFigureOut">
              <a:rPr lang="ru-RU"/>
              <a:pPr>
                <a:defRPr/>
              </a:pPr>
              <a:t>29.05.2023</a:t>
            </a:fld>
            <a:endParaRPr lang="ru-RU" dirty="0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24745-8128-46F9-807E-97DCD65F1C7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8A3C6A-C077-46DF-8DCE-1A7C2E65EA23}" type="datetimeFigureOut">
              <a:rPr lang="ru-RU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5E372-14E9-4E3D-AF0E-586BA5EEAB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3166BF-CF36-47BD-9CC2-E7F6122DF262}" type="datetimeFigureOut">
              <a:rPr lang="ru-RU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C3BB74-5A01-4384-A1F8-F9BB9ADFDD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FC4CEF-2526-4D9C-9E48-72DE70F40D51}" type="datetimeFigureOut">
              <a:rPr lang="ru-RU"/>
              <a:pPr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A27EE-FF4B-44C3-8FE5-8125375958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39FAA0-CCC4-449C-A358-5E10064CA913}" type="datetimeFigureOut">
              <a:rPr lang="ru-RU"/>
              <a:pPr/>
              <a:t>29.05.2023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8D1572-A025-4E40-9D42-3FE29270CF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08EA47-7998-4AA2-BC90-E7DC993FD49E}" type="datetimeFigureOut">
              <a:rPr lang="ru-RU"/>
              <a:pPr/>
              <a:t>29.05.2023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791F5C-2B87-4422-84D3-2F965E3F9E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4A8F22-3D9C-44F4-B14F-8D1948936622}" type="datetimeFigureOut">
              <a:rPr lang="ru-RU"/>
              <a:pPr/>
              <a:t>29.05.2023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26AEB6-01C5-4C76-8C30-B487B6A700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E58677-2A74-4898-9D87-57FF4DF280A2}" type="datetimeFigureOut">
              <a:rPr lang="ru-RU"/>
              <a:pPr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99DD7D-B223-4BDA-8129-74975259F5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53AFAB-6BC4-40D6-9CEF-8EE5D67B09AD}" type="datetimeFigureOut">
              <a:rPr lang="ru-RU"/>
              <a:pPr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1B032D-36F8-46F2-AC9A-A42B67205A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CCCC">
                <a:gamma/>
                <a:tint val="24314"/>
                <a:invGamma/>
              </a:srgbClr>
            </a:gs>
            <a:gs pos="100000">
              <a:srgbClr val="FFCCCC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454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546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A225E8C7-0D6D-42FF-BC0B-0D6C49B7F713}" type="datetimeFigureOut">
              <a:rPr lang="ru-RU"/>
              <a:pPr/>
              <a:t>29.05.2023</a:t>
            </a:fld>
            <a:endParaRPr lang="ru-RU"/>
          </a:p>
        </p:txBody>
      </p:sp>
      <p:sp>
        <p:nvSpPr>
          <p:cNvPr id="4546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4546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3DF6846-D2E7-462E-9106-92994894C7A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CCCC">
                <a:gamma/>
                <a:tint val="24314"/>
                <a:invGamma/>
              </a:srgbClr>
            </a:gs>
            <a:gs pos="100000">
              <a:srgbClr val="FFCCCC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7" name="Дата 7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4EBEF51F-93A8-4DA5-8922-FD485F965B9B}" type="datetimeFigureOut">
              <a:rPr lang="ru-RU"/>
              <a:pPr>
                <a:defRPr/>
              </a:pPr>
              <a:t>29.05.2023</a:t>
            </a:fld>
            <a:endParaRPr lang="ru-RU" dirty="0"/>
          </a:p>
        </p:txBody>
      </p:sp>
      <p:sp>
        <p:nvSpPr>
          <p:cNvPr id="8" name="Номер слайда 8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</p:spPr>
        <p:txBody>
          <a:bodyPr vert="horz" lIns="0" tIns="0" rIns="0" bIns="0" anchor="ctr" anchorCtr="0">
            <a:no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4B1B7166-0C8B-42C2-BA67-6E08473FE4F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entury Gothic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entury Gothic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entury Gothic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entury Gothic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entury Gothic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entury Gothic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entury Gothic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entury Gothic" pitchFamily="34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008ABF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00729F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008ABF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008ABF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78" name="Rectangle 2"/>
          <p:cNvSpPr>
            <a:spLocks noChangeArrowheads="1"/>
          </p:cNvSpPr>
          <p:nvPr/>
        </p:nvSpPr>
        <p:spPr bwMode="auto">
          <a:xfrm>
            <a:off x="-142908" y="571480"/>
            <a:ext cx="91440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English grammar</a:t>
            </a:r>
            <a:r>
              <a:rPr lang="en-US" sz="2800" dirty="0">
                <a:solidFill>
                  <a:srgbClr val="990033"/>
                </a:solidFill>
                <a:latin typeface="Monotype Corsiva" pitchFamily="66" charset="0"/>
              </a:rPr>
              <a:t> </a:t>
            </a:r>
            <a:endParaRPr lang="ru-RU" sz="2800" b="1" i="1" dirty="0">
              <a:solidFill>
                <a:srgbClr val="990033"/>
              </a:solidFill>
              <a:latin typeface="Monotype Corsiva" pitchFamily="66" charset="0"/>
            </a:endParaRPr>
          </a:p>
        </p:txBody>
      </p:sp>
      <p:pic>
        <p:nvPicPr>
          <p:cNvPr id="536595" name="Picture 19" descr="BS0055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3714752"/>
            <a:ext cx="2420938" cy="3025775"/>
          </a:xfrm>
          <a:prstGeom prst="rect">
            <a:avLst/>
          </a:prstGeom>
          <a:noFill/>
        </p:spPr>
      </p:pic>
      <p:pic>
        <p:nvPicPr>
          <p:cNvPr id="536596" name="Picture 20" descr="9-18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785926"/>
            <a:ext cx="2620962" cy="2879725"/>
          </a:xfrm>
          <a:prstGeom prst="rect">
            <a:avLst/>
          </a:prstGeom>
          <a:noFill/>
        </p:spPr>
      </p:pic>
      <p:sp>
        <p:nvSpPr>
          <p:cNvPr id="536597" name="Text Box 21"/>
          <p:cNvSpPr txBox="1">
            <a:spLocks noChangeArrowheads="1"/>
          </p:cNvSpPr>
          <p:nvPr/>
        </p:nvSpPr>
        <p:spPr bwMode="auto">
          <a:xfrm>
            <a:off x="3000364" y="2000240"/>
            <a:ext cx="523733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The verb to be</a:t>
            </a:r>
            <a:endParaRPr lang="ru-RU" sz="8000" b="1" dirty="0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36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36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36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44450"/>
            <a:ext cx="91440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000" b="1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The verb to be</a:t>
            </a:r>
            <a:endParaRPr lang="ru-RU" sz="4000" b="1" i="1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3708400" y="1341438"/>
            <a:ext cx="1614488" cy="1008062"/>
          </a:xfrm>
          <a:prstGeom prst="star8">
            <a:avLst>
              <a:gd name="adj" fmla="val 38250"/>
            </a:avLst>
          </a:prstGeom>
          <a:solidFill>
            <a:srgbClr val="00FFFF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00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TO BE</a:t>
            </a:r>
            <a:endParaRPr lang="ru-RU" sz="200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algn="ctr"/>
            <a:endParaRPr lang="ru-RU" sz="2000">
              <a:solidFill>
                <a:srgbClr val="800000"/>
              </a:solidFill>
              <a:latin typeface="Garamond" pitchFamily="18" charset="0"/>
            </a:endParaRPr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4500563" y="2060575"/>
            <a:ext cx="0" cy="720725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8" name="Oval 10"/>
          <p:cNvSpPr>
            <a:spLocks noChangeArrowheads="1"/>
          </p:cNvSpPr>
          <p:nvPr/>
        </p:nvSpPr>
        <p:spPr bwMode="auto">
          <a:xfrm>
            <a:off x="5508625" y="2852738"/>
            <a:ext cx="1468438" cy="576262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>
                <a:solidFill>
                  <a:schemeClr val="bg2"/>
                </a:solidFill>
                <a:latin typeface="Garamond" pitchFamily="18" charset="0"/>
              </a:rPr>
              <a:t>Am</a:t>
            </a:r>
            <a:endParaRPr lang="ru-RU" sz="2000" b="1">
              <a:solidFill>
                <a:schemeClr val="bg2"/>
              </a:solidFill>
              <a:latin typeface="Garamond" pitchFamily="18" charset="0"/>
            </a:endParaRPr>
          </a:p>
        </p:txBody>
      </p:sp>
      <p:sp>
        <p:nvSpPr>
          <p:cNvPr id="7179" name="Oval 11"/>
          <p:cNvSpPr>
            <a:spLocks noChangeArrowheads="1"/>
          </p:cNvSpPr>
          <p:nvPr/>
        </p:nvSpPr>
        <p:spPr bwMode="auto">
          <a:xfrm>
            <a:off x="3779838" y="3068638"/>
            <a:ext cx="1468437" cy="576262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>
                <a:solidFill>
                  <a:schemeClr val="bg2"/>
                </a:solidFill>
                <a:latin typeface="Garamond" pitchFamily="18" charset="0"/>
              </a:rPr>
              <a:t>Is</a:t>
            </a:r>
            <a:endParaRPr lang="ru-RU" sz="2000" b="1">
              <a:solidFill>
                <a:schemeClr val="bg2"/>
              </a:solidFill>
              <a:latin typeface="Garamond" pitchFamily="18" charset="0"/>
            </a:endParaRPr>
          </a:p>
        </p:txBody>
      </p:sp>
      <p:sp>
        <p:nvSpPr>
          <p:cNvPr id="7180" name="Oval 12"/>
          <p:cNvSpPr>
            <a:spLocks noChangeArrowheads="1"/>
          </p:cNvSpPr>
          <p:nvPr/>
        </p:nvSpPr>
        <p:spPr bwMode="auto">
          <a:xfrm>
            <a:off x="2124075" y="2852738"/>
            <a:ext cx="1468438" cy="576262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>
                <a:solidFill>
                  <a:schemeClr val="bg2"/>
                </a:solidFill>
                <a:latin typeface="Garamond" pitchFamily="18" charset="0"/>
              </a:rPr>
              <a:t>Are</a:t>
            </a:r>
            <a:endParaRPr lang="ru-RU" sz="2000" b="1">
              <a:solidFill>
                <a:schemeClr val="bg2"/>
              </a:solidFill>
              <a:latin typeface="Garamond" pitchFamily="18" charset="0"/>
            </a:endParaRP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395288" y="908050"/>
            <a:ext cx="6619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  <a:latin typeface="Garamond" pitchFamily="18" charset="0"/>
              </a:rPr>
              <a:t>I</a:t>
            </a:r>
            <a:endParaRPr lang="ru-RU" b="1">
              <a:solidFill>
                <a:srgbClr val="FF3300"/>
              </a:solidFill>
              <a:latin typeface="Garamond" pitchFamily="18" charset="0"/>
            </a:endParaRP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468313" y="1412875"/>
            <a:ext cx="660400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  <a:latin typeface="Garamond" pitchFamily="18" charset="0"/>
              </a:rPr>
              <a:t>He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  <a:latin typeface="Garamond" pitchFamily="18" charset="0"/>
              </a:rPr>
              <a:t>She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  <a:latin typeface="Garamond" pitchFamily="18" charset="0"/>
              </a:rPr>
              <a:t>It</a:t>
            </a:r>
            <a:endParaRPr lang="ru-RU" b="1">
              <a:solidFill>
                <a:srgbClr val="FF3300"/>
              </a:solidFill>
              <a:latin typeface="Garamond" pitchFamily="18" charset="0"/>
            </a:endParaRP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395288" y="2781300"/>
            <a:ext cx="808037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  <a:latin typeface="Garamond" pitchFamily="18" charset="0"/>
              </a:rPr>
              <a:t>You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  <a:latin typeface="Garamond" pitchFamily="18" charset="0"/>
              </a:rPr>
              <a:t>We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  <a:latin typeface="Garamond" pitchFamily="18" charset="0"/>
              </a:rPr>
              <a:t>They</a:t>
            </a:r>
            <a:endParaRPr lang="ru-RU" b="1">
              <a:solidFill>
                <a:srgbClr val="FF3300"/>
              </a:solidFill>
              <a:latin typeface="Garamond" pitchFamily="18" charset="0"/>
            </a:endParaRPr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5003800" y="2060575"/>
            <a:ext cx="1223963" cy="720725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86" name="Line 18"/>
          <p:cNvSpPr>
            <a:spLocks noChangeShapeType="1"/>
          </p:cNvSpPr>
          <p:nvPr/>
        </p:nvSpPr>
        <p:spPr bwMode="auto">
          <a:xfrm flipH="1">
            <a:off x="2987675" y="2060575"/>
            <a:ext cx="1079500" cy="64770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757238" y="5045075"/>
            <a:ext cx="2735262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CC0000"/>
                </a:solidFill>
              </a:rPr>
              <a:t>You are my friend.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CC0000"/>
                </a:solidFill>
              </a:rPr>
              <a:t>We are happy at school.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CC0000"/>
                </a:solidFill>
              </a:rPr>
              <a:t>They are from Moscow.</a:t>
            </a:r>
            <a:endParaRPr lang="ru-RU">
              <a:solidFill>
                <a:srgbClr val="CC0000"/>
              </a:solidFill>
            </a:endParaRP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3635375" y="5045075"/>
            <a:ext cx="2233613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CC0000"/>
                </a:solidFill>
              </a:rPr>
              <a:t>He is a clever boy.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CC0000"/>
                </a:solidFill>
              </a:rPr>
              <a:t>She is a kind girl.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CC0000"/>
                </a:solidFill>
              </a:rPr>
              <a:t>It is a funny cat.</a:t>
            </a:r>
            <a:endParaRPr lang="ru-RU">
              <a:solidFill>
                <a:srgbClr val="CC0000"/>
              </a:solidFill>
            </a:endParaRPr>
          </a:p>
        </p:txBody>
      </p:sp>
      <p:sp>
        <p:nvSpPr>
          <p:cNvPr id="7191" name="Text Box 23"/>
          <p:cNvSpPr txBox="1">
            <a:spLocks noChangeArrowheads="1"/>
          </p:cNvSpPr>
          <p:nvPr/>
        </p:nvSpPr>
        <p:spPr bwMode="auto">
          <a:xfrm>
            <a:off x="5940425" y="5084763"/>
            <a:ext cx="25939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CC0000"/>
                </a:solidFill>
              </a:rPr>
              <a:t>I am a pupil of the 5-th form.</a:t>
            </a:r>
            <a:endParaRPr lang="ru-RU">
              <a:solidFill>
                <a:srgbClr val="CC0000"/>
              </a:solidFill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62205 0.41991 " pathEditMode="relative" ptsTypes="AA">
                                      <p:cBhvr>
                                        <p:cTn id="64" dur="2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1736 0.36759 " pathEditMode="relative" ptsTypes="AA">
                                      <p:cBhvr>
                                        <p:cTn id="68" dur="2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283 0.15764 " pathEditMode="relative" ptsTypes="AA">
                                      <p:cBhvr>
                                        <p:cTn id="72" dur="2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nimBg="1"/>
      <p:bldP spid="7175" grpId="0" animBg="1"/>
      <p:bldP spid="7178" grpId="0" animBg="1"/>
      <p:bldP spid="7179" grpId="0" animBg="1"/>
      <p:bldP spid="7180" grpId="0" animBg="1"/>
      <p:bldP spid="7181" grpId="0"/>
      <p:bldP spid="7181" grpId="1"/>
      <p:bldP spid="7182" grpId="0"/>
      <p:bldP spid="7182" grpId="1"/>
      <p:bldP spid="7183" grpId="0"/>
      <p:bldP spid="7183" grpId="1"/>
      <p:bldP spid="7184" grpId="0" animBg="1"/>
      <p:bldP spid="7186" grpId="0" animBg="1"/>
      <p:bldP spid="7189" grpId="0"/>
      <p:bldP spid="7190" grpId="0"/>
      <p:bldP spid="719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5888"/>
            <a:ext cx="9144000" cy="1143000"/>
          </a:xfrm>
        </p:spPr>
        <p:txBody>
          <a:bodyPr/>
          <a:lstStyle/>
          <a:p>
            <a:r>
              <a:rPr lang="en-US" sz="2800">
                <a:solidFill>
                  <a:srgbClr val="CC0000"/>
                </a:solidFill>
              </a:rPr>
              <a:t>General questions with TO BE</a:t>
            </a:r>
            <a:br>
              <a:rPr lang="en-US" sz="2800">
                <a:solidFill>
                  <a:srgbClr val="CC0000"/>
                </a:solidFill>
              </a:rPr>
            </a:br>
            <a:r>
              <a:rPr lang="ru-RU" sz="2800">
                <a:solidFill>
                  <a:srgbClr val="CC0000"/>
                </a:solidFill>
              </a:rPr>
              <a:t>Общие вопросы с глаголом </a:t>
            </a:r>
            <a:r>
              <a:rPr lang="en-US" sz="2800">
                <a:solidFill>
                  <a:srgbClr val="CC0000"/>
                </a:solidFill>
              </a:rPr>
              <a:t>TO BE</a:t>
            </a:r>
            <a:br>
              <a:rPr lang="en-US" sz="4000"/>
            </a:br>
            <a:endParaRPr lang="ru-RU" sz="400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133600"/>
            <a:ext cx="3168650" cy="2232025"/>
          </a:xfrm>
        </p:spPr>
        <p:txBody>
          <a:bodyPr/>
          <a:lstStyle/>
          <a:p>
            <a:pPr>
              <a:buFontTx/>
              <a:buNone/>
            </a:pPr>
            <a:r>
              <a:rPr lang="en-US" sz="1600" b="1">
                <a:solidFill>
                  <a:srgbClr val="CC0000"/>
                </a:solidFill>
              </a:rPr>
              <a:t>You are my friend.</a:t>
            </a:r>
            <a:endParaRPr lang="ru-RU" sz="1600" b="1">
              <a:solidFill>
                <a:srgbClr val="CC0000"/>
              </a:solidFill>
            </a:endParaRPr>
          </a:p>
          <a:p>
            <a:pPr>
              <a:buFontTx/>
              <a:buNone/>
            </a:pPr>
            <a:endParaRPr lang="en-US" sz="1600" b="1">
              <a:solidFill>
                <a:srgbClr val="CC0000"/>
              </a:solidFill>
            </a:endParaRPr>
          </a:p>
          <a:p>
            <a:pPr>
              <a:buFontTx/>
              <a:buNone/>
            </a:pPr>
            <a:r>
              <a:rPr lang="en-US" sz="1600" b="1">
                <a:solidFill>
                  <a:srgbClr val="CC0000"/>
                </a:solidFill>
              </a:rPr>
              <a:t>We are happy at school.</a:t>
            </a:r>
            <a:endParaRPr lang="ru-RU" sz="1600" b="1">
              <a:solidFill>
                <a:srgbClr val="CC0000"/>
              </a:solidFill>
            </a:endParaRPr>
          </a:p>
          <a:p>
            <a:pPr>
              <a:buFontTx/>
              <a:buNone/>
            </a:pPr>
            <a:endParaRPr lang="en-US" sz="1600" b="1">
              <a:solidFill>
                <a:srgbClr val="CC0000"/>
              </a:solidFill>
            </a:endParaRPr>
          </a:p>
          <a:p>
            <a:pPr>
              <a:buFontTx/>
              <a:buNone/>
            </a:pPr>
            <a:r>
              <a:rPr lang="en-US" sz="1600" b="1">
                <a:solidFill>
                  <a:srgbClr val="CC0000"/>
                </a:solidFill>
              </a:rPr>
              <a:t>They are from Moscow.</a:t>
            </a:r>
            <a:endParaRPr lang="ru-RU" sz="1600" b="1">
              <a:solidFill>
                <a:srgbClr val="CC0000"/>
              </a:solidFill>
            </a:endParaRPr>
          </a:p>
          <a:p>
            <a:pPr>
              <a:buFontTx/>
              <a:buNone/>
            </a:pPr>
            <a:endParaRPr lang="ru-RU" sz="2000" b="1">
              <a:solidFill>
                <a:srgbClr val="CC0000"/>
              </a:solidFill>
            </a:endParaRPr>
          </a:p>
        </p:txBody>
      </p:sp>
      <p:sp>
        <p:nvSpPr>
          <p:cNvPr id="79879" name="AutoShape 7"/>
          <p:cNvSpPr>
            <a:spLocks noChangeArrowheads="1"/>
          </p:cNvSpPr>
          <p:nvPr/>
        </p:nvSpPr>
        <p:spPr bwMode="auto">
          <a:xfrm rot="5400000">
            <a:off x="396876" y="1555750"/>
            <a:ext cx="430212" cy="865187"/>
          </a:xfrm>
          <a:prstGeom prst="curvedRightArrow">
            <a:avLst>
              <a:gd name="adj1" fmla="val 9106"/>
              <a:gd name="adj2" fmla="val 41413"/>
              <a:gd name="adj3" fmla="val 5990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82" name="Text Box 10"/>
          <p:cNvSpPr txBox="1">
            <a:spLocks noChangeArrowheads="1"/>
          </p:cNvSpPr>
          <p:nvPr/>
        </p:nvSpPr>
        <p:spPr bwMode="auto">
          <a:xfrm>
            <a:off x="3276600" y="2133600"/>
            <a:ext cx="3455988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CC0000"/>
                </a:solidFill>
              </a:rPr>
              <a:t>He is a clever boy.</a:t>
            </a:r>
            <a:endParaRPr lang="ru-RU" sz="1600" b="1">
              <a:solidFill>
                <a:srgbClr val="CC0000"/>
              </a:solidFill>
            </a:endParaRPr>
          </a:p>
          <a:p>
            <a:endParaRPr lang="ru-RU" sz="1600" b="1">
              <a:solidFill>
                <a:srgbClr val="CC0000"/>
              </a:solidFill>
            </a:endParaRPr>
          </a:p>
          <a:p>
            <a:endParaRPr lang="en-US" sz="1600" b="1">
              <a:solidFill>
                <a:srgbClr val="CC0000"/>
              </a:solidFill>
            </a:endParaRPr>
          </a:p>
          <a:p>
            <a:r>
              <a:rPr lang="en-US" sz="1600" b="1">
                <a:solidFill>
                  <a:srgbClr val="CC0000"/>
                </a:solidFill>
              </a:rPr>
              <a:t>She is a kind girl.</a:t>
            </a:r>
            <a:endParaRPr lang="ru-RU" sz="1600" b="1">
              <a:solidFill>
                <a:srgbClr val="CC0000"/>
              </a:solidFill>
            </a:endParaRPr>
          </a:p>
          <a:p>
            <a:endParaRPr lang="ru-RU" sz="1600" b="1">
              <a:solidFill>
                <a:srgbClr val="CC0000"/>
              </a:solidFill>
            </a:endParaRPr>
          </a:p>
          <a:p>
            <a:endParaRPr lang="en-US" sz="1600" b="1">
              <a:solidFill>
                <a:srgbClr val="CC0000"/>
              </a:solidFill>
            </a:endParaRPr>
          </a:p>
          <a:p>
            <a:r>
              <a:rPr lang="en-US" sz="1600" b="1">
                <a:solidFill>
                  <a:srgbClr val="CC0000"/>
                </a:solidFill>
              </a:rPr>
              <a:t>It is a funny cat.</a:t>
            </a:r>
            <a:endParaRPr lang="ru-RU" sz="1600" b="1">
              <a:solidFill>
                <a:srgbClr val="CC0000"/>
              </a:solidFill>
            </a:endParaRPr>
          </a:p>
          <a:p>
            <a:pPr>
              <a:spcBef>
                <a:spcPct val="50000"/>
              </a:spcBef>
            </a:pPr>
            <a:endParaRPr lang="ru-RU" sz="1600" b="1"/>
          </a:p>
        </p:txBody>
      </p:sp>
      <p:sp>
        <p:nvSpPr>
          <p:cNvPr id="79883" name="AutoShape 11"/>
          <p:cNvSpPr>
            <a:spLocks noChangeArrowheads="1"/>
          </p:cNvSpPr>
          <p:nvPr/>
        </p:nvSpPr>
        <p:spPr bwMode="auto">
          <a:xfrm rot="5400000">
            <a:off x="6012657" y="1772444"/>
            <a:ext cx="503237" cy="504825"/>
          </a:xfrm>
          <a:prstGeom prst="curvedRightArrow">
            <a:avLst>
              <a:gd name="adj1" fmla="val 3353"/>
              <a:gd name="adj2" fmla="val 20658"/>
              <a:gd name="adj3" fmla="val 5990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86" name="AutoShape 14"/>
          <p:cNvSpPr>
            <a:spLocks noChangeArrowheads="1"/>
          </p:cNvSpPr>
          <p:nvPr/>
        </p:nvSpPr>
        <p:spPr bwMode="auto">
          <a:xfrm rot="5400000">
            <a:off x="3240088" y="1665288"/>
            <a:ext cx="431800" cy="647700"/>
          </a:xfrm>
          <a:prstGeom prst="curvedRightArrow">
            <a:avLst>
              <a:gd name="adj1" fmla="val 5014"/>
              <a:gd name="adj2" fmla="val 30889"/>
              <a:gd name="adj3" fmla="val 5990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87" name="Text Box 15"/>
          <p:cNvSpPr txBox="1">
            <a:spLocks noChangeArrowheads="1"/>
          </p:cNvSpPr>
          <p:nvPr/>
        </p:nvSpPr>
        <p:spPr bwMode="auto">
          <a:xfrm>
            <a:off x="6156325" y="2133600"/>
            <a:ext cx="2447925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CC0000"/>
                </a:solidFill>
              </a:rPr>
              <a:t>I am a pupil of the 5-th form.</a:t>
            </a:r>
            <a:endParaRPr lang="ru-RU" sz="1600" b="1">
              <a:solidFill>
                <a:srgbClr val="CC0000"/>
              </a:solidFill>
            </a:endParaRPr>
          </a:p>
          <a:p>
            <a:pPr>
              <a:spcBef>
                <a:spcPct val="50000"/>
              </a:spcBef>
            </a:pPr>
            <a:endParaRPr lang="ru-RU" sz="1600" b="1"/>
          </a:p>
        </p:txBody>
      </p:sp>
      <p:sp>
        <p:nvSpPr>
          <p:cNvPr id="79888" name="Line 16"/>
          <p:cNvSpPr>
            <a:spLocks noChangeShapeType="1"/>
          </p:cNvSpPr>
          <p:nvPr/>
        </p:nvSpPr>
        <p:spPr bwMode="auto">
          <a:xfrm>
            <a:off x="1403350" y="4076700"/>
            <a:ext cx="0" cy="504825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9890" name="Line 18"/>
          <p:cNvSpPr>
            <a:spLocks noChangeShapeType="1"/>
          </p:cNvSpPr>
          <p:nvPr/>
        </p:nvSpPr>
        <p:spPr bwMode="auto">
          <a:xfrm>
            <a:off x="4067175" y="4005263"/>
            <a:ext cx="0" cy="504825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9891" name="Line 19"/>
          <p:cNvSpPr>
            <a:spLocks noChangeShapeType="1"/>
          </p:cNvSpPr>
          <p:nvPr/>
        </p:nvSpPr>
        <p:spPr bwMode="auto">
          <a:xfrm>
            <a:off x="7235825" y="4005263"/>
            <a:ext cx="0" cy="504825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9892" name="Text Box 20"/>
          <p:cNvSpPr txBox="1">
            <a:spLocks noChangeArrowheads="1"/>
          </p:cNvSpPr>
          <p:nvPr/>
        </p:nvSpPr>
        <p:spPr bwMode="auto">
          <a:xfrm>
            <a:off x="107950" y="4705350"/>
            <a:ext cx="3168650" cy="242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u="sng">
                <a:solidFill>
                  <a:srgbClr val="CC0000"/>
                </a:solidFill>
              </a:rPr>
              <a:t>Are you</a:t>
            </a:r>
            <a:r>
              <a:rPr lang="en-US">
                <a:solidFill>
                  <a:srgbClr val="CC0000"/>
                </a:solidFill>
              </a:rPr>
              <a:t> my friend</a:t>
            </a:r>
            <a:r>
              <a:rPr lang="ru-RU">
                <a:solidFill>
                  <a:srgbClr val="CC0000"/>
                </a:solidFill>
              </a:rPr>
              <a:t>?</a:t>
            </a:r>
            <a:endParaRPr lang="en-US">
              <a:solidFill>
                <a:srgbClr val="CC0000"/>
              </a:solidFill>
            </a:endParaRPr>
          </a:p>
          <a:p>
            <a:r>
              <a:rPr lang="en-US">
                <a:solidFill>
                  <a:schemeClr val="bg2"/>
                </a:solidFill>
              </a:rPr>
              <a:t>Yes, I am./ No, I am not.</a:t>
            </a:r>
          </a:p>
          <a:p>
            <a:r>
              <a:rPr lang="en-US" u="sng">
                <a:solidFill>
                  <a:srgbClr val="CC0000"/>
                </a:solidFill>
              </a:rPr>
              <a:t>Are we</a:t>
            </a:r>
            <a:r>
              <a:rPr lang="en-US">
                <a:solidFill>
                  <a:srgbClr val="CC0000"/>
                </a:solidFill>
              </a:rPr>
              <a:t> happy at school</a:t>
            </a:r>
            <a:r>
              <a:rPr lang="ru-RU">
                <a:solidFill>
                  <a:srgbClr val="CC0000"/>
                </a:solidFill>
              </a:rPr>
              <a:t>?</a:t>
            </a:r>
            <a:endParaRPr lang="en-US">
              <a:solidFill>
                <a:srgbClr val="CC0000"/>
              </a:solidFill>
            </a:endParaRPr>
          </a:p>
          <a:p>
            <a:r>
              <a:rPr lang="en-US">
                <a:solidFill>
                  <a:schemeClr val="bg2"/>
                </a:solidFill>
              </a:rPr>
              <a:t>Yes, we are./ No, we are not.</a:t>
            </a:r>
          </a:p>
          <a:p>
            <a:r>
              <a:rPr lang="en-US" u="sng">
                <a:solidFill>
                  <a:srgbClr val="CC0000"/>
                </a:solidFill>
              </a:rPr>
              <a:t>Are they</a:t>
            </a:r>
            <a:r>
              <a:rPr lang="en-US">
                <a:solidFill>
                  <a:srgbClr val="CC0000"/>
                </a:solidFill>
              </a:rPr>
              <a:t> from Moscow</a:t>
            </a:r>
            <a:r>
              <a:rPr lang="ru-RU">
                <a:solidFill>
                  <a:srgbClr val="CC0000"/>
                </a:solidFill>
              </a:rPr>
              <a:t>?</a:t>
            </a:r>
            <a:endParaRPr lang="en-US">
              <a:solidFill>
                <a:srgbClr val="CC0000"/>
              </a:solidFill>
            </a:endParaRPr>
          </a:p>
          <a:p>
            <a:r>
              <a:rPr lang="en-US">
                <a:solidFill>
                  <a:schemeClr val="bg2"/>
                </a:solidFill>
              </a:rPr>
              <a:t>Yes, they are./ No, they are not.</a:t>
            </a:r>
            <a:endParaRPr lang="ru-RU">
              <a:solidFill>
                <a:schemeClr val="bg2"/>
              </a:solidFill>
            </a:endParaRPr>
          </a:p>
          <a:p>
            <a:pPr>
              <a:spcBef>
                <a:spcPct val="50000"/>
              </a:spcBef>
            </a:pPr>
            <a:endParaRPr lang="ru-RU">
              <a:solidFill>
                <a:schemeClr val="bg2"/>
              </a:solidFill>
            </a:endParaRPr>
          </a:p>
        </p:txBody>
      </p:sp>
      <p:sp>
        <p:nvSpPr>
          <p:cNvPr id="79894" name="Text Box 22"/>
          <p:cNvSpPr txBox="1">
            <a:spLocks noChangeArrowheads="1"/>
          </p:cNvSpPr>
          <p:nvPr/>
        </p:nvSpPr>
        <p:spPr bwMode="auto">
          <a:xfrm>
            <a:off x="6804025" y="4652963"/>
            <a:ext cx="14398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79895" name="Text Box 23"/>
          <p:cNvSpPr txBox="1">
            <a:spLocks noChangeArrowheads="1"/>
          </p:cNvSpPr>
          <p:nvPr/>
        </p:nvSpPr>
        <p:spPr bwMode="auto">
          <a:xfrm>
            <a:off x="3276600" y="4652963"/>
            <a:ext cx="309562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u="sng">
                <a:solidFill>
                  <a:srgbClr val="CC0000"/>
                </a:solidFill>
              </a:rPr>
              <a:t>Is he</a:t>
            </a:r>
            <a:r>
              <a:rPr lang="en-US">
                <a:solidFill>
                  <a:srgbClr val="CC0000"/>
                </a:solidFill>
              </a:rPr>
              <a:t> a clever boy</a:t>
            </a:r>
            <a:r>
              <a:rPr lang="ru-RU">
                <a:solidFill>
                  <a:srgbClr val="CC0000"/>
                </a:solidFill>
              </a:rPr>
              <a:t>?</a:t>
            </a:r>
            <a:endParaRPr lang="en-US">
              <a:solidFill>
                <a:srgbClr val="CC0000"/>
              </a:solidFill>
            </a:endParaRPr>
          </a:p>
          <a:p>
            <a:r>
              <a:rPr lang="en-US">
                <a:solidFill>
                  <a:schemeClr val="bg2"/>
                </a:solidFill>
              </a:rPr>
              <a:t>Yes, he is./ No, he is not.</a:t>
            </a:r>
          </a:p>
          <a:p>
            <a:r>
              <a:rPr lang="en-US" u="sng">
                <a:solidFill>
                  <a:srgbClr val="CC0000"/>
                </a:solidFill>
              </a:rPr>
              <a:t>Is she</a:t>
            </a:r>
            <a:r>
              <a:rPr lang="en-US">
                <a:solidFill>
                  <a:srgbClr val="CC0000"/>
                </a:solidFill>
              </a:rPr>
              <a:t> a kind girl</a:t>
            </a:r>
            <a:r>
              <a:rPr lang="ru-RU">
                <a:solidFill>
                  <a:srgbClr val="CC0000"/>
                </a:solidFill>
              </a:rPr>
              <a:t>?</a:t>
            </a:r>
            <a:endParaRPr lang="en-US">
              <a:solidFill>
                <a:srgbClr val="CC0000"/>
              </a:solidFill>
            </a:endParaRPr>
          </a:p>
          <a:p>
            <a:r>
              <a:rPr lang="en-US">
                <a:solidFill>
                  <a:schemeClr val="bg2"/>
                </a:solidFill>
              </a:rPr>
              <a:t>Yes, she is./ No, she is not.</a:t>
            </a:r>
          </a:p>
          <a:p>
            <a:r>
              <a:rPr lang="en-US" u="sng">
                <a:solidFill>
                  <a:srgbClr val="CC0000"/>
                </a:solidFill>
              </a:rPr>
              <a:t>Is it</a:t>
            </a:r>
            <a:r>
              <a:rPr lang="en-US">
                <a:solidFill>
                  <a:srgbClr val="CC0000"/>
                </a:solidFill>
              </a:rPr>
              <a:t> a funny cat</a:t>
            </a:r>
            <a:r>
              <a:rPr lang="ru-RU">
                <a:solidFill>
                  <a:srgbClr val="CC0000"/>
                </a:solidFill>
              </a:rPr>
              <a:t>?</a:t>
            </a:r>
            <a:endParaRPr lang="en-US">
              <a:solidFill>
                <a:srgbClr val="CC0000"/>
              </a:solidFill>
            </a:endParaRPr>
          </a:p>
          <a:p>
            <a:r>
              <a:rPr lang="en-US">
                <a:solidFill>
                  <a:schemeClr val="bg2"/>
                </a:solidFill>
              </a:rPr>
              <a:t>Yes, it is./ No, it is not.</a:t>
            </a:r>
            <a:endParaRPr lang="ru-RU">
              <a:solidFill>
                <a:schemeClr val="bg2"/>
              </a:solidFill>
            </a:endParaRPr>
          </a:p>
        </p:txBody>
      </p:sp>
      <p:sp>
        <p:nvSpPr>
          <p:cNvPr id="79896" name="Text Box 24"/>
          <p:cNvSpPr txBox="1">
            <a:spLocks noChangeArrowheads="1"/>
          </p:cNvSpPr>
          <p:nvPr/>
        </p:nvSpPr>
        <p:spPr bwMode="auto">
          <a:xfrm>
            <a:off x="6443663" y="4724400"/>
            <a:ext cx="2089150" cy="174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>
                <a:solidFill>
                  <a:srgbClr val="CC0000"/>
                </a:solidFill>
              </a:rPr>
              <a:t>Am I</a:t>
            </a:r>
            <a:r>
              <a:rPr lang="en-US">
                <a:solidFill>
                  <a:srgbClr val="CC0000"/>
                </a:solidFill>
              </a:rPr>
              <a:t> a pupil of the 5-th form</a:t>
            </a:r>
            <a:r>
              <a:rPr lang="ru-RU">
                <a:solidFill>
                  <a:srgbClr val="CC0000"/>
                </a:solidFill>
              </a:rPr>
              <a:t>?</a:t>
            </a:r>
            <a:endParaRPr lang="en-US">
              <a:solidFill>
                <a:srgbClr val="CC0000"/>
              </a:solidFill>
            </a:endParaRPr>
          </a:p>
          <a:p>
            <a:pPr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</a:rPr>
              <a:t>Yes, I am./ No, I am not.</a:t>
            </a:r>
            <a:endParaRPr lang="ru-RU">
              <a:solidFill>
                <a:schemeClr val="bg2"/>
              </a:solidFill>
            </a:endParaRPr>
          </a:p>
          <a:p>
            <a:pPr>
              <a:spcBef>
                <a:spcPct val="50000"/>
              </a:spcBef>
            </a:pPr>
            <a:endParaRPr lang="ru-RU">
              <a:solidFill>
                <a:schemeClr val="bg2"/>
              </a:solidFill>
            </a:endParaRPr>
          </a:p>
        </p:txBody>
      </p:sp>
      <p:sp>
        <p:nvSpPr>
          <p:cNvPr id="79897" name="AutoShape 25"/>
          <p:cNvSpPr>
            <a:spLocks noChangeArrowheads="1"/>
          </p:cNvSpPr>
          <p:nvPr/>
        </p:nvSpPr>
        <p:spPr bwMode="auto">
          <a:xfrm>
            <a:off x="539750" y="981075"/>
            <a:ext cx="1728788" cy="765175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800000"/>
                </a:solidFill>
              </a:rPr>
              <a:t>Are</a:t>
            </a:r>
            <a:endParaRPr lang="ru-RU" b="1">
              <a:solidFill>
                <a:srgbClr val="800000"/>
              </a:solidFill>
            </a:endParaRPr>
          </a:p>
        </p:txBody>
      </p:sp>
      <p:sp>
        <p:nvSpPr>
          <p:cNvPr id="79898" name="AutoShape 26"/>
          <p:cNvSpPr>
            <a:spLocks noChangeArrowheads="1"/>
          </p:cNvSpPr>
          <p:nvPr/>
        </p:nvSpPr>
        <p:spPr bwMode="auto">
          <a:xfrm>
            <a:off x="3132138" y="981075"/>
            <a:ext cx="1728787" cy="765175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b="1">
              <a:solidFill>
                <a:srgbClr val="800000"/>
              </a:solidFill>
            </a:endParaRPr>
          </a:p>
          <a:p>
            <a:pPr algn="ctr"/>
            <a:r>
              <a:rPr lang="en-US" b="1">
                <a:solidFill>
                  <a:srgbClr val="800000"/>
                </a:solidFill>
              </a:rPr>
              <a:t>Is</a:t>
            </a:r>
            <a:endParaRPr lang="ru-RU" b="1">
              <a:solidFill>
                <a:srgbClr val="800000"/>
              </a:solidFill>
            </a:endParaRPr>
          </a:p>
          <a:p>
            <a:pPr algn="ctr"/>
            <a:endParaRPr lang="ru-RU"/>
          </a:p>
        </p:txBody>
      </p:sp>
      <p:sp>
        <p:nvSpPr>
          <p:cNvPr id="79899" name="AutoShape 27"/>
          <p:cNvSpPr>
            <a:spLocks noChangeArrowheads="1"/>
          </p:cNvSpPr>
          <p:nvPr/>
        </p:nvSpPr>
        <p:spPr bwMode="auto">
          <a:xfrm>
            <a:off x="6300788" y="981075"/>
            <a:ext cx="1728787" cy="765175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b="1">
              <a:solidFill>
                <a:srgbClr val="800000"/>
              </a:solidFill>
            </a:endParaRPr>
          </a:p>
          <a:p>
            <a:pPr algn="ctr"/>
            <a:r>
              <a:rPr lang="en-US" b="1">
                <a:solidFill>
                  <a:srgbClr val="800000"/>
                </a:solidFill>
              </a:rPr>
              <a:t>Am</a:t>
            </a:r>
            <a:endParaRPr lang="ru-RU" b="1">
              <a:solidFill>
                <a:srgbClr val="800000"/>
              </a:solidFill>
            </a:endParaRPr>
          </a:p>
          <a:p>
            <a:pPr algn="ctr"/>
            <a:endParaRPr lang="ru-RU"/>
          </a:p>
        </p:txBody>
      </p:sp>
      <p:sp>
        <p:nvSpPr>
          <p:cNvPr id="79900" name="AutoShape 28"/>
          <p:cNvSpPr>
            <a:spLocks noChangeArrowheads="1"/>
          </p:cNvSpPr>
          <p:nvPr/>
        </p:nvSpPr>
        <p:spPr bwMode="auto">
          <a:xfrm rot="5400000">
            <a:off x="3311525" y="2384425"/>
            <a:ext cx="431800" cy="647700"/>
          </a:xfrm>
          <a:prstGeom prst="curvedRightArrow">
            <a:avLst>
              <a:gd name="adj1" fmla="val 5014"/>
              <a:gd name="adj2" fmla="val 30889"/>
              <a:gd name="adj3" fmla="val 5990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901" name="AutoShape 29"/>
          <p:cNvSpPr>
            <a:spLocks noChangeArrowheads="1"/>
          </p:cNvSpPr>
          <p:nvPr/>
        </p:nvSpPr>
        <p:spPr bwMode="auto">
          <a:xfrm rot="5400000">
            <a:off x="3239294" y="3248819"/>
            <a:ext cx="431800" cy="503238"/>
          </a:xfrm>
          <a:prstGeom prst="curvedRightArrow">
            <a:avLst>
              <a:gd name="adj1" fmla="val 3896"/>
              <a:gd name="adj2" fmla="val 23999"/>
              <a:gd name="adj3" fmla="val 5990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9902" name="Picture 30" descr="j04326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6838" y="2852738"/>
            <a:ext cx="1427162" cy="1427162"/>
          </a:xfrm>
          <a:prstGeom prst="rect">
            <a:avLst/>
          </a:prstGeom>
          <a:noFill/>
        </p:spPr>
      </p:pic>
      <p:sp>
        <p:nvSpPr>
          <p:cNvPr id="79903" name="AutoShape 31"/>
          <p:cNvSpPr>
            <a:spLocks noChangeArrowheads="1"/>
          </p:cNvSpPr>
          <p:nvPr/>
        </p:nvSpPr>
        <p:spPr bwMode="auto">
          <a:xfrm rot="5400000">
            <a:off x="325438" y="2203450"/>
            <a:ext cx="430212" cy="865188"/>
          </a:xfrm>
          <a:prstGeom prst="curvedRightArrow">
            <a:avLst>
              <a:gd name="adj1" fmla="val 9106"/>
              <a:gd name="adj2" fmla="val 41413"/>
              <a:gd name="adj3" fmla="val 5990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904" name="AutoShape 32"/>
          <p:cNvSpPr>
            <a:spLocks noChangeArrowheads="1"/>
          </p:cNvSpPr>
          <p:nvPr/>
        </p:nvSpPr>
        <p:spPr bwMode="auto">
          <a:xfrm rot="5400000">
            <a:off x="468312" y="2779713"/>
            <a:ext cx="430213" cy="865188"/>
          </a:xfrm>
          <a:prstGeom prst="curvedRightArrow">
            <a:avLst>
              <a:gd name="adj1" fmla="val 9106"/>
              <a:gd name="adj2" fmla="val 41413"/>
              <a:gd name="adj3" fmla="val 5990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9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9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9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79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79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79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98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98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79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79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79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79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79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5" dur="500"/>
                                        <p:tgtEl>
                                          <p:spTgt spid="79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8" dur="500"/>
                                        <p:tgtEl>
                                          <p:spTgt spid="79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1" dur="500"/>
                                        <p:tgtEl>
                                          <p:spTgt spid="79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9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9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9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9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798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79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9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9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79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79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798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798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798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79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79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79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79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798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79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79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79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79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79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79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79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79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79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9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79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79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79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/>
      <p:bldP spid="79879" grpId="0" animBg="1"/>
      <p:bldP spid="79882" grpId="0"/>
      <p:bldP spid="79883" grpId="0" animBg="1"/>
      <p:bldP spid="79886" grpId="0" animBg="1"/>
      <p:bldP spid="79887" grpId="0"/>
      <p:bldP spid="79888" grpId="0" animBg="1"/>
      <p:bldP spid="79890" grpId="0" animBg="1"/>
      <p:bldP spid="79891" grpId="0" animBg="1"/>
      <p:bldP spid="79897" grpId="0" animBg="1"/>
      <p:bldP spid="79898" grpId="0" animBg="1"/>
      <p:bldP spid="79899" grpId="0" animBg="1"/>
      <p:bldP spid="79900" grpId="0" animBg="1"/>
      <p:bldP spid="79901" grpId="0" animBg="1"/>
      <p:bldP spid="79903" grpId="0" animBg="1"/>
      <p:bldP spid="7990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1143000"/>
          </a:xfrm>
        </p:spPr>
        <p:txBody>
          <a:bodyPr/>
          <a:lstStyle/>
          <a:p>
            <a:r>
              <a:rPr lang="en-US" sz="2800">
                <a:solidFill>
                  <a:srgbClr val="CC0000"/>
                </a:solidFill>
              </a:rPr>
              <a:t>Negative sentences with TO BE</a:t>
            </a:r>
            <a:br>
              <a:rPr lang="en-US" sz="2800">
                <a:solidFill>
                  <a:srgbClr val="CC0000"/>
                </a:solidFill>
              </a:rPr>
            </a:br>
            <a:r>
              <a:rPr lang="ru-RU" sz="2800">
                <a:solidFill>
                  <a:srgbClr val="CC0000"/>
                </a:solidFill>
              </a:rPr>
              <a:t>Отрицательные предложения с глаголом </a:t>
            </a:r>
            <a:r>
              <a:rPr lang="en-US" sz="2800">
                <a:solidFill>
                  <a:srgbClr val="CC0000"/>
                </a:solidFill>
              </a:rPr>
              <a:t>TO BE</a:t>
            </a:r>
            <a:br>
              <a:rPr lang="en-US" sz="4000"/>
            </a:br>
            <a:endParaRPr lang="ru-RU" sz="4000"/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4076700"/>
            <a:ext cx="3168650" cy="223202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rgbClr val="CC0000"/>
                </a:solidFill>
              </a:rPr>
              <a:t>You </a:t>
            </a:r>
            <a:r>
              <a:rPr lang="en-US" sz="1800" b="1" u="sng">
                <a:solidFill>
                  <a:srgbClr val="CC0000"/>
                </a:solidFill>
              </a:rPr>
              <a:t>are not</a:t>
            </a:r>
            <a:r>
              <a:rPr lang="en-US" sz="1800" b="1">
                <a:solidFill>
                  <a:srgbClr val="CC0000"/>
                </a:solidFill>
              </a:rPr>
              <a:t> (aren’t) my friend.</a:t>
            </a:r>
            <a:endParaRPr lang="ru-RU" sz="1800" b="1">
              <a:solidFill>
                <a:srgbClr val="CC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1800" b="1">
              <a:solidFill>
                <a:srgbClr val="CC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rgbClr val="CC0000"/>
                </a:solidFill>
              </a:rPr>
              <a:t>We </a:t>
            </a:r>
            <a:r>
              <a:rPr lang="en-US" sz="1800" b="1" u="sng">
                <a:solidFill>
                  <a:srgbClr val="CC0000"/>
                </a:solidFill>
              </a:rPr>
              <a:t>are not</a:t>
            </a:r>
            <a:r>
              <a:rPr lang="en-US" sz="1800" b="1">
                <a:solidFill>
                  <a:srgbClr val="CC0000"/>
                </a:solidFill>
              </a:rPr>
              <a:t> (aren’t) happy at school.</a:t>
            </a:r>
            <a:endParaRPr lang="ru-RU" sz="1800" b="1">
              <a:solidFill>
                <a:srgbClr val="CC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1800" b="1">
              <a:solidFill>
                <a:srgbClr val="CC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rgbClr val="CC0000"/>
                </a:solidFill>
              </a:rPr>
              <a:t>They </a:t>
            </a:r>
            <a:r>
              <a:rPr lang="en-US" sz="1800" b="1" u="sng">
                <a:solidFill>
                  <a:srgbClr val="CC0000"/>
                </a:solidFill>
              </a:rPr>
              <a:t>are not</a:t>
            </a:r>
            <a:r>
              <a:rPr lang="en-US" sz="1800" b="1">
                <a:solidFill>
                  <a:srgbClr val="CC0000"/>
                </a:solidFill>
              </a:rPr>
              <a:t> (aren’t) from Moscow.</a:t>
            </a:r>
            <a:endParaRPr lang="ru-RU" sz="1800" b="1">
              <a:solidFill>
                <a:srgbClr val="CC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1800" b="1">
              <a:solidFill>
                <a:srgbClr val="CC0000"/>
              </a:solidFill>
            </a:endParaRPr>
          </a:p>
        </p:txBody>
      </p:sp>
      <p:sp>
        <p:nvSpPr>
          <p:cNvPr id="159751" name="Text Box 7"/>
          <p:cNvSpPr txBox="1">
            <a:spLocks noChangeArrowheads="1"/>
          </p:cNvSpPr>
          <p:nvPr/>
        </p:nvSpPr>
        <p:spPr bwMode="auto">
          <a:xfrm>
            <a:off x="3276600" y="4025900"/>
            <a:ext cx="3455988" cy="242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solidFill>
                  <a:srgbClr val="CC0000"/>
                </a:solidFill>
              </a:rPr>
              <a:t>He </a:t>
            </a:r>
            <a:r>
              <a:rPr lang="en-US" b="1" u="sng">
                <a:solidFill>
                  <a:srgbClr val="CC0000"/>
                </a:solidFill>
              </a:rPr>
              <a:t>is not</a:t>
            </a:r>
            <a:r>
              <a:rPr lang="en-US" b="1">
                <a:solidFill>
                  <a:srgbClr val="CC0000"/>
                </a:solidFill>
              </a:rPr>
              <a:t> (isn’t) a clever boy.</a:t>
            </a:r>
            <a:endParaRPr lang="ru-RU" b="1">
              <a:solidFill>
                <a:srgbClr val="CC0000"/>
              </a:solidFill>
            </a:endParaRPr>
          </a:p>
          <a:p>
            <a:endParaRPr lang="ru-RU" b="1">
              <a:solidFill>
                <a:srgbClr val="CC0000"/>
              </a:solidFill>
            </a:endParaRPr>
          </a:p>
          <a:p>
            <a:endParaRPr lang="en-US" b="1">
              <a:solidFill>
                <a:srgbClr val="CC0000"/>
              </a:solidFill>
            </a:endParaRPr>
          </a:p>
          <a:p>
            <a:r>
              <a:rPr lang="en-US" b="1">
                <a:solidFill>
                  <a:srgbClr val="CC0000"/>
                </a:solidFill>
              </a:rPr>
              <a:t>She </a:t>
            </a:r>
            <a:r>
              <a:rPr lang="en-US" b="1" u="sng">
                <a:solidFill>
                  <a:srgbClr val="CC0000"/>
                </a:solidFill>
              </a:rPr>
              <a:t>is not</a:t>
            </a:r>
            <a:r>
              <a:rPr lang="en-US" b="1">
                <a:solidFill>
                  <a:srgbClr val="CC0000"/>
                </a:solidFill>
              </a:rPr>
              <a:t> (isn’t) a kind girl.</a:t>
            </a:r>
            <a:endParaRPr lang="ru-RU" b="1">
              <a:solidFill>
                <a:srgbClr val="CC0000"/>
              </a:solidFill>
            </a:endParaRPr>
          </a:p>
          <a:p>
            <a:endParaRPr lang="ru-RU" b="1">
              <a:solidFill>
                <a:srgbClr val="CC0000"/>
              </a:solidFill>
            </a:endParaRPr>
          </a:p>
          <a:p>
            <a:endParaRPr lang="en-US" b="1">
              <a:solidFill>
                <a:srgbClr val="CC0000"/>
              </a:solidFill>
            </a:endParaRPr>
          </a:p>
          <a:p>
            <a:r>
              <a:rPr lang="en-US" b="1">
                <a:solidFill>
                  <a:srgbClr val="CC0000"/>
                </a:solidFill>
              </a:rPr>
              <a:t>It </a:t>
            </a:r>
            <a:r>
              <a:rPr lang="en-US" b="1" u="sng">
                <a:solidFill>
                  <a:srgbClr val="CC0000"/>
                </a:solidFill>
              </a:rPr>
              <a:t>is not</a:t>
            </a:r>
            <a:r>
              <a:rPr lang="en-US" b="1">
                <a:solidFill>
                  <a:srgbClr val="CC0000"/>
                </a:solidFill>
              </a:rPr>
              <a:t> (isn’t) a funny cat.</a:t>
            </a:r>
            <a:endParaRPr lang="ru-RU" b="1">
              <a:solidFill>
                <a:srgbClr val="CC0000"/>
              </a:solidFill>
            </a:endParaRPr>
          </a:p>
          <a:p>
            <a:pPr>
              <a:spcBef>
                <a:spcPct val="50000"/>
              </a:spcBef>
            </a:pPr>
            <a:endParaRPr lang="ru-RU" b="1">
              <a:solidFill>
                <a:srgbClr val="CC0000"/>
              </a:solidFill>
            </a:endParaRPr>
          </a:p>
        </p:txBody>
      </p:sp>
      <p:sp>
        <p:nvSpPr>
          <p:cNvPr id="159754" name="Text Box 10"/>
          <p:cNvSpPr txBox="1">
            <a:spLocks noChangeArrowheads="1"/>
          </p:cNvSpPr>
          <p:nvPr/>
        </p:nvSpPr>
        <p:spPr bwMode="auto">
          <a:xfrm>
            <a:off x="6588125" y="4641850"/>
            <a:ext cx="2447925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CC0000"/>
                </a:solidFill>
              </a:rPr>
              <a:t>I </a:t>
            </a:r>
            <a:r>
              <a:rPr lang="en-US" sz="1600" b="1" u="sng">
                <a:solidFill>
                  <a:srgbClr val="CC0000"/>
                </a:solidFill>
              </a:rPr>
              <a:t>am not</a:t>
            </a:r>
            <a:r>
              <a:rPr lang="en-US" sz="1600" b="1">
                <a:solidFill>
                  <a:srgbClr val="CC0000"/>
                </a:solidFill>
              </a:rPr>
              <a:t> (I’m not) a pupil of the 5-th form.</a:t>
            </a:r>
            <a:endParaRPr lang="ru-RU" sz="1600" b="1">
              <a:solidFill>
                <a:srgbClr val="CC0000"/>
              </a:solidFill>
            </a:endParaRPr>
          </a:p>
          <a:p>
            <a:pPr>
              <a:spcBef>
                <a:spcPct val="50000"/>
              </a:spcBef>
            </a:pPr>
            <a:endParaRPr lang="ru-RU" sz="1600" b="1">
              <a:solidFill>
                <a:srgbClr val="CC0000"/>
              </a:solidFill>
            </a:endParaRPr>
          </a:p>
        </p:txBody>
      </p:sp>
      <p:sp>
        <p:nvSpPr>
          <p:cNvPr id="159767" name="Rectangle 23"/>
          <p:cNvSpPr>
            <a:spLocks noChangeArrowheads="1"/>
          </p:cNvSpPr>
          <p:nvPr/>
        </p:nvSpPr>
        <p:spPr bwMode="auto">
          <a:xfrm>
            <a:off x="755650" y="1125538"/>
            <a:ext cx="1296988" cy="865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2"/>
                </a:solidFill>
              </a:rPr>
              <a:t>You</a:t>
            </a:r>
          </a:p>
          <a:p>
            <a:pPr algn="ctr"/>
            <a:r>
              <a:rPr lang="en-US" b="1">
                <a:solidFill>
                  <a:schemeClr val="bg2"/>
                </a:solidFill>
              </a:rPr>
              <a:t> We </a:t>
            </a:r>
          </a:p>
          <a:p>
            <a:pPr algn="ctr"/>
            <a:r>
              <a:rPr lang="en-US" b="1">
                <a:solidFill>
                  <a:schemeClr val="bg2"/>
                </a:solidFill>
              </a:rPr>
              <a:t>They</a:t>
            </a:r>
            <a:endParaRPr lang="ru-RU" b="1">
              <a:solidFill>
                <a:schemeClr val="bg2"/>
              </a:solidFill>
            </a:endParaRPr>
          </a:p>
        </p:txBody>
      </p:sp>
      <p:sp>
        <p:nvSpPr>
          <p:cNvPr id="159768" name="Rectangle 24"/>
          <p:cNvSpPr>
            <a:spLocks noChangeArrowheads="1"/>
          </p:cNvSpPr>
          <p:nvPr/>
        </p:nvSpPr>
        <p:spPr bwMode="auto">
          <a:xfrm>
            <a:off x="3706813" y="1125538"/>
            <a:ext cx="1296987" cy="865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2"/>
                </a:solidFill>
              </a:rPr>
              <a:t>He</a:t>
            </a:r>
          </a:p>
          <a:p>
            <a:pPr algn="ctr"/>
            <a:r>
              <a:rPr lang="en-US" b="1">
                <a:solidFill>
                  <a:schemeClr val="bg2"/>
                </a:solidFill>
              </a:rPr>
              <a:t>She</a:t>
            </a:r>
          </a:p>
          <a:p>
            <a:pPr algn="ctr"/>
            <a:r>
              <a:rPr lang="en-US" b="1">
                <a:solidFill>
                  <a:schemeClr val="bg2"/>
                </a:solidFill>
              </a:rPr>
              <a:t>It</a:t>
            </a:r>
            <a:endParaRPr lang="ru-RU" b="1">
              <a:solidFill>
                <a:schemeClr val="bg2"/>
              </a:solidFill>
            </a:endParaRPr>
          </a:p>
        </p:txBody>
      </p:sp>
      <p:sp>
        <p:nvSpPr>
          <p:cNvPr id="159769" name="Rectangle 25"/>
          <p:cNvSpPr>
            <a:spLocks noChangeArrowheads="1"/>
          </p:cNvSpPr>
          <p:nvPr/>
        </p:nvSpPr>
        <p:spPr bwMode="auto">
          <a:xfrm>
            <a:off x="6588125" y="1125538"/>
            <a:ext cx="1296988" cy="865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2"/>
                </a:solidFill>
              </a:rPr>
              <a:t>I</a:t>
            </a:r>
            <a:endParaRPr lang="ru-RU" b="1">
              <a:solidFill>
                <a:schemeClr val="bg2"/>
              </a:solidFill>
            </a:endParaRPr>
          </a:p>
        </p:txBody>
      </p:sp>
      <p:sp>
        <p:nvSpPr>
          <p:cNvPr id="159770" name="AutoShape 26"/>
          <p:cNvSpPr>
            <a:spLocks noChangeArrowheads="1"/>
          </p:cNvSpPr>
          <p:nvPr/>
        </p:nvSpPr>
        <p:spPr bwMode="auto">
          <a:xfrm>
            <a:off x="1208088" y="2133600"/>
            <a:ext cx="339725" cy="358775"/>
          </a:xfrm>
          <a:prstGeom prst="plus">
            <a:avLst>
              <a:gd name="adj" fmla="val 250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9771" name="AutoShape 27"/>
          <p:cNvSpPr>
            <a:spLocks noChangeArrowheads="1"/>
          </p:cNvSpPr>
          <p:nvPr/>
        </p:nvSpPr>
        <p:spPr bwMode="auto">
          <a:xfrm>
            <a:off x="4232275" y="2133600"/>
            <a:ext cx="339725" cy="358775"/>
          </a:xfrm>
          <a:prstGeom prst="plus">
            <a:avLst>
              <a:gd name="adj" fmla="val 250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9772" name="AutoShape 28"/>
          <p:cNvSpPr>
            <a:spLocks noChangeArrowheads="1"/>
          </p:cNvSpPr>
          <p:nvPr/>
        </p:nvSpPr>
        <p:spPr bwMode="auto">
          <a:xfrm>
            <a:off x="7112000" y="2133600"/>
            <a:ext cx="339725" cy="358775"/>
          </a:xfrm>
          <a:prstGeom prst="plus">
            <a:avLst>
              <a:gd name="adj" fmla="val 250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9777" name="AutoShape 33"/>
          <p:cNvSpPr>
            <a:spLocks noChangeArrowheads="1"/>
          </p:cNvSpPr>
          <p:nvPr/>
        </p:nvSpPr>
        <p:spPr bwMode="auto">
          <a:xfrm>
            <a:off x="969963" y="2636838"/>
            <a:ext cx="792162" cy="720725"/>
          </a:xfrm>
          <a:prstGeom prst="downArrowCallout">
            <a:avLst>
              <a:gd name="adj1" fmla="val 27478"/>
              <a:gd name="adj2" fmla="val 27478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2"/>
                </a:solidFill>
              </a:rPr>
              <a:t>are</a:t>
            </a:r>
            <a:endParaRPr lang="ru-RU" b="1">
              <a:solidFill>
                <a:schemeClr val="bg2"/>
              </a:solidFill>
            </a:endParaRPr>
          </a:p>
        </p:txBody>
      </p:sp>
      <p:sp>
        <p:nvSpPr>
          <p:cNvPr id="159778" name="AutoShape 34"/>
          <p:cNvSpPr>
            <a:spLocks noChangeArrowheads="1"/>
          </p:cNvSpPr>
          <p:nvPr/>
        </p:nvSpPr>
        <p:spPr bwMode="auto">
          <a:xfrm>
            <a:off x="6875463" y="2636838"/>
            <a:ext cx="792162" cy="720725"/>
          </a:xfrm>
          <a:prstGeom prst="downArrowCallout">
            <a:avLst>
              <a:gd name="adj1" fmla="val 27478"/>
              <a:gd name="adj2" fmla="val 27478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2"/>
                </a:solidFill>
              </a:rPr>
              <a:t>am</a:t>
            </a:r>
            <a:endParaRPr lang="ru-RU" b="1">
              <a:solidFill>
                <a:schemeClr val="bg2"/>
              </a:solidFill>
            </a:endParaRPr>
          </a:p>
        </p:txBody>
      </p:sp>
      <p:sp>
        <p:nvSpPr>
          <p:cNvPr id="159779" name="AutoShape 35"/>
          <p:cNvSpPr>
            <a:spLocks noChangeArrowheads="1"/>
          </p:cNvSpPr>
          <p:nvPr/>
        </p:nvSpPr>
        <p:spPr bwMode="auto">
          <a:xfrm>
            <a:off x="3994150" y="2636838"/>
            <a:ext cx="792163" cy="720725"/>
          </a:xfrm>
          <a:prstGeom prst="downArrowCallout">
            <a:avLst>
              <a:gd name="adj1" fmla="val 27478"/>
              <a:gd name="adj2" fmla="val 27478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2"/>
                </a:solidFill>
              </a:rPr>
              <a:t>is</a:t>
            </a:r>
            <a:endParaRPr lang="ru-RU" b="1">
              <a:solidFill>
                <a:schemeClr val="bg2"/>
              </a:solidFill>
            </a:endParaRPr>
          </a:p>
        </p:txBody>
      </p:sp>
      <p:sp>
        <p:nvSpPr>
          <p:cNvPr id="159780" name="Text Box 36"/>
          <p:cNvSpPr txBox="1">
            <a:spLocks noChangeArrowheads="1"/>
          </p:cNvSpPr>
          <p:nvPr/>
        </p:nvSpPr>
        <p:spPr bwMode="auto">
          <a:xfrm>
            <a:off x="1101725" y="3429000"/>
            <a:ext cx="590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  <a:latin typeface="Arial Black" pitchFamily="34" charset="0"/>
              </a:rPr>
              <a:t>not</a:t>
            </a:r>
            <a:endParaRPr lang="ru-RU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159781" name="Text Box 37"/>
          <p:cNvSpPr txBox="1">
            <a:spLocks noChangeArrowheads="1"/>
          </p:cNvSpPr>
          <p:nvPr/>
        </p:nvSpPr>
        <p:spPr bwMode="auto">
          <a:xfrm>
            <a:off x="4125913" y="3422650"/>
            <a:ext cx="590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  <a:latin typeface="Arial Black" pitchFamily="34" charset="0"/>
              </a:rPr>
              <a:t>not</a:t>
            </a:r>
            <a:endParaRPr lang="ru-RU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159782" name="Text Box 38"/>
          <p:cNvSpPr txBox="1">
            <a:spLocks noChangeArrowheads="1"/>
          </p:cNvSpPr>
          <p:nvPr/>
        </p:nvSpPr>
        <p:spPr bwMode="auto">
          <a:xfrm>
            <a:off x="7019925" y="3357563"/>
            <a:ext cx="590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  <a:latin typeface="Arial Black" pitchFamily="34" charset="0"/>
              </a:rPr>
              <a:t>not</a:t>
            </a:r>
            <a:endParaRPr lang="ru-RU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159783" name="AutoShape 39"/>
          <p:cNvSpPr>
            <a:spLocks/>
          </p:cNvSpPr>
          <p:nvPr/>
        </p:nvSpPr>
        <p:spPr bwMode="auto">
          <a:xfrm>
            <a:off x="2051050" y="2781300"/>
            <a:ext cx="152400" cy="914400"/>
          </a:xfrm>
          <a:prstGeom prst="rightBrace">
            <a:avLst>
              <a:gd name="adj1" fmla="val 50000"/>
              <a:gd name="adj2" fmla="val 50000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9784" name="Text Box 40"/>
          <p:cNvSpPr txBox="1">
            <a:spLocks noChangeArrowheads="1"/>
          </p:cNvSpPr>
          <p:nvPr/>
        </p:nvSpPr>
        <p:spPr bwMode="auto">
          <a:xfrm>
            <a:off x="2339975" y="3068638"/>
            <a:ext cx="908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  <a:latin typeface="Arial Black" pitchFamily="34" charset="0"/>
              </a:rPr>
              <a:t>aren’t</a:t>
            </a:r>
            <a:endParaRPr lang="ru-RU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159785" name="AutoShape 41"/>
          <p:cNvSpPr>
            <a:spLocks/>
          </p:cNvSpPr>
          <p:nvPr/>
        </p:nvSpPr>
        <p:spPr bwMode="auto">
          <a:xfrm>
            <a:off x="5003800" y="2730500"/>
            <a:ext cx="152400" cy="914400"/>
          </a:xfrm>
          <a:prstGeom prst="rightBrace">
            <a:avLst>
              <a:gd name="adj1" fmla="val 50000"/>
              <a:gd name="adj2" fmla="val 50000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9786" name="AutoShape 42"/>
          <p:cNvSpPr>
            <a:spLocks/>
          </p:cNvSpPr>
          <p:nvPr/>
        </p:nvSpPr>
        <p:spPr bwMode="auto">
          <a:xfrm>
            <a:off x="7956550" y="1341438"/>
            <a:ext cx="287338" cy="2232025"/>
          </a:xfrm>
          <a:prstGeom prst="rightBrace">
            <a:avLst>
              <a:gd name="adj1" fmla="val 64733"/>
              <a:gd name="adj2" fmla="val 50000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9787" name="Text Box 43"/>
          <p:cNvSpPr txBox="1">
            <a:spLocks noChangeArrowheads="1"/>
          </p:cNvSpPr>
          <p:nvPr/>
        </p:nvSpPr>
        <p:spPr bwMode="auto">
          <a:xfrm>
            <a:off x="5292725" y="3068638"/>
            <a:ext cx="717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  <a:latin typeface="Arial Black" pitchFamily="34" charset="0"/>
              </a:rPr>
              <a:t>isn’t</a:t>
            </a:r>
            <a:endParaRPr lang="ru-RU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159788" name="Text Box 44"/>
          <p:cNvSpPr txBox="1">
            <a:spLocks noChangeArrowheads="1"/>
          </p:cNvSpPr>
          <p:nvPr/>
        </p:nvSpPr>
        <p:spPr bwMode="auto">
          <a:xfrm>
            <a:off x="8061325" y="2990850"/>
            <a:ext cx="1047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  <a:latin typeface="Arial Black" pitchFamily="34" charset="0"/>
              </a:rPr>
              <a:t>I’m not</a:t>
            </a:r>
            <a:endParaRPr lang="ru-RU">
              <a:solidFill>
                <a:srgbClr val="FF3300"/>
              </a:solidFill>
              <a:latin typeface="Arial Black" pitchFamily="34" charset="0"/>
            </a:endParaRPr>
          </a:p>
        </p:txBody>
      </p:sp>
      <p:pic>
        <p:nvPicPr>
          <p:cNvPr id="159789" name="Picture 45" descr="j04326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188" y="5300663"/>
            <a:ext cx="1403350" cy="14033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159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159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159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9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9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9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9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9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9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9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9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9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9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9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9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9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9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9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9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9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59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2000"/>
                                        <p:tgtEl>
                                          <p:spTgt spid="159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1" dur="2000"/>
                                        <p:tgtEl>
                                          <p:spTgt spid="159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4" dur="2000"/>
                                        <p:tgtEl>
                                          <p:spTgt spid="159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97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97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9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59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59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597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597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59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597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59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597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597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59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159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159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59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59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59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159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6" grpId="0"/>
      <p:bldP spid="159751" grpId="0"/>
      <p:bldP spid="159754" grpId="0"/>
      <p:bldP spid="159767" grpId="0" animBg="1"/>
      <p:bldP spid="159768" grpId="0" animBg="1"/>
      <p:bldP spid="159769" grpId="0" animBg="1"/>
      <p:bldP spid="159770" grpId="0" animBg="1"/>
      <p:bldP spid="159771" grpId="0" animBg="1"/>
      <p:bldP spid="159772" grpId="0" animBg="1"/>
      <p:bldP spid="159777" grpId="0" animBg="1"/>
      <p:bldP spid="159778" grpId="0" animBg="1"/>
      <p:bldP spid="159779" grpId="0" animBg="1"/>
      <p:bldP spid="159780" grpId="0"/>
      <p:bldP spid="159781" grpId="0"/>
      <p:bldP spid="159782" grpId="0"/>
      <p:bldP spid="159783" grpId="0" animBg="1"/>
      <p:bldP spid="159784" grpId="0"/>
      <p:bldP spid="159785" grpId="0" animBg="1"/>
      <p:bldP spid="159786" grpId="0" animBg="1"/>
      <p:bldP spid="159787" grpId="0"/>
      <p:bldP spid="15978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363538">
              <a:lnSpc>
                <a:spcPct val="90000"/>
              </a:lnSpc>
            </a:pPr>
            <a:r>
              <a:rPr lang="en-US"/>
              <a:t>What is your name? </a:t>
            </a:r>
            <a:r>
              <a:rPr lang="en-US">
                <a:solidFill>
                  <a:srgbClr val="CC0000"/>
                </a:solidFill>
              </a:rPr>
              <a:t>My name is Kate.</a:t>
            </a:r>
          </a:p>
          <a:p>
            <a:pPr marL="0" indent="363538">
              <a:lnSpc>
                <a:spcPct val="90000"/>
              </a:lnSpc>
            </a:pPr>
            <a:r>
              <a:rPr lang="en-US"/>
              <a:t>How old are you? </a:t>
            </a:r>
            <a:r>
              <a:rPr lang="en-US">
                <a:solidFill>
                  <a:srgbClr val="CC0000"/>
                </a:solidFill>
              </a:rPr>
              <a:t>I’m eleven (years old).</a:t>
            </a:r>
          </a:p>
          <a:p>
            <a:pPr marL="0" indent="363538">
              <a:lnSpc>
                <a:spcPct val="90000"/>
              </a:lnSpc>
            </a:pPr>
            <a:r>
              <a:rPr lang="en-US"/>
              <a:t>How old is she? </a:t>
            </a:r>
            <a:r>
              <a:rPr lang="en-US">
                <a:solidFill>
                  <a:srgbClr val="CC0000"/>
                </a:solidFill>
              </a:rPr>
              <a:t>She is fifteen (years old).</a:t>
            </a:r>
          </a:p>
          <a:p>
            <a:pPr marL="0" indent="363538">
              <a:lnSpc>
                <a:spcPct val="90000"/>
              </a:lnSpc>
            </a:pPr>
            <a:r>
              <a:rPr lang="en-US"/>
              <a:t>Where are you from? </a:t>
            </a:r>
            <a:r>
              <a:rPr lang="en-US">
                <a:solidFill>
                  <a:srgbClr val="CC0000"/>
                </a:solidFill>
              </a:rPr>
              <a:t>I’m from Russia.</a:t>
            </a:r>
          </a:p>
          <a:p>
            <a:pPr marL="0" indent="363538">
              <a:lnSpc>
                <a:spcPct val="90000"/>
              </a:lnSpc>
            </a:pPr>
            <a:r>
              <a:rPr lang="en-US"/>
              <a:t>Where is she from? </a:t>
            </a:r>
            <a:r>
              <a:rPr lang="en-US">
                <a:solidFill>
                  <a:srgbClr val="CC0000"/>
                </a:solidFill>
              </a:rPr>
              <a:t>She is from Canada.</a:t>
            </a:r>
          </a:p>
          <a:p>
            <a:pPr marL="0" indent="363538">
              <a:lnSpc>
                <a:spcPct val="90000"/>
              </a:lnSpc>
            </a:pPr>
            <a:r>
              <a:rPr lang="en-US"/>
              <a:t>How are you? </a:t>
            </a:r>
            <a:r>
              <a:rPr lang="en-US">
                <a:solidFill>
                  <a:srgbClr val="CC0000"/>
                </a:solidFill>
              </a:rPr>
              <a:t>I’m fine.</a:t>
            </a:r>
          </a:p>
          <a:p>
            <a:pPr marL="0" indent="363538">
              <a:lnSpc>
                <a:spcPct val="90000"/>
              </a:lnSpc>
            </a:pPr>
            <a:r>
              <a:rPr lang="en-US"/>
              <a:t>What is your job? </a:t>
            </a:r>
            <a:r>
              <a:rPr lang="en-US">
                <a:solidFill>
                  <a:srgbClr val="CC0000"/>
                </a:solidFill>
              </a:rPr>
              <a:t>I’m a doctor.</a:t>
            </a:r>
          </a:p>
          <a:p>
            <a:pPr marL="0" indent="363538">
              <a:lnSpc>
                <a:spcPct val="90000"/>
              </a:lnSpc>
            </a:pPr>
            <a:r>
              <a:rPr lang="en-US"/>
              <a:t>What is her job? </a:t>
            </a:r>
            <a:r>
              <a:rPr lang="en-US">
                <a:solidFill>
                  <a:srgbClr val="CC0000"/>
                </a:solidFill>
              </a:rPr>
              <a:t>She is a teacher.</a:t>
            </a:r>
          </a:p>
          <a:p>
            <a:pPr marL="0" indent="363538">
              <a:lnSpc>
                <a:spcPct val="90000"/>
              </a:lnSpc>
            </a:pPr>
            <a:endParaRPr lang="en-US"/>
          </a:p>
          <a:p>
            <a:pPr marL="0" indent="363538">
              <a:lnSpc>
                <a:spcPct val="90000"/>
              </a:lnSpc>
            </a:pPr>
            <a:endParaRPr lang="ru-RU"/>
          </a:p>
        </p:txBody>
      </p:sp>
      <p:sp>
        <p:nvSpPr>
          <p:cNvPr id="8090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23850" y="404813"/>
            <a:ext cx="8229600" cy="1143000"/>
          </a:xfrm>
          <a:noFill/>
          <a:ln/>
        </p:spPr>
        <p:txBody>
          <a:bodyPr/>
          <a:lstStyle/>
          <a:p>
            <a:r>
              <a:rPr lang="en-US" sz="2800">
                <a:solidFill>
                  <a:srgbClr val="CC0000"/>
                </a:solidFill>
              </a:rPr>
              <a:t>Examples with TO BE</a:t>
            </a:r>
            <a:br>
              <a:rPr lang="ru-RU" sz="2800">
                <a:solidFill>
                  <a:srgbClr val="CC0000"/>
                </a:solidFill>
              </a:rPr>
            </a:br>
            <a:r>
              <a:rPr lang="ru-RU" sz="2800">
                <a:solidFill>
                  <a:srgbClr val="CC0000"/>
                </a:solidFill>
              </a:rPr>
              <a:t>Примеры с</a:t>
            </a:r>
            <a:r>
              <a:rPr lang="en-US" sz="2800">
                <a:solidFill>
                  <a:srgbClr val="CC0000"/>
                </a:solidFill>
              </a:rPr>
              <a:t> TO BE</a:t>
            </a:r>
            <a:br>
              <a:rPr lang="en-US" sz="2800">
                <a:solidFill>
                  <a:srgbClr val="CC0000"/>
                </a:solidFill>
              </a:rPr>
            </a:br>
            <a:br>
              <a:rPr lang="en-US" sz="2800">
                <a:solidFill>
                  <a:srgbClr val="FF3300"/>
                </a:solidFill>
              </a:rPr>
            </a:br>
            <a:endParaRPr lang="ru-RU" sz="2800">
              <a:solidFill>
                <a:srgbClr val="FF3300"/>
              </a:solidFill>
            </a:endParaRPr>
          </a:p>
        </p:txBody>
      </p:sp>
      <p:pic>
        <p:nvPicPr>
          <p:cNvPr id="80901" name="Picture 5" descr="j04300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950" y="5084763"/>
            <a:ext cx="1866900" cy="1473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0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0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 build="p"/>
      <p:bldP spid="8090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363538">
              <a:lnSpc>
                <a:spcPct val="90000"/>
              </a:lnSpc>
              <a:buFontTx/>
              <a:buNone/>
            </a:pPr>
            <a:r>
              <a:rPr lang="ru-RU" sz="2800" b="1">
                <a:solidFill>
                  <a:schemeClr val="hlink"/>
                </a:solidFill>
              </a:rPr>
              <a:t>Заполните пропуски, используя </a:t>
            </a:r>
            <a:r>
              <a:rPr lang="en-US" sz="2800" b="1">
                <a:solidFill>
                  <a:schemeClr val="hlink"/>
                </a:solidFill>
              </a:rPr>
              <a:t>AM</a:t>
            </a:r>
            <a:r>
              <a:rPr lang="ru-RU" sz="2800" b="1">
                <a:solidFill>
                  <a:schemeClr val="hlink"/>
                </a:solidFill>
              </a:rPr>
              <a:t>, </a:t>
            </a:r>
            <a:r>
              <a:rPr lang="en-US" sz="2800" b="1">
                <a:solidFill>
                  <a:schemeClr val="hlink"/>
                </a:solidFill>
              </a:rPr>
              <a:t>IS</a:t>
            </a:r>
            <a:r>
              <a:rPr lang="ru-RU" sz="2800" b="1">
                <a:solidFill>
                  <a:schemeClr val="hlink"/>
                </a:solidFill>
              </a:rPr>
              <a:t>, </a:t>
            </a:r>
            <a:r>
              <a:rPr lang="en-US" sz="2800" b="1">
                <a:solidFill>
                  <a:schemeClr val="hlink"/>
                </a:solidFill>
              </a:rPr>
              <a:t>ARE</a:t>
            </a:r>
            <a:r>
              <a:rPr lang="ru-RU" sz="2800" b="1">
                <a:solidFill>
                  <a:schemeClr val="hlink"/>
                </a:solidFill>
              </a:rPr>
              <a:t>:</a:t>
            </a:r>
            <a:endParaRPr lang="en-US" sz="2800">
              <a:solidFill>
                <a:schemeClr val="hlink"/>
              </a:solidFill>
            </a:endParaRPr>
          </a:p>
          <a:p>
            <a:pPr marL="0" indent="363538">
              <a:lnSpc>
                <a:spcPct val="90000"/>
              </a:lnSpc>
            </a:pPr>
            <a:r>
              <a:rPr lang="en-US" sz="2800"/>
              <a:t>We… pupils of Moscow school. </a:t>
            </a:r>
          </a:p>
          <a:p>
            <a:pPr marL="0" indent="363538">
              <a:lnSpc>
                <a:spcPct val="90000"/>
              </a:lnSpc>
            </a:pPr>
            <a:r>
              <a:rPr lang="en-US" sz="2800"/>
              <a:t>I…twenty.</a:t>
            </a:r>
          </a:p>
          <a:p>
            <a:pPr marL="0" indent="363538">
              <a:lnSpc>
                <a:spcPct val="90000"/>
              </a:lnSpc>
            </a:pPr>
            <a:r>
              <a:rPr lang="en-US" sz="2800"/>
              <a:t>… Kate from the USA?</a:t>
            </a:r>
          </a:p>
          <a:p>
            <a:pPr marL="0" indent="363538">
              <a:lnSpc>
                <a:spcPct val="90000"/>
              </a:lnSpc>
            </a:pPr>
            <a:r>
              <a:rPr lang="en-US" sz="2800"/>
              <a:t>He… an actor of the theatre.</a:t>
            </a:r>
          </a:p>
          <a:p>
            <a:pPr marL="0" indent="363538">
              <a:lnSpc>
                <a:spcPct val="90000"/>
              </a:lnSpc>
            </a:pPr>
            <a:r>
              <a:rPr lang="en-US" sz="2800"/>
              <a:t>… Mark and John friends?</a:t>
            </a:r>
          </a:p>
          <a:p>
            <a:pPr marL="0" indent="363538">
              <a:lnSpc>
                <a:spcPct val="90000"/>
              </a:lnSpc>
            </a:pPr>
            <a:r>
              <a:rPr lang="en-US" sz="2800"/>
              <a:t> How…you? – I…fine, thanks. And you?</a:t>
            </a:r>
          </a:p>
          <a:p>
            <a:pPr marL="0" indent="363538">
              <a:lnSpc>
                <a:spcPct val="90000"/>
              </a:lnSpc>
            </a:pPr>
            <a:r>
              <a:rPr lang="en-US" sz="2800"/>
              <a:t>Jane…not well now. She…ill.</a:t>
            </a:r>
          </a:p>
          <a:p>
            <a:pPr marL="0" indent="363538">
              <a:lnSpc>
                <a:spcPct val="90000"/>
              </a:lnSpc>
            </a:pPr>
            <a:r>
              <a:rPr lang="en-US" sz="2800"/>
              <a:t>What…his address? – It…10 Queen’s Road, London.</a:t>
            </a:r>
          </a:p>
          <a:p>
            <a:pPr marL="0" indent="363538">
              <a:lnSpc>
                <a:spcPct val="90000"/>
              </a:lnSpc>
            </a:pPr>
            <a:endParaRPr lang="ru-RU" sz="2800"/>
          </a:p>
        </p:txBody>
      </p:sp>
      <p:sp>
        <p:nvSpPr>
          <p:cNvPr id="186371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457200" y="269875"/>
            <a:ext cx="8229600" cy="1143000"/>
          </a:xfrm>
          <a:noFill/>
          <a:ln/>
        </p:spPr>
        <p:txBody>
          <a:bodyPr/>
          <a:lstStyle/>
          <a:p>
            <a:r>
              <a:rPr lang="en-US" sz="2800">
                <a:solidFill>
                  <a:srgbClr val="CC0000"/>
                </a:solidFill>
              </a:rPr>
              <a:t>Exercises with TO BE</a:t>
            </a:r>
            <a:br>
              <a:rPr lang="ru-RU" sz="2800">
                <a:solidFill>
                  <a:srgbClr val="CC0000"/>
                </a:solidFill>
              </a:rPr>
            </a:br>
            <a:r>
              <a:rPr lang="ru-RU" sz="2800">
                <a:solidFill>
                  <a:srgbClr val="CC0000"/>
                </a:solidFill>
              </a:rPr>
              <a:t>Упражнения с</a:t>
            </a:r>
            <a:r>
              <a:rPr lang="en-US" sz="2800">
                <a:solidFill>
                  <a:srgbClr val="CC0000"/>
                </a:solidFill>
              </a:rPr>
              <a:t> TO BE</a:t>
            </a:r>
            <a:br>
              <a:rPr lang="en-US" sz="2800">
                <a:solidFill>
                  <a:srgbClr val="CC0000"/>
                </a:solidFill>
              </a:rPr>
            </a:br>
            <a:br>
              <a:rPr lang="en-US" sz="2800">
                <a:solidFill>
                  <a:srgbClr val="FF3300"/>
                </a:solidFill>
              </a:rPr>
            </a:br>
            <a:endParaRPr lang="ru-RU" sz="2800">
              <a:solidFill>
                <a:srgbClr val="FF3300"/>
              </a:solidFill>
            </a:endParaRPr>
          </a:p>
        </p:txBody>
      </p:sp>
      <p:sp>
        <p:nvSpPr>
          <p:cNvPr id="186372" name="Text Box 4"/>
          <p:cNvSpPr txBox="1">
            <a:spLocks noChangeArrowheads="1"/>
          </p:cNvSpPr>
          <p:nvPr/>
        </p:nvSpPr>
        <p:spPr bwMode="auto">
          <a:xfrm rot="10800000" flipV="1">
            <a:off x="1619250" y="4797425"/>
            <a:ext cx="565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are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86373" name="Text Box 5"/>
          <p:cNvSpPr txBox="1">
            <a:spLocks noChangeArrowheads="1"/>
          </p:cNvSpPr>
          <p:nvPr/>
        </p:nvSpPr>
        <p:spPr bwMode="auto">
          <a:xfrm>
            <a:off x="755650" y="4292600"/>
            <a:ext cx="608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Are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86374" name="Text Box 6"/>
          <p:cNvSpPr txBox="1">
            <a:spLocks noChangeArrowheads="1"/>
          </p:cNvSpPr>
          <p:nvPr/>
        </p:nvSpPr>
        <p:spPr bwMode="auto">
          <a:xfrm>
            <a:off x="1403350" y="3860800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is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86375" name="Text Box 7"/>
          <p:cNvSpPr txBox="1">
            <a:spLocks noChangeArrowheads="1"/>
          </p:cNvSpPr>
          <p:nvPr/>
        </p:nvSpPr>
        <p:spPr bwMode="auto">
          <a:xfrm>
            <a:off x="1692275" y="5229225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is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86376" name="Text Box 8"/>
          <p:cNvSpPr txBox="1">
            <a:spLocks noChangeArrowheads="1"/>
          </p:cNvSpPr>
          <p:nvPr/>
        </p:nvSpPr>
        <p:spPr bwMode="auto">
          <a:xfrm>
            <a:off x="1403350" y="2492375"/>
            <a:ext cx="565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are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86377" name="Text Box 9"/>
          <p:cNvSpPr txBox="1">
            <a:spLocks noChangeArrowheads="1"/>
          </p:cNvSpPr>
          <p:nvPr/>
        </p:nvSpPr>
        <p:spPr bwMode="auto">
          <a:xfrm>
            <a:off x="900113" y="2924175"/>
            <a:ext cx="550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am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86378" name="Text Box 10"/>
          <p:cNvSpPr txBox="1">
            <a:spLocks noChangeArrowheads="1"/>
          </p:cNvSpPr>
          <p:nvPr/>
        </p:nvSpPr>
        <p:spPr bwMode="auto">
          <a:xfrm>
            <a:off x="900113" y="3357563"/>
            <a:ext cx="395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Is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86379" name="Text Box 11"/>
          <p:cNvSpPr txBox="1">
            <a:spLocks noChangeArrowheads="1"/>
          </p:cNvSpPr>
          <p:nvPr/>
        </p:nvSpPr>
        <p:spPr bwMode="auto">
          <a:xfrm>
            <a:off x="4787900" y="5229225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is</a:t>
            </a:r>
            <a:endParaRPr lang="ru-RU" sz="2000" b="1">
              <a:solidFill>
                <a:srgbClr val="FF3300"/>
              </a:solidFill>
            </a:endParaRPr>
          </a:p>
        </p:txBody>
      </p:sp>
      <p:pic>
        <p:nvPicPr>
          <p:cNvPr id="186380" name="Picture 12" descr="j04300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388" y="115888"/>
            <a:ext cx="1866900" cy="1473200"/>
          </a:xfrm>
          <a:prstGeom prst="rect">
            <a:avLst/>
          </a:prstGeom>
          <a:noFill/>
        </p:spPr>
      </p:pic>
      <p:sp>
        <p:nvSpPr>
          <p:cNvPr id="186381" name="Text Box 13"/>
          <p:cNvSpPr txBox="1">
            <a:spLocks noChangeArrowheads="1"/>
          </p:cNvSpPr>
          <p:nvPr/>
        </p:nvSpPr>
        <p:spPr bwMode="auto">
          <a:xfrm>
            <a:off x="3276600" y="4797425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</a:rPr>
              <a:t>am</a:t>
            </a:r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186382" name="Text Box 14"/>
          <p:cNvSpPr txBox="1">
            <a:spLocks noChangeArrowheads="1"/>
          </p:cNvSpPr>
          <p:nvPr/>
        </p:nvSpPr>
        <p:spPr bwMode="auto">
          <a:xfrm>
            <a:off x="1692275" y="5734050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is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86383" name="Text Box 15"/>
          <p:cNvSpPr txBox="1">
            <a:spLocks noChangeArrowheads="1"/>
          </p:cNvSpPr>
          <p:nvPr/>
        </p:nvSpPr>
        <p:spPr bwMode="auto">
          <a:xfrm>
            <a:off x="4716463" y="5734050"/>
            <a:ext cx="395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is</a:t>
            </a:r>
            <a:endParaRPr lang="ru-RU" sz="2000" b="1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6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6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6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6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6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86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86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86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86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863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863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863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863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863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863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863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863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863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863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863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863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6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6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6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6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6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6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6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6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86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6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6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6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86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86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6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86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86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86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86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86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86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86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86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86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86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86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86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86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86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86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86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86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86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1" grpId="0"/>
      <p:bldP spid="186375" grpId="0"/>
      <p:bldP spid="186376" grpId="0"/>
      <p:bldP spid="186378" grpId="0"/>
      <p:bldP spid="186379" grpId="0"/>
      <p:bldP spid="186381" grpId="0"/>
      <p:bldP spid="186382" grpId="0"/>
      <p:bldP spid="18638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363538">
              <a:buFontTx/>
              <a:buNone/>
            </a:pPr>
            <a:r>
              <a:rPr lang="ru-RU" b="1">
                <a:solidFill>
                  <a:schemeClr val="hlink"/>
                </a:solidFill>
              </a:rPr>
              <a:t>Дайте краткий ответ:</a:t>
            </a:r>
            <a:endParaRPr lang="en-US">
              <a:solidFill>
                <a:schemeClr val="hlink"/>
              </a:solidFill>
            </a:endParaRPr>
          </a:p>
          <a:p>
            <a:pPr marL="1076325" lvl="1" indent="-533400"/>
            <a:r>
              <a:rPr lang="en-US"/>
              <a:t>Are you a pupil?</a:t>
            </a:r>
          </a:p>
          <a:p>
            <a:pPr marL="1076325" lvl="1" indent="-533400"/>
            <a:r>
              <a:rPr lang="en-US"/>
              <a:t>Is his telephone number 4638769?</a:t>
            </a:r>
          </a:p>
          <a:p>
            <a:pPr marL="1076325" lvl="1" indent="-533400"/>
            <a:r>
              <a:rPr lang="en-US"/>
              <a:t>Is it her name?</a:t>
            </a:r>
          </a:p>
          <a:p>
            <a:pPr marL="1076325" lvl="1" indent="-533400"/>
            <a:r>
              <a:rPr lang="en-US"/>
              <a:t>Is Mary happy?</a:t>
            </a:r>
          </a:p>
          <a:p>
            <a:pPr marL="1076325" lvl="1" indent="-533400"/>
            <a:r>
              <a:rPr lang="en-US"/>
              <a:t>Are they from Russia?</a:t>
            </a:r>
          </a:p>
          <a:p>
            <a:pPr marL="1076325" lvl="1" indent="-533400"/>
            <a:r>
              <a:rPr lang="en-US"/>
              <a:t>Is this book new?</a:t>
            </a:r>
          </a:p>
          <a:p>
            <a:pPr marL="1076325" lvl="1" indent="-533400"/>
            <a:r>
              <a:rPr lang="en-US"/>
              <a:t>Are we good friends?</a:t>
            </a:r>
            <a:endParaRPr lang="ru-RU"/>
          </a:p>
        </p:txBody>
      </p:sp>
      <p:sp>
        <p:nvSpPr>
          <p:cNvPr id="187395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457200" y="269875"/>
            <a:ext cx="8229600" cy="1143000"/>
          </a:xfrm>
          <a:noFill/>
          <a:ln/>
        </p:spPr>
        <p:txBody>
          <a:bodyPr/>
          <a:lstStyle/>
          <a:p>
            <a:r>
              <a:rPr lang="en-US" sz="2800">
                <a:solidFill>
                  <a:srgbClr val="CC0000"/>
                </a:solidFill>
              </a:rPr>
              <a:t>Exercises with TO BE</a:t>
            </a:r>
            <a:br>
              <a:rPr lang="ru-RU" sz="2800">
                <a:solidFill>
                  <a:srgbClr val="CC0000"/>
                </a:solidFill>
              </a:rPr>
            </a:br>
            <a:r>
              <a:rPr lang="ru-RU" sz="2800">
                <a:solidFill>
                  <a:srgbClr val="CC0000"/>
                </a:solidFill>
              </a:rPr>
              <a:t>Упражнения с</a:t>
            </a:r>
            <a:r>
              <a:rPr lang="en-US" sz="2800">
                <a:solidFill>
                  <a:srgbClr val="CC0000"/>
                </a:solidFill>
              </a:rPr>
              <a:t> TO BE</a:t>
            </a:r>
            <a:br>
              <a:rPr lang="en-US" sz="2800">
                <a:solidFill>
                  <a:srgbClr val="CC0000"/>
                </a:solidFill>
              </a:rPr>
            </a:br>
            <a:br>
              <a:rPr lang="en-US" sz="2800">
                <a:solidFill>
                  <a:srgbClr val="FF3300"/>
                </a:solidFill>
              </a:rPr>
            </a:br>
            <a:endParaRPr lang="ru-RU" sz="2800">
              <a:solidFill>
                <a:srgbClr val="FF3300"/>
              </a:solidFill>
            </a:endParaRPr>
          </a:p>
        </p:txBody>
      </p:sp>
      <p:sp>
        <p:nvSpPr>
          <p:cNvPr id="187397" name="Text Box 5"/>
          <p:cNvSpPr txBox="1">
            <a:spLocks noChangeArrowheads="1"/>
          </p:cNvSpPr>
          <p:nvPr/>
        </p:nvSpPr>
        <p:spPr bwMode="auto">
          <a:xfrm>
            <a:off x="4140200" y="2205038"/>
            <a:ext cx="1211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Yes, I’m.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87398" name="Text Box 6"/>
          <p:cNvSpPr txBox="1">
            <a:spLocks noChangeArrowheads="1"/>
          </p:cNvSpPr>
          <p:nvPr/>
        </p:nvSpPr>
        <p:spPr bwMode="auto">
          <a:xfrm>
            <a:off x="7164388" y="2708275"/>
            <a:ext cx="14779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No, it isn’t.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87399" name="Text Box 7"/>
          <p:cNvSpPr txBox="1">
            <a:spLocks noChangeArrowheads="1"/>
          </p:cNvSpPr>
          <p:nvPr/>
        </p:nvSpPr>
        <p:spPr bwMode="auto">
          <a:xfrm>
            <a:off x="3995738" y="3284538"/>
            <a:ext cx="12811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Yes, it is.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87400" name="Text Box 8"/>
          <p:cNvSpPr txBox="1">
            <a:spLocks noChangeArrowheads="1"/>
          </p:cNvSpPr>
          <p:nvPr/>
        </p:nvSpPr>
        <p:spPr bwMode="auto">
          <a:xfrm>
            <a:off x="4067175" y="3789363"/>
            <a:ext cx="1565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Yes, she is.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87401" name="Text Box 9"/>
          <p:cNvSpPr txBox="1">
            <a:spLocks noChangeArrowheads="1"/>
          </p:cNvSpPr>
          <p:nvPr/>
        </p:nvSpPr>
        <p:spPr bwMode="auto">
          <a:xfrm>
            <a:off x="5148263" y="4292600"/>
            <a:ext cx="201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No, they aren’t.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87402" name="Text Box 10"/>
          <p:cNvSpPr txBox="1">
            <a:spLocks noChangeArrowheads="1"/>
          </p:cNvSpPr>
          <p:nvPr/>
        </p:nvSpPr>
        <p:spPr bwMode="auto">
          <a:xfrm>
            <a:off x="4356100" y="4797425"/>
            <a:ext cx="14779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No, it isn’t.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87403" name="Text Box 11"/>
          <p:cNvSpPr txBox="1">
            <a:spLocks noChangeArrowheads="1"/>
          </p:cNvSpPr>
          <p:nvPr/>
        </p:nvSpPr>
        <p:spPr bwMode="auto">
          <a:xfrm>
            <a:off x="5003800" y="5300663"/>
            <a:ext cx="1635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Yes, we are.</a:t>
            </a:r>
            <a:endParaRPr lang="ru-RU" sz="2000" b="1">
              <a:solidFill>
                <a:srgbClr val="FF3300"/>
              </a:solidFill>
            </a:endParaRPr>
          </a:p>
        </p:txBody>
      </p:sp>
      <p:pic>
        <p:nvPicPr>
          <p:cNvPr id="187404" name="Picture 12" descr="j04300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950" y="476250"/>
            <a:ext cx="1866900" cy="1473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7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7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7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7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7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7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87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73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73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73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73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73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873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73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73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73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873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73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873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7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7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7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87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87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87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87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5" grpId="0"/>
      <p:bldP spid="187397" grpId="0"/>
      <p:bldP spid="187398" grpId="0"/>
      <p:bldP spid="187399" grpId="0"/>
      <p:bldP spid="187400" grpId="0"/>
      <p:bldP spid="187401" grpId="0"/>
      <p:bldP spid="187402" grpId="0"/>
      <p:bldP spid="18740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363538">
              <a:lnSpc>
                <a:spcPct val="90000"/>
              </a:lnSpc>
              <a:buFontTx/>
              <a:buNone/>
            </a:pPr>
            <a:r>
              <a:rPr lang="ru-RU" sz="2800" b="1">
                <a:solidFill>
                  <a:schemeClr val="hlink"/>
                </a:solidFill>
              </a:rPr>
              <a:t>Постройте</a:t>
            </a:r>
            <a:r>
              <a:rPr lang="en-US" sz="2800" b="1">
                <a:solidFill>
                  <a:schemeClr val="hlink"/>
                </a:solidFill>
              </a:rPr>
              <a:t> </a:t>
            </a:r>
            <a:r>
              <a:rPr lang="ru-RU" sz="2800" b="1">
                <a:solidFill>
                  <a:schemeClr val="hlink"/>
                </a:solidFill>
              </a:rPr>
              <a:t>вопросы</a:t>
            </a:r>
            <a:r>
              <a:rPr lang="en-US" sz="2800" b="1">
                <a:solidFill>
                  <a:schemeClr val="hlink"/>
                </a:solidFill>
              </a:rPr>
              <a:t>:</a:t>
            </a:r>
            <a:endParaRPr lang="ru-RU" sz="2800">
              <a:solidFill>
                <a:schemeClr val="hlink"/>
              </a:solidFill>
            </a:endParaRPr>
          </a:p>
          <a:p>
            <a:pPr marL="0" indent="363538">
              <a:lnSpc>
                <a:spcPct val="90000"/>
              </a:lnSpc>
            </a:pPr>
            <a:r>
              <a:rPr lang="en-US" sz="2800"/>
              <a:t>father/old/your/is/how?</a:t>
            </a:r>
            <a:endParaRPr lang="ru-RU" sz="2800"/>
          </a:p>
          <a:p>
            <a:pPr marL="0" indent="363538">
              <a:lnSpc>
                <a:spcPct val="90000"/>
              </a:lnSpc>
            </a:pPr>
            <a:r>
              <a:rPr lang="en-US" sz="2800"/>
              <a:t>are/how/you?</a:t>
            </a:r>
            <a:endParaRPr lang="ru-RU" sz="2800"/>
          </a:p>
          <a:p>
            <a:pPr marL="0" indent="363538">
              <a:lnSpc>
                <a:spcPct val="90000"/>
              </a:lnSpc>
            </a:pPr>
            <a:r>
              <a:rPr lang="en-US" sz="2800"/>
              <a:t>your/what/is/job?</a:t>
            </a:r>
            <a:endParaRPr lang="ru-RU" sz="2800"/>
          </a:p>
          <a:p>
            <a:pPr marL="0" indent="363538">
              <a:lnSpc>
                <a:spcPct val="90000"/>
              </a:lnSpc>
            </a:pPr>
            <a:r>
              <a:rPr lang="en-US" sz="2800"/>
              <a:t>from/you/are/where?</a:t>
            </a:r>
            <a:endParaRPr lang="ru-RU" sz="2800"/>
          </a:p>
          <a:p>
            <a:pPr marL="0" indent="363538">
              <a:lnSpc>
                <a:spcPct val="90000"/>
              </a:lnSpc>
            </a:pPr>
            <a:r>
              <a:rPr lang="en-US" sz="2800"/>
              <a:t>happy/you/are?</a:t>
            </a:r>
            <a:endParaRPr lang="ru-RU" sz="2800"/>
          </a:p>
          <a:p>
            <a:pPr marL="0" indent="363538">
              <a:lnSpc>
                <a:spcPct val="90000"/>
              </a:lnSpc>
            </a:pPr>
            <a:r>
              <a:rPr lang="en-US" sz="2800"/>
              <a:t>your/doctor/mother/is/a?</a:t>
            </a:r>
            <a:endParaRPr lang="ru-RU" sz="2800"/>
          </a:p>
          <a:p>
            <a:pPr marL="0" indent="363538">
              <a:lnSpc>
                <a:spcPct val="90000"/>
              </a:lnSpc>
            </a:pPr>
            <a:r>
              <a:rPr lang="en-US" sz="2800"/>
              <a:t>is/name/what/your?</a:t>
            </a:r>
            <a:endParaRPr lang="ru-RU" sz="2800"/>
          </a:p>
          <a:p>
            <a:pPr marL="0" indent="363538">
              <a:lnSpc>
                <a:spcPct val="90000"/>
              </a:lnSpc>
            </a:pPr>
            <a:r>
              <a:rPr lang="en-US" sz="2800"/>
              <a:t>telephone/is/what/your/number?</a:t>
            </a:r>
            <a:endParaRPr lang="ru-RU" sz="2800"/>
          </a:p>
          <a:p>
            <a:pPr marL="0" indent="363538">
              <a:lnSpc>
                <a:spcPct val="90000"/>
              </a:lnSpc>
              <a:buFontTx/>
              <a:buNone/>
            </a:pPr>
            <a:endParaRPr lang="ru-RU" sz="2800"/>
          </a:p>
        </p:txBody>
      </p:sp>
      <p:sp>
        <p:nvSpPr>
          <p:cNvPr id="191491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457200" y="269875"/>
            <a:ext cx="8229600" cy="1143000"/>
          </a:xfrm>
          <a:noFill/>
          <a:ln/>
        </p:spPr>
        <p:txBody>
          <a:bodyPr/>
          <a:lstStyle/>
          <a:p>
            <a:r>
              <a:rPr lang="en-US" sz="2800">
                <a:solidFill>
                  <a:srgbClr val="CC0000"/>
                </a:solidFill>
              </a:rPr>
              <a:t>Exercises with TO BE</a:t>
            </a:r>
            <a:br>
              <a:rPr lang="ru-RU" sz="2800">
                <a:solidFill>
                  <a:srgbClr val="CC0000"/>
                </a:solidFill>
              </a:rPr>
            </a:br>
            <a:r>
              <a:rPr lang="ru-RU" sz="2800">
                <a:solidFill>
                  <a:srgbClr val="CC0000"/>
                </a:solidFill>
              </a:rPr>
              <a:t>Упражнения с</a:t>
            </a:r>
            <a:r>
              <a:rPr lang="en-US" sz="2800">
                <a:solidFill>
                  <a:srgbClr val="CC0000"/>
                </a:solidFill>
              </a:rPr>
              <a:t> TO BE</a:t>
            </a:r>
            <a:br>
              <a:rPr lang="en-US" sz="2800">
                <a:solidFill>
                  <a:srgbClr val="CC0000"/>
                </a:solidFill>
              </a:rPr>
            </a:br>
            <a:br>
              <a:rPr lang="en-US" sz="2800">
                <a:solidFill>
                  <a:srgbClr val="FF3300"/>
                </a:solidFill>
              </a:rPr>
            </a:br>
            <a:endParaRPr lang="ru-RU" sz="2800">
              <a:solidFill>
                <a:srgbClr val="FF3300"/>
              </a:solidFill>
            </a:endParaRPr>
          </a:p>
        </p:txBody>
      </p:sp>
      <p:sp>
        <p:nvSpPr>
          <p:cNvPr id="191492" name="Text Box 4"/>
          <p:cNvSpPr txBox="1">
            <a:spLocks noChangeArrowheads="1"/>
          </p:cNvSpPr>
          <p:nvPr/>
        </p:nvSpPr>
        <p:spPr bwMode="auto">
          <a:xfrm>
            <a:off x="4500563" y="1989138"/>
            <a:ext cx="3003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How old is your father?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91493" name="Text Box 5"/>
          <p:cNvSpPr txBox="1">
            <a:spLocks noChangeArrowheads="1"/>
          </p:cNvSpPr>
          <p:nvPr/>
        </p:nvSpPr>
        <p:spPr bwMode="auto">
          <a:xfrm>
            <a:off x="3132138" y="2565400"/>
            <a:ext cx="1849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How are you?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91494" name="Text Box 6"/>
          <p:cNvSpPr txBox="1">
            <a:spLocks noChangeArrowheads="1"/>
          </p:cNvSpPr>
          <p:nvPr/>
        </p:nvSpPr>
        <p:spPr bwMode="auto">
          <a:xfrm>
            <a:off x="3708400" y="2997200"/>
            <a:ext cx="2312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What is your job?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91495" name="Text Box 7"/>
          <p:cNvSpPr txBox="1">
            <a:spLocks noChangeArrowheads="1"/>
          </p:cNvSpPr>
          <p:nvPr/>
        </p:nvSpPr>
        <p:spPr bwMode="auto">
          <a:xfrm>
            <a:off x="4211638" y="3500438"/>
            <a:ext cx="2722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Where are you from?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91496" name="Text Box 8"/>
          <p:cNvSpPr txBox="1">
            <a:spLocks noChangeArrowheads="1"/>
          </p:cNvSpPr>
          <p:nvPr/>
        </p:nvSpPr>
        <p:spPr bwMode="auto">
          <a:xfrm>
            <a:off x="3492500" y="4005263"/>
            <a:ext cx="2105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Are you happy?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91497" name="Text Box 9"/>
          <p:cNvSpPr txBox="1">
            <a:spLocks noChangeArrowheads="1"/>
          </p:cNvSpPr>
          <p:nvPr/>
        </p:nvSpPr>
        <p:spPr bwMode="auto">
          <a:xfrm>
            <a:off x="4859338" y="4437063"/>
            <a:ext cx="31734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Is your mother a doctor?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91498" name="Text Box 10"/>
          <p:cNvSpPr txBox="1">
            <a:spLocks noChangeArrowheads="1"/>
          </p:cNvSpPr>
          <p:nvPr/>
        </p:nvSpPr>
        <p:spPr bwMode="auto">
          <a:xfrm>
            <a:off x="4067175" y="4941888"/>
            <a:ext cx="2595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What is your name?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91499" name="Text Box 11"/>
          <p:cNvSpPr txBox="1">
            <a:spLocks noChangeArrowheads="1"/>
          </p:cNvSpPr>
          <p:nvPr/>
        </p:nvSpPr>
        <p:spPr bwMode="auto">
          <a:xfrm>
            <a:off x="4067175" y="5876925"/>
            <a:ext cx="4133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What is your telephone number?</a:t>
            </a:r>
            <a:endParaRPr lang="ru-RU" sz="2000" b="1">
              <a:solidFill>
                <a:srgbClr val="FF3300"/>
              </a:solidFill>
            </a:endParaRPr>
          </a:p>
        </p:txBody>
      </p:sp>
      <p:pic>
        <p:nvPicPr>
          <p:cNvPr id="191500" name="Picture 12" descr="j04300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388" y="549275"/>
            <a:ext cx="1866900" cy="1473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1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1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1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1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1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14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14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1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91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1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1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1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1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1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91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14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914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14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914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914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914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91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91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91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91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91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91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91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91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1" grpId="0"/>
      <p:bldP spid="191492" grpId="0"/>
      <p:bldP spid="191493" grpId="0"/>
      <p:bldP spid="191494" grpId="0"/>
      <p:bldP spid="191495" grpId="0"/>
      <p:bldP spid="191496" grpId="0"/>
      <p:bldP spid="191497" grpId="0"/>
      <p:bldP spid="191498" grpId="0"/>
      <p:bldP spid="19149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/>
          </a:p>
        </p:txBody>
      </p:sp>
      <p:pic>
        <p:nvPicPr>
          <p:cNvPr id="194564" name="Picture 4" descr="j043238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950" y="188913"/>
            <a:ext cx="1819275" cy="1828800"/>
          </a:xfrm>
          <a:prstGeom prst="rect">
            <a:avLst/>
          </a:prstGeom>
          <a:noFill/>
        </p:spPr>
      </p:pic>
      <p:sp>
        <p:nvSpPr>
          <p:cNvPr id="194565" name="WordArt 5"/>
          <p:cNvSpPr>
            <a:spLocks noChangeArrowheads="1" noChangeShapeType="1" noTextEdit="1"/>
          </p:cNvSpPr>
          <p:nvPr/>
        </p:nvSpPr>
        <p:spPr bwMode="auto">
          <a:xfrm>
            <a:off x="1331913" y="2611438"/>
            <a:ext cx="6119812" cy="319405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60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Comic Sans MS"/>
              </a:rPr>
              <a:t>THE END</a:t>
            </a:r>
            <a:endParaRPr lang="ru-RU" sz="6000" kern="1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Comic Sans MS"/>
            </a:endParaRPr>
          </a:p>
        </p:txBody>
      </p:sp>
    </p:spTree>
  </p:cSld>
  <p:clrMapOvr>
    <a:masterClrMapping/>
  </p:clrMapOvr>
  <p:transition/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6_Бумаж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6_Бумажная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1367</TotalTime>
  <Words>746</Words>
  <Application>Microsoft Office PowerPoint</Application>
  <PresentationFormat>Экран (4:3)</PresentationFormat>
  <Paragraphs>149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20" baseType="lpstr">
      <vt:lpstr>Arial</vt:lpstr>
      <vt:lpstr>Arial Black</vt:lpstr>
      <vt:lpstr>Calibri</vt:lpstr>
      <vt:lpstr>Century Gothic</vt:lpstr>
      <vt:lpstr>Comic Sans MS</vt:lpstr>
      <vt:lpstr>Garamond</vt:lpstr>
      <vt:lpstr>Monotype Corsiva</vt:lpstr>
      <vt:lpstr>Wingdings</vt:lpstr>
      <vt:lpstr>Wingdings 2</vt:lpstr>
      <vt:lpstr>Оформление по умолчанию</vt:lpstr>
      <vt:lpstr>6_Бумажная</vt:lpstr>
      <vt:lpstr>Презентация PowerPoint</vt:lpstr>
      <vt:lpstr>Презентация PowerPoint</vt:lpstr>
      <vt:lpstr>General questions with TO BE Общие вопросы с глаголом TO BE </vt:lpstr>
      <vt:lpstr>Negative sentences with TO BE Отрицательные предложения с глаголом TO BE </vt:lpstr>
      <vt:lpstr>Examples with TO BE Примеры с TO BE  </vt:lpstr>
      <vt:lpstr>Exercises with TO BE Упражнения с TO BE  </vt:lpstr>
      <vt:lpstr>Exercises with TO BE Упражнения с TO BE  </vt:lpstr>
      <vt:lpstr>Exercises with TO BE Упражнения с TO BE  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Zver</dc:creator>
  <cp:lastModifiedBy>Данилина Вера Федоровна</cp:lastModifiedBy>
  <cp:revision>86</cp:revision>
  <dcterms:created xsi:type="dcterms:W3CDTF">2008-05-25T11:10:20Z</dcterms:created>
  <dcterms:modified xsi:type="dcterms:W3CDTF">2023-05-29T07:25:54Z</dcterms:modified>
</cp:coreProperties>
</file>