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4" r:id="rId3"/>
  </p:sldMasterIdLst>
  <p:notesMasterIdLst>
    <p:notesMasterId r:id="rId18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7" r:id="rId11"/>
    <p:sldId id="263" r:id="rId12"/>
    <p:sldId id="264" r:id="rId13"/>
    <p:sldId id="265" r:id="rId14"/>
    <p:sldId id="266" r:id="rId15"/>
    <p:sldId id="268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882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281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BB6E8B-2874-4EDA-9834-5F0EA24F15CA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r>
              <a:rPr lang="ru-RU" dirty="0" err="1" smtClean="0"/>
              <a:t>Ени</a:t>
            </a:r>
            <a:r>
              <a:rPr lang="ru-RU" dirty="0" smtClean="0"/>
              <a:t> </a:t>
            </a:r>
            <a:r>
              <a:rPr lang="ru-RU" dirty="0" err="1" smtClean="0"/>
              <a:t>себ</a:t>
            </a:r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B4FADD-6721-4F65-B6FE-60297D2B7F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665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18E7-4817-473B-8BFC-740AFBC9384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2B0CC-DBDF-4350-9A67-F1D550FC1B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18E7-4817-473B-8BFC-740AFBC9384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2B0CC-DBDF-4350-9A67-F1D550FC1B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18E7-4817-473B-8BFC-740AFBC9384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2B0CC-DBDF-4350-9A67-F1D550FC1B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733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0810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155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1887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2424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1207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4376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729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18E7-4817-473B-8BFC-740AFBC9384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2B0CC-DBDF-4350-9A67-F1D550FC1B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4632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584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6732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18E7-4817-473B-8BFC-740AFBC9384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2B0CC-DBDF-4350-9A67-F1D550FC1B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18E7-4817-473B-8BFC-740AFBC9384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2B0CC-DBDF-4350-9A67-F1D550FC1B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18E7-4817-473B-8BFC-740AFBC9384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2B0CC-DBDF-4350-9A67-F1D550FC1B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18E7-4817-473B-8BFC-740AFBC9384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2B0CC-DBDF-4350-9A67-F1D550FC1B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18E7-4817-473B-8BFC-740AFBC9384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2B0CC-DBDF-4350-9A67-F1D550FC1B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18E7-4817-473B-8BFC-740AFBC9384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2B0CC-DBDF-4350-9A67-F1D550FC1B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D18E7-4817-473B-8BFC-740AFBC9384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2B0CC-DBDF-4350-9A67-F1D550FC1B0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D18E7-4817-473B-8BFC-740AFBC9384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32B0CC-DBDF-4350-9A67-F1D550FC1B0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2/15/2023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68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FBD18E7-4817-473B-8BFC-740AFBC93848}" type="datetimeFigureOut">
              <a:rPr lang="ru-RU" smtClean="0"/>
              <a:t>15.02.2023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32B0CC-DBDF-4350-9A67-F1D550FC1B0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0"/>
            <a:ext cx="8929718" cy="583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Guess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the types of films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60363" indent="-360363"/>
            <a:endParaRPr lang="ru-RU" sz="1100" dirty="0">
              <a:latin typeface="Times New Roman" pitchFamily="18" charset="0"/>
              <a:cs typeface="Times New Roman" pitchFamily="18" charset="0"/>
            </a:endParaRPr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film that makes people laugh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____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Films in  which there are magic, supernatural events or make believe worlds and characters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____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film in which cartoons are brought to life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____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</a:pPr>
            <a:r>
              <a:rPr lang="en-US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Afilm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with an exciting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story, often about crime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_____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Films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about life in the future or in other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parts 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of the universe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._____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film is about an exciting and sometimes 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dangerous experience</a:t>
            </a: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_____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60363" lvl="0" indent="-360363">
              <a:spcAft>
                <a:spcPts val="600"/>
              </a:spcAft>
              <a:buFont typeface="+mj-lt"/>
              <a:buAutoNum type="arabicPeriod"/>
            </a:pPr>
            <a:r>
              <a:rPr lang="en-US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film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about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8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ove</a:t>
            </a:r>
            <a:r>
              <a:rPr lang="en-US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_____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352928" cy="56446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/>
            <a:r>
              <a:rPr lang="en-US" alt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3600" dirty="0">
                <a:solidFill>
                  <a:srgbClr val="FF0000"/>
                </a:solidFill>
                <a:latin typeface="Georgia"/>
                <a:ea typeface="Times New Roman"/>
              </a:rPr>
              <a:t>Check</a:t>
            </a:r>
            <a:endParaRPr lang="ru-RU" sz="3600" dirty="0">
              <a:solidFill>
                <a:srgbClr val="FF0000"/>
              </a:solidFill>
              <a:latin typeface="Georgia"/>
              <a:ea typeface="Times New Roman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endParaRPr lang="en-US" altLang="ru-RU" sz="44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altLang="ru-RU" sz="4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1.heavy metal      6. rock   </a:t>
            </a: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altLang="ru-RU" sz="4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2.Rap                     7. jazz </a:t>
            </a:r>
            <a:endParaRPr lang="en-US" altLang="ru-RU" sz="4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altLang="ru-RU" sz="4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3.Pop                        8.funk</a:t>
            </a:r>
            <a:endParaRPr lang="en-US" altLang="ru-RU" sz="4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altLang="ru-RU" sz="4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4. Soul </a:t>
            </a:r>
            <a:endParaRPr lang="en-US" altLang="ru-RU" sz="4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altLang="ru-RU" sz="4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5. Classical </a:t>
            </a:r>
            <a:endParaRPr lang="en-US" altLang="ru-RU" sz="44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664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37" t="65839" r="44137" b="2370"/>
          <a:stretch/>
        </p:blipFill>
        <p:spPr>
          <a:xfrm>
            <a:off x="899592" y="586578"/>
            <a:ext cx="7585959" cy="572274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835696" y="217246"/>
            <a:ext cx="47027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4. Open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your book on page 70 ex 2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8935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43" t="15851" b="56445"/>
          <a:stretch/>
        </p:blipFill>
        <p:spPr>
          <a:xfrm>
            <a:off x="611560" y="368417"/>
            <a:ext cx="8136904" cy="5940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04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1700808"/>
            <a:ext cx="6840760" cy="888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48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Оцени себя</a:t>
            </a:r>
            <a:endParaRPr lang="ru-RU" sz="4000" dirty="0">
              <a:solidFill>
                <a:srgbClr val="7030A0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3381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268760"/>
            <a:ext cx="6264695" cy="888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48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Домашнее </a:t>
            </a:r>
            <a:r>
              <a:rPr lang="ru-RU" sz="4800" b="1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задание</a:t>
            </a:r>
            <a:endParaRPr lang="ru-RU" sz="4000" dirty="0">
              <a:solidFill>
                <a:srgbClr val="7030A0"/>
              </a:solidFill>
              <a:effectLst/>
              <a:latin typeface="Calibri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7510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28204" y="428604"/>
            <a:ext cx="4714908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39750" indent="-539750"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Check.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39750" indent="-539750">
              <a:buFont typeface="+mj-lt"/>
              <a:buAutoNum type="arabicPeriod"/>
            </a:pP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comedy</a:t>
            </a: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750" indent="-539750">
              <a:buFont typeface="+mj-lt"/>
              <a:buAutoNum type="arabicPeriod"/>
            </a:pP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fantasy</a:t>
            </a: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750" indent="-539750">
              <a:buFont typeface="+mj-lt"/>
              <a:buAutoNum type="arabicPeriod"/>
            </a:pP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animation</a:t>
            </a: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750" indent="-539750">
              <a:buFont typeface="+mj-lt"/>
              <a:buAutoNum type="arabicPeriod"/>
            </a:pP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thriller</a:t>
            </a: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750" indent="-539750">
              <a:buFont typeface="+mj-lt"/>
              <a:buAutoNum type="arabicPeriod"/>
            </a:pP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science fiction</a:t>
            </a: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750" indent="-539750">
              <a:buFont typeface="+mj-lt"/>
              <a:buAutoNum type="arabicPeriod"/>
            </a:pP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adventure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39750" indent="-539750">
              <a:buFont typeface="+mj-lt"/>
              <a:buAutoNum type="arabicPeriod"/>
            </a:pP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romance</a:t>
            </a: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://matkevich.ru/media/k2/items/cache/0e09527b0f5edaa60cf5702119e6a0a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66800"/>
            <a:ext cx="8572500" cy="51054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55966371"/>
      </p:ext>
    </p:extLst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9000"/>
            <a:lum/>
          </a:blip>
          <a:srcRect/>
          <a:stretch>
            <a:fillRect l="7000" t="-2000" r="7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14" y="5862"/>
            <a:ext cx="8930217" cy="6697663"/>
          </a:xfrm>
        </p:spPr>
      </p:pic>
    </p:spTree>
    <p:extLst>
      <p:ext uri="{BB962C8B-B14F-4D97-AF65-F5344CB8AC3E}">
        <p14:creationId xmlns:p14="http://schemas.microsoft.com/office/powerpoint/2010/main" val="3211151574"/>
      </p:ext>
    </p:extLst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88" y="980728"/>
            <a:ext cx="8928992" cy="3587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581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368" y="404664"/>
            <a:ext cx="8515072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sz="3200" b="1" i="1" dirty="0" smtClean="0">
                <a:solidFill>
                  <a:srgbClr val="000000"/>
                </a:solidFill>
                <a:latin typeface="inherit"/>
              </a:rPr>
              <a:t>2</a:t>
            </a:r>
            <a:r>
              <a:rPr lang="en-US" sz="3200" b="1" i="1" dirty="0">
                <a:solidFill>
                  <a:srgbClr val="000000"/>
                </a:solidFill>
                <a:latin typeface="inherit"/>
              </a:rPr>
              <a:t>.</a:t>
            </a:r>
            <a:r>
              <a:rPr lang="en-US" sz="3200" i="1" dirty="0">
                <a:solidFill>
                  <a:srgbClr val="000000"/>
                </a:solidFill>
                <a:latin typeface="inherit"/>
              </a:rPr>
              <a:t> Put the verbs in brackets in the Past Simple or in the Present Perfect.</a:t>
            </a:r>
            <a:endParaRPr lang="en-US" sz="3200" dirty="0">
              <a:solidFill>
                <a:srgbClr val="000000"/>
              </a:solidFill>
              <a:latin typeface="PT Serif"/>
            </a:endParaRPr>
          </a:p>
          <a:p>
            <a:pPr fontAlgn="base"/>
            <a:r>
              <a:rPr lang="en-US" sz="3200" dirty="0">
                <a:solidFill>
                  <a:srgbClr val="000000"/>
                </a:solidFill>
                <a:latin typeface="PT Serif"/>
              </a:rPr>
              <a:t>1.  I ________ (never/ be) to the USA. I ______ (want) to go there last summer but I couldn’t.</a:t>
            </a:r>
          </a:p>
          <a:p>
            <a:pPr fontAlgn="base"/>
            <a:r>
              <a:rPr lang="en-US" sz="3200" dirty="0">
                <a:solidFill>
                  <a:srgbClr val="000000"/>
                </a:solidFill>
                <a:latin typeface="PT Serif"/>
              </a:rPr>
              <a:t>2.  He _______ (live) in this street all his life.</a:t>
            </a:r>
          </a:p>
          <a:p>
            <a:pPr fontAlgn="base"/>
            <a:r>
              <a:rPr lang="en-US" sz="3200" dirty="0">
                <a:solidFill>
                  <a:srgbClr val="000000"/>
                </a:solidFill>
                <a:latin typeface="PT Serif"/>
              </a:rPr>
              <a:t>3.  His father ________ (come back) to London last Sunday.</a:t>
            </a:r>
          </a:p>
          <a:p>
            <a:pPr fontAlgn="base"/>
            <a:r>
              <a:rPr lang="en-US" sz="3200" dirty="0">
                <a:solidFill>
                  <a:srgbClr val="000000"/>
                </a:solidFill>
                <a:latin typeface="PT Serif"/>
              </a:rPr>
              <a:t>4.  Yan __________ (write) a letter to Nick two days ago.</a:t>
            </a:r>
          </a:p>
          <a:p>
            <a:pPr fontAlgn="base"/>
            <a:r>
              <a:rPr lang="en-US" sz="3200" dirty="0">
                <a:solidFill>
                  <a:srgbClr val="000000"/>
                </a:solidFill>
                <a:latin typeface="PT Serif"/>
              </a:rPr>
              <a:t>5.  He ________ (send) his letter yesterday.</a:t>
            </a:r>
          </a:p>
          <a:p>
            <a:pPr fontAlgn="base"/>
            <a:r>
              <a:rPr lang="en-US" sz="3200" dirty="0">
                <a:solidFill>
                  <a:srgbClr val="000000"/>
                </a:solidFill>
                <a:latin typeface="PT Serif"/>
              </a:rPr>
              <a:t>6.  They  ________  (just/ buy) some postcards</a:t>
            </a:r>
            <a:r>
              <a:rPr lang="en-US" sz="3200" dirty="0" smtClean="0">
                <a:solidFill>
                  <a:srgbClr val="000000"/>
                </a:solidFill>
                <a:latin typeface="PT Serif"/>
              </a:rPr>
              <a:t>.</a:t>
            </a:r>
            <a:endParaRPr lang="ru-RU" sz="3200" dirty="0" smtClean="0">
              <a:solidFill>
                <a:srgbClr val="000000"/>
              </a:solidFill>
              <a:latin typeface="PT Serif"/>
            </a:endParaRPr>
          </a:p>
          <a:p>
            <a:pPr fontAlgn="base"/>
            <a:endParaRPr lang="ru-RU" b="0" i="0" dirty="0">
              <a:solidFill>
                <a:srgbClr val="000000"/>
              </a:solidFill>
              <a:effectLst/>
              <a:latin typeface="PT Serif"/>
            </a:endParaRPr>
          </a:p>
          <a:p>
            <a:pPr fontAlgn="base"/>
            <a:endParaRPr lang="en-US" b="0" i="0" dirty="0">
              <a:solidFill>
                <a:srgbClr val="000000"/>
              </a:solidFill>
              <a:effectLst/>
              <a:latin typeface="PT Serif"/>
            </a:endParaRPr>
          </a:p>
        </p:txBody>
      </p:sp>
    </p:spTree>
    <p:extLst>
      <p:ext uri="{BB962C8B-B14F-4D97-AF65-F5344CB8AC3E}">
        <p14:creationId xmlns:p14="http://schemas.microsoft.com/office/powerpoint/2010/main" val="242883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15071"/>
            <a:ext cx="864096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Aft>
                <a:spcPts val="0"/>
              </a:spcAft>
            </a:pPr>
            <a:r>
              <a:rPr lang="en-US" sz="3600" dirty="0" smtClean="0">
                <a:solidFill>
                  <a:srgbClr val="FF0000"/>
                </a:solidFill>
                <a:latin typeface="Georgia"/>
                <a:ea typeface="Times New Roman"/>
              </a:rPr>
              <a:t>Check</a:t>
            </a:r>
            <a:endParaRPr lang="ru-RU" sz="3600" dirty="0" smtClean="0">
              <a:solidFill>
                <a:srgbClr val="FF0000"/>
              </a:solidFill>
              <a:latin typeface="Georgia"/>
              <a:ea typeface="Times New Roman"/>
            </a:endParaRPr>
          </a:p>
          <a:p>
            <a:pPr fontAlgn="base">
              <a:spcAft>
                <a:spcPts val="0"/>
              </a:spcAft>
            </a:pPr>
            <a:r>
              <a:rPr lang="en-US" sz="3600" dirty="0" smtClean="0">
                <a:solidFill>
                  <a:srgbClr val="000000"/>
                </a:solidFill>
                <a:latin typeface="Georgia"/>
                <a:ea typeface="Times New Roman"/>
              </a:rPr>
              <a:t>1</a:t>
            </a:r>
            <a:r>
              <a:rPr lang="en-US" sz="3600" dirty="0">
                <a:solidFill>
                  <a:srgbClr val="000000"/>
                </a:solidFill>
                <a:latin typeface="Georgia"/>
                <a:ea typeface="Times New Roman"/>
              </a:rPr>
              <a:t>.  I </a:t>
            </a:r>
            <a:r>
              <a:rPr lang="en-US" sz="3600" b="1" dirty="0">
                <a:solidFill>
                  <a:srgbClr val="000000"/>
                </a:solidFill>
                <a:latin typeface="Georgia"/>
                <a:ea typeface="Times New Roman"/>
              </a:rPr>
              <a:t>have never been </a:t>
            </a:r>
            <a:r>
              <a:rPr lang="en-US" sz="3600" dirty="0" smtClean="0">
                <a:solidFill>
                  <a:srgbClr val="000000"/>
                </a:solidFill>
                <a:latin typeface="Georgia"/>
                <a:ea typeface="Times New Roman"/>
              </a:rPr>
              <a:t>to </a:t>
            </a:r>
            <a:r>
              <a:rPr lang="en-US" sz="3600" dirty="0">
                <a:solidFill>
                  <a:srgbClr val="000000"/>
                </a:solidFill>
                <a:latin typeface="Georgia"/>
                <a:ea typeface="Times New Roman"/>
              </a:rPr>
              <a:t>the USA. I </a:t>
            </a:r>
            <a:r>
              <a:rPr lang="en-US" sz="3600" b="1" dirty="0" smtClean="0">
                <a:solidFill>
                  <a:srgbClr val="000000"/>
                </a:solidFill>
                <a:latin typeface="Georgia"/>
                <a:ea typeface="Times New Roman"/>
              </a:rPr>
              <a:t>wanted</a:t>
            </a:r>
            <a:r>
              <a:rPr lang="en-US" sz="3600" b="1" dirty="0">
                <a:solidFill>
                  <a:srgbClr val="000000"/>
                </a:solidFill>
                <a:latin typeface="Georgia"/>
                <a:ea typeface="Times New Roman"/>
              </a:rPr>
              <a:t>, </a:t>
            </a:r>
            <a:r>
              <a:rPr lang="en-US" sz="3600" dirty="0" smtClean="0">
                <a:solidFill>
                  <a:srgbClr val="000000"/>
                </a:solidFill>
                <a:latin typeface="Georgia"/>
                <a:ea typeface="Times New Roman"/>
              </a:rPr>
              <a:t>to </a:t>
            </a:r>
            <a:r>
              <a:rPr lang="en-US" sz="3600" dirty="0">
                <a:solidFill>
                  <a:srgbClr val="000000"/>
                </a:solidFill>
                <a:latin typeface="Georgia"/>
                <a:ea typeface="Times New Roman"/>
              </a:rPr>
              <a:t>go there last summer but I couldn’t. </a:t>
            </a:r>
            <a:endParaRPr lang="ru-RU" sz="3600" dirty="0" smtClean="0">
              <a:solidFill>
                <a:srgbClr val="000000"/>
              </a:solidFill>
              <a:latin typeface="Georgia"/>
              <a:ea typeface="Times New Roman"/>
            </a:endParaRPr>
          </a:p>
          <a:p>
            <a:pPr fontAlgn="base">
              <a:spcAft>
                <a:spcPts val="0"/>
              </a:spcAft>
            </a:pPr>
            <a:r>
              <a:rPr lang="en-US" sz="3600" dirty="0" smtClean="0">
                <a:solidFill>
                  <a:srgbClr val="000000"/>
                </a:solidFill>
                <a:latin typeface="Georgia"/>
                <a:ea typeface="Times New Roman"/>
              </a:rPr>
              <a:t>2</a:t>
            </a:r>
            <a:r>
              <a:rPr lang="en-US" sz="3600" dirty="0">
                <a:solidFill>
                  <a:srgbClr val="000000"/>
                </a:solidFill>
                <a:latin typeface="Georgia"/>
                <a:ea typeface="Times New Roman"/>
              </a:rPr>
              <a:t>.  He  </a:t>
            </a:r>
            <a:r>
              <a:rPr lang="en-US" sz="3600" b="1" dirty="0">
                <a:solidFill>
                  <a:srgbClr val="000000"/>
                </a:solidFill>
                <a:latin typeface="Georgia"/>
                <a:ea typeface="Times New Roman"/>
              </a:rPr>
              <a:t>has </a:t>
            </a:r>
            <a:r>
              <a:rPr lang="en-US" sz="3600" b="1" dirty="0" smtClean="0">
                <a:solidFill>
                  <a:srgbClr val="000000"/>
                </a:solidFill>
                <a:latin typeface="Georgia"/>
                <a:ea typeface="Times New Roman"/>
              </a:rPr>
              <a:t>lived</a:t>
            </a:r>
            <a:r>
              <a:rPr lang="ru-RU" sz="3600" b="1" dirty="0" smtClean="0">
                <a:solidFill>
                  <a:srgbClr val="000000"/>
                </a:solidFill>
                <a:latin typeface="Georgia"/>
                <a:ea typeface="Times New Roman"/>
              </a:rPr>
              <a:t> </a:t>
            </a:r>
            <a:r>
              <a:rPr lang="en-US" sz="3600" dirty="0" smtClean="0">
                <a:solidFill>
                  <a:srgbClr val="000000"/>
                </a:solidFill>
                <a:latin typeface="Georgia"/>
                <a:ea typeface="Times New Roman"/>
              </a:rPr>
              <a:t>in </a:t>
            </a:r>
            <a:r>
              <a:rPr lang="en-US" sz="3600" dirty="0">
                <a:solidFill>
                  <a:srgbClr val="000000"/>
                </a:solidFill>
                <a:latin typeface="Georgia"/>
                <a:ea typeface="Times New Roman"/>
              </a:rPr>
              <a:t>this street all his life.</a:t>
            </a:r>
            <a:r>
              <a:rPr lang="en-US" sz="3600" dirty="0">
                <a:latin typeface="Times New Roman"/>
                <a:ea typeface="Times New Roman"/>
              </a:rPr>
              <a:t> </a:t>
            </a:r>
            <a:endParaRPr lang="ru-RU" sz="3600" dirty="0" smtClean="0">
              <a:solidFill>
                <a:srgbClr val="1F497D"/>
              </a:solidFill>
              <a:latin typeface="Georgia"/>
              <a:ea typeface="Times New Roman"/>
            </a:endParaRPr>
          </a:p>
          <a:p>
            <a:pPr fontAlgn="base">
              <a:spcAft>
                <a:spcPts val="0"/>
              </a:spcAft>
            </a:pPr>
            <a:r>
              <a:rPr lang="en-US" sz="3600" dirty="0" smtClean="0">
                <a:solidFill>
                  <a:srgbClr val="000000"/>
                </a:solidFill>
                <a:latin typeface="Georgia"/>
                <a:ea typeface="Times New Roman"/>
              </a:rPr>
              <a:t>3</a:t>
            </a:r>
            <a:r>
              <a:rPr lang="en-US" sz="3600" dirty="0">
                <a:solidFill>
                  <a:srgbClr val="000000"/>
                </a:solidFill>
                <a:latin typeface="Georgia"/>
                <a:ea typeface="Times New Roman"/>
              </a:rPr>
              <a:t>.  His father </a:t>
            </a:r>
            <a:r>
              <a:rPr lang="en-US" sz="3600" b="1" dirty="0" smtClean="0">
                <a:solidFill>
                  <a:srgbClr val="000000"/>
                </a:solidFill>
                <a:latin typeface="Georgia"/>
                <a:ea typeface="Times New Roman"/>
              </a:rPr>
              <a:t>came back</a:t>
            </a:r>
            <a:r>
              <a:rPr lang="ru-RU" sz="3600" b="1" dirty="0" smtClean="0">
                <a:solidFill>
                  <a:srgbClr val="000000"/>
                </a:solidFill>
                <a:latin typeface="Georgia"/>
                <a:ea typeface="Times New Roman"/>
              </a:rPr>
              <a:t> </a:t>
            </a:r>
            <a:r>
              <a:rPr lang="en-US" sz="3600" dirty="0" smtClean="0">
                <a:solidFill>
                  <a:srgbClr val="000000"/>
                </a:solidFill>
                <a:latin typeface="Georgia"/>
                <a:ea typeface="Times New Roman"/>
              </a:rPr>
              <a:t>to </a:t>
            </a:r>
            <a:r>
              <a:rPr lang="en-US" sz="3600" dirty="0">
                <a:solidFill>
                  <a:srgbClr val="000000"/>
                </a:solidFill>
                <a:latin typeface="Georgia"/>
                <a:ea typeface="Times New Roman"/>
              </a:rPr>
              <a:t>London last Sunday.</a:t>
            </a:r>
            <a:r>
              <a:rPr lang="en-US" sz="3600" dirty="0">
                <a:latin typeface="Times New Roman"/>
                <a:ea typeface="Times New Roman"/>
              </a:rPr>
              <a:t> </a:t>
            </a:r>
            <a:endParaRPr lang="ru-RU" sz="3600" dirty="0">
              <a:latin typeface="Times New Roman"/>
              <a:ea typeface="Times New Roman"/>
            </a:endParaRPr>
          </a:p>
          <a:p>
            <a:pPr fontAlgn="base"/>
            <a:r>
              <a:rPr lang="en-US" sz="3600" dirty="0">
                <a:solidFill>
                  <a:srgbClr val="000000"/>
                </a:solidFill>
                <a:latin typeface="Georgia"/>
                <a:ea typeface="Times New Roman"/>
              </a:rPr>
              <a:t>4.  Yan </a:t>
            </a:r>
            <a:r>
              <a:rPr lang="en-US" sz="3600" b="1" dirty="0" smtClean="0">
                <a:solidFill>
                  <a:srgbClr val="000000"/>
                </a:solidFill>
                <a:latin typeface="Georgia"/>
                <a:ea typeface="Times New Roman"/>
              </a:rPr>
              <a:t>wrote</a:t>
            </a:r>
            <a:r>
              <a:rPr lang="ru-RU" sz="3600" b="1" dirty="0" smtClean="0">
                <a:solidFill>
                  <a:srgbClr val="000000"/>
                </a:solidFill>
                <a:latin typeface="Georgia"/>
                <a:ea typeface="Times New Roman"/>
              </a:rPr>
              <a:t> </a:t>
            </a:r>
            <a:r>
              <a:rPr lang="en-US" sz="3600" dirty="0" smtClean="0">
                <a:solidFill>
                  <a:srgbClr val="000000"/>
                </a:solidFill>
                <a:latin typeface="Georgia"/>
                <a:ea typeface="Times New Roman"/>
              </a:rPr>
              <a:t>a </a:t>
            </a:r>
            <a:r>
              <a:rPr lang="en-US" sz="3600" dirty="0">
                <a:solidFill>
                  <a:srgbClr val="000000"/>
                </a:solidFill>
                <a:latin typeface="Georgia"/>
                <a:ea typeface="Times New Roman"/>
              </a:rPr>
              <a:t>letter to Nick two days ago</a:t>
            </a:r>
            <a:r>
              <a:rPr lang="en-US" sz="3600" dirty="0">
                <a:solidFill>
                  <a:srgbClr val="1F497D"/>
                </a:solidFill>
                <a:latin typeface="Georgia"/>
                <a:ea typeface="Times New Roman"/>
              </a:rPr>
              <a:t>.</a:t>
            </a:r>
            <a:r>
              <a:rPr lang="en-US" sz="3600" dirty="0">
                <a:solidFill>
                  <a:srgbClr val="1F497D"/>
                </a:solidFill>
                <a:latin typeface="Times New Roman"/>
                <a:ea typeface="Times New Roman"/>
              </a:rPr>
              <a:t> </a:t>
            </a:r>
            <a:endParaRPr lang="ru-RU" sz="3600" dirty="0">
              <a:latin typeface="Times New Roman"/>
              <a:ea typeface="Times New Roman"/>
            </a:endParaRPr>
          </a:p>
          <a:p>
            <a:pPr fontAlgn="base">
              <a:spcAft>
                <a:spcPts val="0"/>
              </a:spcAft>
            </a:pPr>
            <a:r>
              <a:rPr lang="en-US" sz="3600" dirty="0">
                <a:solidFill>
                  <a:srgbClr val="000000"/>
                </a:solidFill>
                <a:latin typeface="Georgia"/>
                <a:ea typeface="Times New Roman"/>
              </a:rPr>
              <a:t>5.  He </a:t>
            </a:r>
            <a:r>
              <a:rPr lang="en-US" sz="3600" b="1" dirty="0">
                <a:solidFill>
                  <a:srgbClr val="000000"/>
                </a:solidFill>
                <a:latin typeface="Georgia"/>
                <a:ea typeface="Times New Roman"/>
              </a:rPr>
              <a:t>sent  </a:t>
            </a:r>
            <a:r>
              <a:rPr lang="en-US" sz="3600" dirty="0" smtClean="0">
                <a:solidFill>
                  <a:srgbClr val="000000"/>
                </a:solidFill>
                <a:latin typeface="Georgia"/>
                <a:ea typeface="Times New Roman"/>
              </a:rPr>
              <a:t>his </a:t>
            </a:r>
            <a:r>
              <a:rPr lang="en-US" sz="3600" dirty="0">
                <a:solidFill>
                  <a:srgbClr val="000000"/>
                </a:solidFill>
                <a:latin typeface="Georgia"/>
                <a:ea typeface="Times New Roman"/>
              </a:rPr>
              <a:t>letter yesterday.</a:t>
            </a:r>
            <a:r>
              <a:rPr lang="en-US" sz="3600" dirty="0">
                <a:latin typeface="Times New Roman"/>
                <a:ea typeface="Times New Roman"/>
              </a:rPr>
              <a:t> </a:t>
            </a:r>
            <a:endParaRPr lang="ru-RU" sz="3600" dirty="0" smtClean="0">
              <a:latin typeface="Times New Roman"/>
              <a:ea typeface="Times New Roman"/>
            </a:endParaRPr>
          </a:p>
          <a:p>
            <a:pPr fontAlgn="base">
              <a:spcAft>
                <a:spcPts val="0"/>
              </a:spcAft>
            </a:pPr>
            <a:r>
              <a:rPr lang="en-US" sz="3600" dirty="0" smtClean="0">
                <a:solidFill>
                  <a:srgbClr val="000000"/>
                </a:solidFill>
                <a:latin typeface="Georgia"/>
                <a:ea typeface="Times New Roman"/>
              </a:rPr>
              <a:t>6</a:t>
            </a:r>
            <a:r>
              <a:rPr lang="en-US" sz="3600" dirty="0">
                <a:solidFill>
                  <a:srgbClr val="000000"/>
                </a:solidFill>
                <a:latin typeface="Georgia"/>
                <a:ea typeface="Times New Roman"/>
              </a:rPr>
              <a:t>.  They  </a:t>
            </a:r>
            <a:r>
              <a:rPr lang="en-US" sz="3600" b="1" dirty="0">
                <a:solidFill>
                  <a:srgbClr val="000000"/>
                </a:solidFill>
                <a:latin typeface="Georgia"/>
                <a:ea typeface="Times New Roman"/>
              </a:rPr>
              <a:t>have just bought  </a:t>
            </a:r>
            <a:r>
              <a:rPr lang="en-US" sz="3600" dirty="0" smtClean="0">
                <a:solidFill>
                  <a:srgbClr val="000000"/>
                </a:solidFill>
                <a:latin typeface="Georgia"/>
                <a:ea typeface="Times New Roman"/>
              </a:rPr>
              <a:t>some </a:t>
            </a:r>
            <a:r>
              <a:rPr lang="en-US" sz="3600" dirty="0">
                <a:solidFill>
                  <a:srgbClr val="000000"/>
                </a:solidFill>
                <a:latin typeface="Georgia"/>
                <a:ea typeface="Times New Roman"/>
              </a:rPr>
              <a:t>postcards.</a:t>
            </a:r>
            <a:r>
              <a:rPr lang="en-US" sz="3600" dirty="0">
                <a:latin typeface="Times New Roman"/>
                <a:ea typeface="Times New Roman"/>
              </a:rPr>
              <a:t> </a:t>
            </a:r>
            <a:endParaRPr lang="ru-RU" sz="36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9716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772816"/>
            <a:ext cx="6264695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</a:p>
          <a:p>
            <a:r>
              <a:rPr lang="ru-RU" sz="6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Физкультминутка</a:t>
            </a:r>
            <a:endParaRPr lang="ru-RU" sz="6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99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35292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alt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Listen </a:t>
            </a:r>
            <a:r>
              <a:rPr lang="en-US" alt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to the extracts and match them to the types of music.</a:t>
            </a:r>
            <a:endParaRPr lang="ru-RU" altLang="ru-RU" sz="4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endParaRPr lang="ru-RU" altLang="ru-RU" sz="4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altLang="ru-RU" sz="4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rock                  rap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altLang="ru-RU" sz="4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pop                   funk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altLang="ru-RU" sz="4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jazz                   soul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</a:pPr>
            <a:r>
              <a:rPr lang="en-US" altLang="ru-RU" sz="4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classical           heavy metal</a:t>
            </a:r>
          </a:p>
        </p:txBody>
      </p:sp>
    </p:spTree>
    <p:extLst>
      <p:ext uri="{BB962C8B-B14F-4D97-AF65-F5344CB8AC3E}">
        <p14:creationId xmlns:p14="http://schemas.microsoft.com/office/powerpoint/2010/main" val="394230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161</Words>
  <Application>Microsoft Office PowerPoint</Application>
  <PresentationFormat>Экран (4:3)</PresentationFormat>
  <Paragraphs>49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Тема Office</vt:lpstr>
      <vt:lpstr>Office Theme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COMPUTER</cp:lastModifiedBy>
  <cp:revision>13</cp:revision>
  <dcterms:created xsi:type="dcterms:W3CDTF">2017-02-26T17:19:20Z</dcterms:created>
  <dcterms:modified xsi:type="dcterms:W3CDTF">2023-02-15T15:19:10Z</dcterms:modified>
</cp:coreProperties>
</file>