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20" r:id="rId2"/>
    <p:sldId id="314" r:id="rId3"/>
    <p:sldId id="321" r:id="rId4"/>
    <p:sldId id="316" r:id="rId5"/>
    <p:sldId id="279" r:id="rId6"/>
    <p:sldId id="295" r:id="rId7"/>
    <p:sldId id="280" r:id="rId8"/>
    <p:sldId id="283" r:id="rId9"/>
    <p:sldId id="284" r:id="rId10"/>
    <p:sldId id="287" r:id="rId11"/>
    <p:sldId id="288" r:id="rId12"/>
    <p:sldId id="260" r:id="rId13"/>
    <p:sldId id="318" r:id="rId14"/>
    <p:sldId id="278" r:id="rId15"/>
    <p:sldId id="277" r:id="rId16"/>
    <p:sldId id="289" r:id="rId17"/>
    <p:sldId id="293" r:id="rId18"/>
    <p:sldId id="322" r:id="rId19"/>
    <p:sldId id="323" r:id="rId20"/>
    <p:sldId id="324" r:id="rId21"/>
    <p:sldId id="270" r:id="rId22"/>
    <p:sldId id="325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6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85248C-7344-4B09-A40D-D3EE30F35CED}" type="datetimeFigureOut">
              <a:rPr lang="ru-RU"/>
              <a:pPr>
                <a:defRPr/>
              </a:pPr>
              <a:t>30.05.2023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84F2C0-82B0-4A98-8343-E607C22CDC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FE56A-AF7C-4833-A035-475598A27E8D}" type="datetimeFigureOut">
              <a:rPr lang="ru-RU"/>
              <a:pPr>
                <a:defRPr/>
              </a:pPr>
              <a:t>30.05.2023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21A77-2DDD-47FA-8D77-4E25AA67D4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B0A81-EE58-4754-9440-D863BB98298C}" type="datetimeFigureOut">
              <a:rPr lang="ru-RU"/>
              <a:pPr>
                <a:defRPr/>
              </a:pPr>
              <a:t>30.05.2023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8E943-2594-4BA6-B5D1-27680C6D40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45C81AE-CC87-4CDA-93D3-B180E6CCE448}" type="datetimeFigureOut">
              <a:rPr lang="ru-RU"/>
              <a:pPr>
                <a:defRPr/>
              </a:pPr>
              <a:t>30.05.2023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D6C9E8-7211-4E0A-A817-D48B40EDED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CFA79-C4EA-4858-B60A-CCAE20F6A926}" type="datetimeFigureOut">
              <a:rPr lang="ru-RU"/>
              <a:pPr>
                <a:defRPr/>
              </a:pPr>
              <a:t>30.05.2023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5E06C-4742-4049-B472-D0315AE83D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84F62-6FC3-4224-9EC9-B24FCDA1D44C}" type="datetimeFigureOut">
              <a:rPr lang="ru-RU"/>
              <a:pPr>
                <a:defRPr/>
              </a:pPr>
              <a:t>30.05.2023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0194F-FD76-4CC6-A0CF-65C686FDBF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3A86B-0D64-49CF-B757-44047EB63B78}" type="datetimeFigureOut">
              <a:rPr lang="ru-RU"/>
              <a:pPr>
                <a:defRPr/>
              </a:pPr>
              <a:t>30.05.2023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608E5-FC89-4164-AC59-5D66A7C874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13E304D-2ABA-4FC7-851B-DF49DC908CB6}" type="datetimeFigureOut">
              <a:rPr lang="ru-RU"/>
              <a:pPr>
                <a:defRPr/>
              </a:pPr>
              <a:t>30.05.2023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AC6A4A3-8246-4757-B221-1C552BEF39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9F07C-8E0E-402C-B39C-D18B0FCB38FA}" type="datetimeFigureOut">
              <a:rPr lang="ru-RU"/>
              <a:pPr>
                <a:defRPr/>
              </a:pPr>
              <a:t>30.05.2023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17D87-B7C5-4AD1-A37E-B17DC46FB5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95B2DFC-61E5-4FD5-B673-19B3E3048189}" type="datetimeFigureOut">
              <a:rPr lang="ru-RU"/>
              <a:pPr>
                <a:defRPr/>
              </a:pPr>
              <a:t>30.05.2023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6ADA7A3-A738-4F74-AEB7-10FD1E7F63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2D843D5-6111-4C44-A097-E5F859511BD5}" type="datetimeFigureOut">
              <a:rPr lang="ru-RU"/>
              <a:pPr>
                <a:defRPr/>
              </a:pPr>
              <a:t>30.05.2023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B2C3D6D-7EE6-4CF5-B147-9656D8E3E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4290A39-B28F-441A-B62A-ADE1C3E280EB}" type="datetimeFigureOut">
              <a:rPr lang="ru-RU"/>
              <a:pPr>
                <a:defRPr/>
              </a:pPr>
              <a:t>30.05.2023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4DF097D-6A40-4BBF-9DFA-EB36AF5C69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0" r:id="rId4"/>
    <p:sldLayoutId id="2147483771" r:id="rId5"/>
    <p:sldLayoutId id="2147483778" r:id="rId6"/>
    <p:sldLayoutId id="2147483772" r:id="rId7"/>
    <p:sldLayoutId id="2147483779" r:id="rId8"/>
    <p:sldLayoutId id="2147483780" r:id="rId9"/>
    <p:sldLayoutId id="2147483773" r:id="rId10"/>
    <p:sldLayoutId id="2147483774" r:id="rId11"/>
  </p:sldLayoutIdLst>
  <p:transition>
    <p:wip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857250" y="2357438"/>
            <a:ext cx="7561263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ВЫБОР: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 Выразительное чтение стихотворения - </a:t>
            </a: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5б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>
                <a:latin typeface="Times New Roman" pitchFamily="18" charset="0"/>
                <a:cs typeface="Times New Roman" pitchFamily="18" charset="0"/>
              </a:rPr>
            </a:br>
            <a:r>
              <a:rPr lang="ru-RU" sz="2800" b="1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 Выучить отрывок (3 строфы) из стихотворения наизусть - </a:t>
            </a: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6б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>
                <a:latin typeface="Times New Roman" pitchFamily="18" charset="0"/>
                <a:cs typeface="Times New Roman" pitchFamily="18" charset="0"/>
              </a:rPr>
            </a:br>
            <a:r>
              <a:rPr lang="ru-RU" sz="2800" b="1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. Выучите всё стихотворение наизусть - </a:t>
            </a: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7б</a:t>
            </a:r>
          </a:p>
        </p:txBody>
      </p:sp>
      <p:pic>
        <p:nvPicPr>
          <p:cNvPr id="8195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8888" y="0"/>
            <a:ext cx="6738937" cy="198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http://foretime.ru/wp-content/uploads/2012/12/dostoprimechatelnosti-pskova.pushkin-i-krestyanka.jpg"/>
          <p:cNvPicPr>
            <a:picLocks noChangeAspect="1" noChangeArrowheads="1"/>
          </p:cNvPicPr>
          <p:nvPr/>
        </p:nvPicPr>
        <p:blipFill>
          <a:blip r:embed="rId2"/>
          <a:srcRect l="1858" t="2550" r="1909" b="2315"/>
          <a:stretch>
            <a:fillRect/>
          </a:stretch>
        </p:blipFill>
        <p:spPr bwMode="auto">
          <a:xfrm>
            <a:off x="1690699" y="285752"/>
            <a:ext cx="5024442" cy="3768332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19459" name="Прямоугольник 4"/>
          <p:cNvSpPr>
            <a:spLocks noChangeArrowheads="1"/>
          </p:cNvSpPr>
          <p:nvPr/>
        </p:nvSpPr>
        <p:spPr bwMode="auto">
          <a:xfrm>
            <a:off x="214313" y="4857750"/>
            <a:ext cx="8499475" cy="19383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Памятник «Пушкин и крестьянка» был установлен в Летнем саду пушкинского парка, в ознаменование ежегодного Пушкинского праздника  поэзии. Во время ссылки няня также находилась в Михайловском, став для Пушкина спасительницей от одиночества. 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285750" y="928688"/>
            <a:ext cx="8858250" cy="520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Буря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 – 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ненастье с сильным разрушительным ветром.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>
                <a:latin typeface="Times New Roman" pitchFamily="18" charset="0"/>
                <a:cs typeface="Times New Roman" pitchFamily="18" charset="0"/>
              </a:rPr>
            </a:b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Мгла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 –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непрозрачный воздух / от тумана, сумерек, тьмы /.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>
                <a:latin typeface="Times New Roman" pitchFamily="18" charset="0"/>
                <a:cs typeface="Times New Roman" pitchFamily="18" charset="0"/>
              </a:rPr>
            </a:b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Вихрь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 – 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порывистое, круговое, движение ветра. 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>
                <a:latin typeface="Times New Roman" pitchFamily="18" charset="0"/>
                <a:cs typeface="Times New Roman" pitchFamily="18" charset="0"/>
              </a:rPr>
            </a:b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Кровля обветшалая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                                                очень плохая крыша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b="1">
                <a:latin typeface="Times New Roman" pitchFamily="18" charset="0"/>
                <a:cs typeface="Times New Roman" pitchFamily="18" charset="0"/>
              </a:rPr>
            </a:b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Ветхая лачужка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                                     небольшая, плохая изба, хижина.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>
                <a:latin typeface="Times New Roman" pitchFamily="18" charset="0"/>
                <a:cs typeface="Times New Roman" pitchFamily="18" charset="0"/>
              </a:rPr>
            </a:b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Веретено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 – </a:t>
            </a:r>
          </a:p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приспособление для прядения.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428625" y="6143625"/>
            <a:ext cx="13700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Кроет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 -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928813" y="6215063"/>
            <a:ext cx="16589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закрывает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76375" y="115888"/>
            <a:ext cx="6191250" cy="64928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</a:rPr>
              <a:t>Словарная работа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1547813" y="44450"/>
            <a:ext cx="6192837" cy="6477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</a:rPr>
              <a:t>Открываем новые знания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85875" y="785813"/>
            <a:ext cx="6858000" cy="92868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</a:rPr>
              <a:t>Знакомство со стихотворением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071538" y="2500306"/>
            <a:ext cx="657225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Вам понравилось стихотворение?  </a:t>
            </a:r>
          </a:p>
          <a:p>
            <a:pPr marL="457200" indent="-457200">
              <a:buFontTx/>
              <a:buAutoNum type="arabicPeriod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От чьего лица ведется повествование?</a:t>
            </a:r>
          </a:p>
          <a:p>
            <a:pPr marL="457200" indent="-457200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(от лица поэта)</a:t>
            </a:r>
          </a:p>
          <a:p>
            <a:pPr marL="457200" indent="-457200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3.  Какое настроение вы почувствовали? </a:t>
            </a:r>
          </a:p>
          <a:p>
            <a:pPr marL="457200" indent="-457200" algn="just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285750" y="1857375"/>
            <a:ext cx="8678863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47650" eaLnBrk="0" hangingPunct="0">
              <a:buFont typeface="Wingdings" pitchFamily="2" charset="2"/>
              <a:buChar char="ü"/>
            </a:pPr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Какой  образ  природы  представлен в стихотворении?</a:t>
            </a:r>
          </a:p>
          <a:p>
            <a:pPr indent="247650" eaLnBrk="0" hangingPunct="0">
              <a:buFont typeface="Wingdings" pitchFamily="2" charset="2"/>
              <a:buChar char="ü"/>
            </a:pPr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pPr indent="247650" eaLnBrk="0" hangingPunct="0">
              <a:buFont typeface="Wingdings" pitchFamily="2" charset="2"/>
              <a:buChar char="ü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С  кем  и  с  чем  сравнивает  поэт  бурю? </a:t>
            </a:r>
          </a:p>
          <a:p>
            <a:pPr indent="247650" eaLnBrk="0" hangingPunct="0">
              <a:buFont typeface="Wingdings" pitchFamily="2" charset="2"/>
              <a:buChar char="ü"/>
            </a:pPr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pPr indent="247650" eaLnBrk="0" hangingPunct="0">
              <a:buFont typeface="Wingdings" pitchFamily="2" charset="2"/>
              <a:buChar char="ü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Как  относится  поэт  к  своей  няне?</a:t>
            </a:r>
          </a:p>
          <a:p>
            <a:pPr indent="247650" eaLnBrk="0" hangingPunct="0">
              <a:buFont typeface="Wingdings" pitchFamily="2" charset="2"/>
              <a:buChar char="ü"/>
            </a:pPr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pPr indent="247650" eaLnBrk="0" hangingPunct="0">
              <a:buFont typeface="Wingdings" pitchFamily="2" charset="2"/>
              <a:buChar char="ü"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Сравни  настроение  героев  стихотворения  «Зимнее  утро»  и  стихотворения  «Зимний  вечер».  Приведи  цитаты.</a:t>
            </a:r>
          </a:p>
          <a:p>
            <a:pPr indent="247650" eaLnBrk="0" hangingPunct="0">
              <a:buFont typeface="Wingdings" pitchFamily="2" charset="2"/>
              <a:buChar char="ü"/>
            </a:pP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547813" y="44450"/>
            <a:ext cx="6192837" cy="6477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</a:rPr>
              <a:t>Открываем новые знания</a:t>
            </a:r>
          </a:p>
        </p:txBody>
      </p:sp>
      <p:sp>
        <p:nvSpPr>
          <p:cNvPr id="22532" name="TextBox 7"/>
          <p:cNvSpPr txBox="1">
            <a:spLocks noChangeArrowheads="1"/>
          </p:cNvSpPr>
          <p:nvPr/>
        </p:nvSpPr>
        <p:spPr bwMode="auto">
          <a:xfrm>
            <a:off x="428625" y="857250"/>
            <a:ext cx="82153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Самостоятельно перечитайте стихотворение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14313" y="1071563"/>
            <a:ext cx="438943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b="1">
                <a:latin typeface="Times New Roman" pitchFamily="18" charset="0"/>
                <a:cs typeface="Times New Roman" pitchFamily="18" charset="0"/>
              </a:rPr>
              <a:t>вихри   снежные</a:t>
            </a:r>
          </a:p>
          <a:p>
            <a:pPr algn="just"/>
            <a:r>
              <a:rPr lang="ru-RU" sz="3200" b="1">
                <a:latin typeface="Times New Roman" pitchFamily="18" charset="0"/>
                <a:cs typeface="Times New Roman" pitchFamily="18" charset="0"/>
              </a:rPr>
              <a:t>ветхая   лачужка </a:t>
            </a:r>
          </a:p>
          <a:p>
            <a:pPr algn="just"/>
            <a:r>
              <a:rPr lang="ru-RU" sz="3200" b="1">
                <a:latin typeface="Times New Roman" pitchFamily="18" charset="0"/>
                <a:cs typeface="Times New Roman" pitchFamily="18" charset="0"/>
              </a:rPr>
              <a:t>бедной   юности</a:t>
            </a:r>
          </a:p>
        </p:txBody>
      </p:sp>
      <p:sp>
        <p:nvSpPr>
          <p:cNvPr id="23555" name="TextBox 2"/>
          <p:cNvSpPr txBox="1">
            <a:spLocks noChangeArrowheads="1"/>
          </p:cNvSpPr>
          <p:nvPr/>
        </p:nvSpPr>
        <p:spPr bwMode="auto">
          <a:xfrm>
            <a:off x="928688" y="214313"/>
            <a:ext cx="3095625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Эпитеты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85750" y="3571875"/>
            <a:ext cx="6840538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буря - как  зверь,  как  дитя,  как  путник</a:t>
            </a:r>
          </a:p>
        </p:txBody>
      </p:sp>
      <p:sp>
        <p:nvSpPr>
          <p:cNvPr id="23557" name="TextBox 4"/>
          <p:cNvSpPr txBox="1">
            <a:spLocks noChangeArrowheads="1"/>
          </p:cNvSpPr>
          <p:nvPr/>
        </p:nvSpPr>
        <p:spPr bwMode="auto">
          <a:xfrm>
            <a:off x="571500" y="2643188"/>
            <a:ext cx="30972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Сравнения</a:t>
            </a:r>
          </a:p>
        </p:txBody>
      </p:sp>
      <p:pic>
        <p:nvPicPr>
          <p:cNvPr id="23558" name="Picture 8" descr="https://i.ytimg.com/vi/7GKAnSEX74I/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4810" y="357189"/>
            <a:ext cx="4378328" cy="2579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214313" y="5500688"/>
            <a:ext cx="6840537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Times New Roman" pitchFamily="18" charset="0"/>
                <a:cs typeface="Times New Roman" pitchFamily="18" charset="0"/>
              </a:rPr>
              <a:t>Буря кроет, крутит, завоет, заплачет, зашумит, постучит</a:t>
            </a:r>
          </a:p>
        </p:txBody>
      </p:sp>
      <p:sp>
        <p:nvSpPr>
          <p:cNvPr id="23560" name="TextBox 4"/>
          <p:cNvSpPr txBox="1">
            <a:spLocks noChangeArrowheads="1"/>
          </p:cNvSpPr>
          <p:nvPr/>
        </p:nvSpPr>
        <p:spPr bwMode="auto">
          <a:xfrm>
            <a:off x="500063" y="4572000"/>
            <a:ext cx="42862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Олицетворения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4" grpId="0" autoUpdateAnimBg="0"/>
      <p:bldP spid="8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539750" y="785813"/>
            <a:ext cx="8099425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заплачет</a:t>
            </a:r>
            <a:r>
              <a:rPr lang="ru-RU" sz="3200" b="1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eaLnBrk="0" hangingPunct="0"/>
            <a:r>
              <a:rPr lang="ru-RU" sz="3200" b="1">
                <a:latin typeface="Times New Roman" pitchFamily="18" charset="0"/>
                <a:cs typeface="Times New Roman" pitchFamily="18" charset="0"/>
              </a:rPr>
              <a:t>                     заревет,  зарыдает,  </a:t>
            </a:r>
          </a:p>
          <a:p>
            <a:pPr eaLnBrk="0" hangingPunct="0"/>
            <a:r>
              <a:rPr lang="ru-RU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подружка</a:t>
            </a:r>
            <a:r>
              <a:rPr lang="ru-RU" sz="3200" b="1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eaLnBrk="0" hangingPunct="0"/>
            <a:r>
              <a:rPr lang="ru-RU" sz="3200" b="1">
                <a:latin typeface="Times New Roman" pitchFamily="18" charset="0"/>
                <a:cs typeface="Times New Roman" pitchFamily="18" charset="0"/>
              </a:rPr>
              <a:t>                      приятельница,  друг, </a:t>
            </a:r>
          </a:p>
          <a:p>
            <a:pPr eaLnBrk="0" hangingPunct="0"/>
            <a:r>
              <a:rPr lang="ru-RU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обветшалая</a:t>
            </a:r>
            <a:r>
              <a:rPr lang="ru-RU" sz="3200" b="1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eaLnBrk="0" hangingPunct="0"/>
            <a:r>
              <a:rPr lang="ru-RU" sz="3200" b="1">
                <a:latin typeface="Times New Roman" pitchFamily="18" charset="0"/>
                <a:cs typeface="Times New Roman" pitchFamily="18" charset="0"/>
              </a:rPr>
              <a:t>                           ветхая, старая.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2857500" y="0"/>
            <a:ext cx="3095625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Синонимы</a:t>
            </a:r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611188" y="4643438"/>
            <a:ext cx="6264275" cy="206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Темна </a:t>
            </a:r>
            <a:r>
              <a:rPr lang="ru-RU" sz="3200" b="1">
                <a:latin typeface="Times New Roman" pitchFamily="18" charset="0"/>
                <a:cs typeface="Times New Roman" pitchFamily="18" charset="0"/>
              </a:rPr>
              <a:t>- </a:t>
            </a:r>
          </a:p>
          <a:p>
            <a:pPr eaLnBrk="0" hangingPunct="0"/>
            <a:r>
              <a:rPr lang="ru-RU" sz="3200" b="1">
                <a:latin typeface="Times New Roman" pitchFamily="18" charset="0"/>
                <a:cs typeface="Times New Roman" pitchFamily="18" charset="0"/>
              </a:rPr>
              <a:t>                светла, </a:t>
            </a:r>
          </a:p>
          <a:p>
            <a:pPr eaLnBrk="0" hangingPunct="0"/>
            <a:r>
              <a:rPr lang="ru-RU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утомлена</a:t>
            </a:r>
            <a:r>
              <a:rPr lang="ru-RU" sz="3200" b="1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eaLnBrk="0" hangingPunct="0"/>
            <a:r>
              <a:rPr lang="ru-RU" sz="3200" b="1">
                <a:latin typeface="Times New Roman" pitchFamily="18" charset="0"/>
                <a:cs typeface="Times New Roman" pitchFamily="18" charset="0"/>
              </a:rPr>
              <a:t>                     бодра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81" name="TextBox 4"/>
          <p:cNvSpPr txBox="1">
            <a:spLocks noChangeArrowheads="1"/>
          </p:cNvSpPr>
          <p:nvPr/>
        </p:nvSpPr>
        <p:spPr bwMode="auto">
          <a:xfrm>
            <a:off x="2987675" y="3789363"/>
            <a:ext cx="30972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Антонимы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0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40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40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1"/>
          <p:cNvSpPr>
            <a:spLocks noChangeArrowheads="1"/>
          </p:cNvSpPr>
          <p:nvPr/>
        </p:nvSpPr>
        <p:spPr bwMode="auto">
          <a:xfrm>
            <a:off x="285750" y="857250"/>
            <a:ext cx="8208963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Для чего автор написал это стихотворение?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Чтобы рассказать о своих чувствах, переживаниях.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endParaRPr lang="ru-RU" sz="2400" b="1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стихотворение не о картинах природы, а о чувствах человека.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47813" y="44450"/>
            <a:ext cx="6192837" cy="6477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</a:rPr>
              <a:t>Открываем новые знания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88" y="1643063"/>
            <a:ext cx="7929562" cy="14287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im2-tub-ru.yandex.net/i?id=801cd3518426b9c895ef8e9d34af88f9&amp;n=33&amp;h=215&amp;w=28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50" y="1571625"/>
            <a:ext cx="4000498" cy="2933699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214313" y="928688"/>
            <a:ext cx="8469312" cy="43021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200" b="1" dirty="0"/>
              <a:t>Подберите строки из стихотворения  к иллюстрациям.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16013" y="31750"/>
            <a:ext cx="6769100" cy="6477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</a:rPr>
              <a:t>Повторяем, то что знаем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pic>
        <p:nvPicPr>
          <p:cNvPr id="5" name="Picture 2" descr="http://fotohomka.ru/images/Nov/11/76cd1dd6b73c26489451eec44bd022dc/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656078"/>
            <a:ext cx="4084635" cy="2844733"/>
          </a:xfrm>
          <a:prstGeom prst="rect">
            <a:avLst/>
          </a:prstGeom>
          <a:noFill/>
          <a:ln w="635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857250" y="928688"/>
            <a:ext cx="7445375" cy="584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/>
              <a:t>Правила выразительного чтения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16013" y="31750"/>
            <a:ext cx="6769100" cy="6477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</a:rPr>
              <a:t>Работа со стихотворением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pic>
        <p:nvPicPr>
          <p:cNvPr id="27652" name="Picture 2" descr="https://a.d-cd.net/0GZFgu0kxl1BDHrQhMtWC7t7J8M-9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38" y="1643063"/>
            <a:ext cx="1576387" cy="157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85750" y="2214563"/>
            <a:ext cx="7000875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Читать медленно, вдумываясь в значения слов;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Соблюдать паузы в конце строк;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Чётко проговаривать слова;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Постараться передать настроение автора и свои чувства.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857250" y="928688"/>
            <a:ext cx="4816475" cy="584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3200" b="1" dirty="0"/>
              <a:t>Словарь настроения: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16013" y="31750"/>
            <a:ext cx="6769100" cy="6477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</a:rPr>
              <a:t>Работа со стихотворением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28676" name="TextBox 6"/>
          <p:cNvSpPr txBox="1">
            <a:spLocks noChangeArrowheads="1"/>
          </p:cNvSpPr>
          <p:nvPr/>
        </p:nvSpPr>
        <p:spPr bwMode="auto">
          <a:xfrm>
            <a:off x="642938" y="1928813"/>
            <a:ext cx="5643562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ВОСХИЩЕНИЕ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ПЕЧАЛЬ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РАДОСТЬ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УДИВЛЕНИЕ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УДОВОЛЬСТВИЕ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ТОСКА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ГРУСТЬ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8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БЕЗРАЗЛИЧИЕ</a:t>
            </a:r>
          </a:p>
          <a:p>
            <a:pPr algn="just">
              <a:buFont typeface="Wingdings" pitchFamily="2" charset="2"/>
              <a:buChar char="ü"/>
            </a:pPr>
            <a:endParaRPr lang="ru-RU" sz="28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endParaRPr lang="ru-RU" sz="28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714375" y="2786063"/>
            <a:ext cx="1857375" cy="1587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714375" y="4500563"/>
            <a:ext cx="1571625" cy="1587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714375" y="4929188"/>
            <a:ext cx="1714500" cy="1587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14375" y="2357438"/>
            <a:ext cx="3071813" cy="1587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428728" y="2071678"/>
            <a:ext cx="6429375" cy="23082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alt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http://afisha.mosreg.ru/sites/default/files/events_photo/1363147743_pushkin_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42" y="2285983"/>
            <a:ext cx="2286016" cy="184784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Прямоугольник 4"/>
          <p:cNvSpPr>
            <a:spLocks noChangeArrowheads="1"/>
          </p:cNvSpPr>
          <p:nvPr/>
        </p:nvSpPr>
        <p:spPr bwMode="auto">
          <a:xfrm>
            <a:off x="3643313" y="2214563"/>
            <a:ext cx="43402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914400" indent="-914400" algn="ctr">
              <a:buFont typeface="Arial" charset="0"/>
              <a:buNone/>
            </a:pPr>
            <a:r>
              <a:rPr lang="ru-RU" sz="3200" b="1">
                <a:latin typeface="Times New Roman" pitchFamily="18" charset="0"/>
                <a:cs typeface="Times New Roman" pitchFamily="18" charset="0"/>
              </a:rPr>
              <a:t>Александр Сергеевич </a:t>
            </a:r>
          </a:p>
          <a:p>
            <a:pPr marL="914400" indent="-914400" algn="ctr">
              <a:buFont typeface="Arial" charset="0"/>
              <a:buNone/>
            </a:pPr>
            <a:r>
              <a:rPr lang="ru-RU" sz="3200" b="1">
                <a:latin typeface="Times New Roman" pitchFamily="18" charset="0"/>
                <a:cs typeface="Times New Roman" pitchFamily="18" charset="0"/>
              </a:rPr>
              <a:t>Пушкин</a:t>
            </a:r>
          </a:p>
        </p:txBody>
      </p:sp>
      <p:sp>
        <p:nvSpPr>
          <p:cNvPr id="9223" name="Прямоугольник 5"/>
          <p:cNvSpPr>
            <a:spLocks noChangeArrowheads="1"/>
          </p:cNvSpPr>
          <p:nvPr/>
        </p:nvSpPr>
        <p:spPr bwMode="auto">
          <a:xfrm>
            <a:off x="4714875" y="3429000"/>
            <a:ext cx="2098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>
                <a:latin typeface="Times New Roman" pitchFamily="18" charset="0"/>
                <a:cs typeface="Times New Roman" pitchFamily="18" charset="0"/>
              </a:rPr>
              <a:t>1799-1837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571625" y="285750"/>
            <a:ext cx="6192838" cy="6477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C00000"/>
                </a:solidFill>
              </a:rPr>
              <a:t>ВЕЛИКИЕ РУССКИЕ ПИСАТЕЛИ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116013" y="31750"/>
            <a:ext cx="6769100" cy="6477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</a:rPr>
              <a:t>ИТОГ  УРОКА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29699" name="TextBox 6"/>
          <p:cNvSpPr txBox="1">
            <a:spLocks noChangeArrowheads="1"/>
          </p:cNvSpPr>
          <p:nvPr/>
        </p:nvSpPr>
        <p:spPr bwMode="auto">
          <a:xfrm>
            <a:off x="428625" y="1500188"/>
            <a:ext cx="8001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800" b="1">
                <a:latin typeface="Times New Roman" pitchFamily="18" charset="0"/>
                <a:cs typeface="Times New Roman" pitchFamily="18" charset="0"/>
              </a:rPr>
              <a:t>Что нового мы сегодня узнали о жизни и творчестве Пушкина?</a:t>
            </a:r>
            <a:endParaRPr lang="ru-RU" sz="28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71500" y="2643188"/>
            <a:ext cx="8001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800" b="1">
                <a:latin typeface="Times New Roman" pitchFamily="18" charset="0"/>
                <a:cs typeface="Times New Roman" pitchFamily="18" charset="0"/>
              </a:rPr>
              <a:t>С каким произведением поэта сегодня познакомились?</a:t>
            </a:r>
            <a:endParaRPr lang="ru-RU" sz="28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рямоугольник 3"/>
          <p:cNvSpPr>
            <a:spLocks noChangeArrowheads="1"/>
          </p:cNvSpPr>
          <p:nvPr/>
        </p:nvSpPr>
        <p:spPr bwMode="auto">
          <a:xfrm>
            <a:off x="428625" y="785813"/>
            <a:ext cx="7991475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Сегодня я узнал ….</a:t>
            </a:r>
          </a:p>
          <a:p>
            <a:r>
              <a:rPr lang="ru-RU" sz="40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 меня получилось …</a:t>
            </a:r>
          </a:p>
          <a:p>
            <a:r>
              <a:rPr lang="ru-RU" sz="40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Было трудно …</a:t>
            </a:r>
          </a:p>
          <a:p>
            <a:r>
              <a:rPr lang="ru-RU" sz="40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Меня удивило …</a:t>
            </a:r>
          </a:p>
          <a:p>
            <a:r>
              <a:rPr lang="ru-RU" sz="40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Было интересно….</a:t>
            </a:r>
          </a:p>
          <a:p>
            <a:r>
              <a:rPr lang="ru-RU" sz="4000" b="1" i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Теперь я умею …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116013" y="31750"/>
            <a:ext cx="6769100" cy="6477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</a:rPr>
              <a:t>Домашнее  задание</a:t>
            </a: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31747" name="TextBox 6"/>
          <p:cNvSpPr txBox="1">
            <a:spLocks noChangeArrowheads="1"/>
          </p:cNvSpPr>
          <p:nvPr/>
        </p:nvSpPr>
        <p:spPr bwMode="auto">
          <a:xfrm>
            <a:off x="428625" y="1500188"/>
            <a:ext cx="8001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С. 7 – 8, выразительное чтение, </a:t>
            </a:r>
          </a:p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задания  2, 4.</a:t>
            </a:r>
            <a:endParaRPr lang="ru-RU" sz="2800" b="1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547813" y="0"/>
            <a:ext cx="6192837" cy="6477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Введение в новую тему</a:t>
            </a:r>
          </a:p>
        </p:txBody>
      </p:sp>
      <p:pic>
        <p:nvPicPr>
          <p:cNvPr id="10243" name="Picture 3" descr="http://festival.1september.ru/articles/567899/img6.jpg"/>
          <p:cNvPicPr>
            <a:picLocks noChangeAspect="1" noChangeArrowheads="1"/>
          </p:cNvPicPr>
          <p:nvPr/>
        </p:nvPicPr>
        <p:blipFill>
          <a:blip r:embed="rId2"/>
          <a:srcRect l="2041" t="3104" r="4082" b="2217"/>
          <a:stretch>
            <a:fillRect/>
          </a:stretch>
        </p:blipFill>
        <p:spPr bwMode="auto">
          <a:xfrm>
            <a:off x="4786313" y="1000125"/>
            <a:ext cx="3556000" cy="4714875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10244" name="TextBox 2"/>
          <p:cNvSpPr txBox="1">
            <a:spLocks noChangeArrowheads="1"/>
          </p:cNvSpPr>
          <p:nvPr/>
        </p:nvSpPr>
        <p:spPr bwMode="auto">
          <a:xfrm>
            <a:off x="500063" y="1428750"/>
            <a:ext cx="407193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Как вы думаете, кому установлен этот памятник?</a:t>
            </a:r>
          </a:p>
        </p:txBody>
      </p:sp>
      <p:sp>
        <p:nvSpPr>
          <p:cNvPr id="10245" name="Прямоугольник 4"/>
          <p:cNvSpPr>
            <a:spLocks noChangeArrowheads="1"/>
          </p:cNvSpPr>
          <p:nvPr/>
        </p:nvSpPr>
        <p:spPr bwMode="auto">
          <a:xfrm>
            <a:off x="357188" y="4000500"/>
            <a:ext cx="44291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Как он может быть связан с темой урока?</a:t>
            </a: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571500" y="2571750"/>
            <a:ext cx="40719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Саша Пушкин с няней Ариной Родионовной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3" y="857250"/>
            <a:ext cx="2428875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Прямоугольник 8"/>
          <p:cNvSpPr>
            <a:spLocks noChangeArrowheads="1"/>
          </p:cNvSpPr>
          <p:nvPr/>
        </p:nvSpPr>
        <p:spPr bwMode="auto">
          <a:xfrm>
            <a:off x="714375" y="1428750"/>
            <a:ext cx="16335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</a:rPr>
              <a:t>стр. 7 – 8 </a:t>
            </a:r>
            <a:endParaRPr lang="ru-RU" sz="2400" b="1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500188" y="142875"/>
            <a:ext cx="6192837" cy="6477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</a:rPr>
              <a:t>Тема урока: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500438" y="1428750"/>
            <a:ext cx="4357687" cy="12001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</a:rPr>
              <a:t>Стихотворение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</a:rPr>
              <a:t>А.С. Пушкина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</a:rPr>
              <a:t>«ЗИМНИЙ  ВЕЧЕР»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500063" y="1500188"/>
            <a:ext cx="4103687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Пушкин был очень впечатлительным и эмоциональным человеком и свои чувства начал очень рано выражать в стихотворениях. Первые знания о жизни, первые впечатления о ней маленький Саша получил от своей няни. 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Как зовут няню поэта?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47813" y="44450"/>
            <a:ext cx="6192837" cy="6477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C00000"/>
                </a:solidFill>
              </a:rPr>
              <a:t>Открываем новые знания</a:t>
            </a:r>
          </a:p>
        </p:txBody>
      </p:sp>
      <p:pic>
        <p:nvPicPr>
          <p:cNvPr id="14342" name="Picture 6" descr="https://podelkivsem.ru/wp-content/uploads/2022/12/kak-narisovat-pushkina-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6733" y="1285860"/>
            <a:ext cx="3124466" cy="4357701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img1.liveinternet.ru/images/attach/c/1/58/70/58070590_Arina_portrait_for_site.jpg"/>
          <p:cNvPicPr>
            <a:picLocks noChangeAspect="1" noChangeArrowheads="1"/>
          </p:cNvPicPr>
          <p:nvPr/>
        </p:nvPicPr>
        <p:blipFill>
          <a:blip r:embed="rId2"/>
          <a:srcRect l="3552" t="1897" r="4004" b="2029"/>
          <a:stretch>
            <a:fillRect/>
          </a:stretch>
        </p:blipFill>
        <p:spPr bwMode="auto">
          <a:xfrm>
            <a:off x="2000232" y="3071810"/>
            <a:ext cx="2500330" cy="3432656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13315" name="Прямоугольник 2"/>
          <p:cNvSpPr>
            <a:spLocks noChangeArrowheads="1"/>
          </p:cNvSpPr>
          <p:nvPr/>
        </p:nvSpPr>
        <p:spPr bwMode="auto">
          <a:xfrm>
            <a:off x="285720" y="214290"/>
            <a:ext cx="3643313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Арина Родионовна – крепостная крестьянка, она прожила и прослужила в доме Пушкиных много лет, вынянчила всех детей и была к ним очень привязана.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1"/>
          <p:cNvSpPr>
            <a:spLocks noChangeArrowheads="1"/>
          </p:cNvSpPr>
          <p:nvPr/>
        </p:nvSpPr>
        <p:spPr bwMode="auto">
          <a:xfrm>
            <a:off x="4572000" y="285728"/>
            <a:ext cx="4071938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Но особенно она любила маленького Сашеньку. Он тоже любил свою няню, считал её своим другом и самым близким человеком не только в детском возрасте, но и будучи уже взрослым.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142844" y="0"/>
            <a:ext cx="3494087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Пушкин был очень смелым поэтом: некоторые его стихи были направлены против царской власти и законов. Конечно, царю это не понравилось, и он решил наказать поэта. Царь запретил ему жить в столице и на два года сослал Пушкина в далёкое и глухое село Михайловское.</a:t>
            </a:r>
          </a:p>
        </p:txBody>
      </p:sp>
      <p:sp>
        <p:nvSpPr>
          <p:cNvPr id="6" name="Прямоугольник 1"/>
          <p:cNvSpPr>
            <a:spLocks noChangeArrowheads="1"/>
          </p:cNvSpPr>
          <p:nvPr/>
        </p:nvSpPr>
        <p:spPr bwMode="auto">
          <a:xfrm>
            <a:off x="4286248" y="0"/>
            <a:ext cx="4500594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Няня поехала вместе с ним, и в эти годы Александр Сергеевич особенно сроднился с Ариной Родионовной: место ссылки находилось вдали от шумной столицы, от друзей, и няня была единственным близким человеком, кто находился с ним рядом в это тяжёлое для поэта время.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539750" y="260350"/>
            <a:ext cx="75612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 Картина Н.Н. Ге «Пущин в гостях у Пушкина»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17411" name="Прямоугольник 2"/>
          <p:cNvSpPr>
            <a:spLocks noChangeArrowheads="1"/>
          </p:cNvSpPr>
          <p:nvPr/>
        </p:nvSpPr>
        <p:spPr bwMode="auto">
          <a:xfrm>
            <a:off x="214313" y="5143500"/>
            <a:ext cx="8497887" cy="15700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На этой картине художник Николай Николаевич Ге изобразил момент пребывания Александра Сергеевича Пушкина в селе Михайловском.</a:t>
            </a:r>
          </a:p>
          <a:p>
            <a:pPr algn="just"/>
            <a:r>
              <a:rPr lang="ru-RU" sz="2400" b="1">
                <a:latin typeface="Times New Roman" pitchFamily="18" charset="0"/>
                <a:cs typeface="Times New Roman" pitchFamily="18" charset="0"/>
              </a:rPr>
              <a:t>- Что вы видите на картине?</a:t>
            </a:r>
          </a:p>
        </p:txBody>
      </p:sp>
      <p:pic>
        <p:nvPicPr>
          <p:cNvPr id="49154" name="Picture 2" descr="http://rustoria.ru/images/content/w900/71/711aad810e6bf0c78b3bac0c73e55cc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878" y="1142985"/>
            <a:ext cx="4665964" cy="3500462"/>
          </a:xfrm>
          <a:prstGeom prst="rect">
            <a:avLst/>
          </a:prstGeom>
          <a:noFill/>
          <a:ln w="38100" cap="sq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9"/>
              </a:srgbClr>
            </a:outerShdw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142875" y="58738"/>
            <a:ext cx="8750300" cy="347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>
                <a:latin typeface="Times New Roman" pitchFamily="18" charset="0"/>
                <a:cs typeface="Times New Roman" pitchFamily="18" charset="0"/>
              </a:rPr>
              <a:t>Действительно: Арина Родионовна – с детских лет самый близкий и дорогой человек для Пушкина, открыла поэту мир сказки;</a:t>
            </a:r>
            <a:br>
              <a:rPr lang="ru-RU" sz="2200" b="1">
                <a:latin typeface="Times New Roman" pitchFamily="18" charset="0"/>
                <a:cs typeface="Times New Roman" pitchFamily="18" charset="0"/>
              </a:rPr>
            </a:br>
            <a:r>
              <a:rPr lang="ru-RU" sz="2200" b="1">
                <a:latin typeface="Times New Roman" pitchFamily="18" charset="0"/>
                <a:cs typeface="Times New Roman" pitchFamily="18" charset="0"/>
              </a:rPr>
              <a:t>-для поэта Арина Родионовна была не просто заботливой няней, но и талантливой сказочницей;</a:t>
            </a:r>
            <a:br>
              <a:rPr lang="ru-RU" sz="2200" b="1">
                <a:latin typeface="Times New Roman" pitchFamily="18" charset="0"/>
                <a:cs typeface="Times New Roman" pitchFamily="18" charset="0"/>
              </a:rPr>
            </a:br>
            <a:r>
              <a:rPr lang="ru-RU" sz="2200" b="1">
                <a:latin typeface="Times New Roman" pitchFamily="18" charset="0"/>
                <a:cs typeface="Times New Roman" pitchFamily="18" charset="0"/>
              </a:rPr>
              <a:t>-она знала русские народные сказки, любила их и привила любовь к ним поэту;</a:t>
            </a:r>
            <a:br>
              <a:rPr lang="ru-RU" sz="2200" b="1">
                <a:latin typeface="Times New Roman" pitchFamily="18" charset="0"/>
                <a:cs typeface="Times New Roman" pitchFamily="18" charset="0"/>
              </a:rPr>
            </a:br>
            <a:r>
              <a:rPr lang="ru-RU" sz="2200" b="1">
                <a:latin typeface="Times New Roman" pitchFamily="18" charset="0"/>
                <a:cs typeface="Times New Roman" pitchFamily="18" charset="0"/>
              </a:rPr>
              <a:t>-няня пела Пушкину народные песни, рассказывала об обычаях русского народа;</a:t>
            </a:r>
            <a:br>
              <a:rPr lang="ru-RU" sz="2200" b="1">
                <a:latin typeface="Times New Roman" pitchFamily="18" charset="0"/>
                <a:cs typeface="Times New Roman" pitchFamily="18" charset="0"/>
              </a:rPr>
            </a:br>
            <a:r>
              <a:rPr lang="ru-RU" sz="2200" b="1">
                <a:latin typeface="Times New Roman" pitchFamily="18" charset="0"/>
                <a:cs typeface="Times New Roman" pitchFamily="18" charset="0"/>
              </a:rPr>
              <a:t>-от нее поэт услышал много русских народных преданий, поверий, пословиц и поговорок.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265</TotalTime>
  <Words>581</Words>
  <Application>Microsoft Office PowerPoint</Application>
  <PresentationFormat>Экран (4:3)</PresentationFormat>
  <Paragraphs>108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Еленга Берюхова</dc:creator>
  <cp:lastModifiedBy>Пользователь</cp:lastModifiedBy>
  <cp:revision>42</cp:revision>
  <dcterms:created xsi:type="dcterms:W3CDTF">2015-11-17T16:56:37Z</dcterms:created>
  <dcterms:modified xsi:type="dcterms:W3CDTF">2023-05-30T09:35:26Z</dcterms:modified>
</cp:coreProperties>
</file>