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4" r:id="rId9"/>
    <p:sldId id="263" r:id="rId10"/>
    <p:sldId id="266" r:id="rId11"/>
    <p:sldId id="267" r:id="rId12"/>
    <p:sldId id="265" r:id="rId13"/>
    <p:sldId id="268" r:id="rId14"/>
    <p:sldId id="269" r:id="rId15"/>
    <p:sldId id="270" r:id="rId16"/>
    <p:sldId id="271" r:id="rId17"/>
    <p:sldId id="272" r:id="rId18"/>
    <p:sldId id="273" r:id="rId19"/>
    <p:sldId id="274" r:id="rId20"/>
    <p:sldId id="276" r:id="rId21"/>
    <p:sldId id="277" r:id="rId22"/>
    <p:sldId id="278" r:id="rId23"/>
    <p:sldId id="279" r:id="rId24"/>
    <p:sldId id="280" r:id="rId25"/>
    <p:sldId id="282" r:id="rId26"/>
    <p:sldId id="288" r:id="rId27"/>
    <p:sldId id="283" r:id="rId28"/>
    <p:sldId id="284" r:id="rId29"/>
    <p:sldId id="285" r:id="rId30"/>
    <p:sldId id="286" r:id="rId31"/>
    <p:sldId id="287" r:id="rId32"/>
    <p:sldId id="275" r:id="rId33"/>
    <p:sldId id="289" r:id="rId3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EFC7"/>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441" autoAdjust="0"/>
    <p:restoredTop sz="94660"/>
  </p:normalViewPr>
  <p:slideViewPr>
    <p:cSldViewPr>
      <p:cViewPr varScale="1">
        <p:scale>
          <a:sx n="68" d="100"/>
          <a:sy n="68" d="100"/>
        </p:scale>
        <p:origin x="-89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E2C4C4EB-E061-490E-9E73-237B6D7BEC27}" type="datetimeFigureOut">
              <a:rPr lang="ru-RU" smtClean="0"/>
              <a:pPr/>
              <a:t>14.05.2012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DCCACB9-6F74-4369-91B3-C7CB00E3F0EE}"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2C4C4EB-E061-490E-9E73-237B6D7BEC27}" type="datetimeFigureOut">
              <a:rPr lang="ru-RU" smtClean="0"/>
              <a:pPr/>
              <a:t>14.05.2012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DCCACB9-6F74-4369-91B3-C7CB00E3F0E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2C4C4EB-E061-490E-9E73-237B6D7BEC27}" type="datetimeFigureOut">
              <a:rPr lang="ru-RU" smtClean="0"/>
              <a:pPr/>
              <a:t>14.05.2012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DCCACB9-6F74-4369-91B3-C7CB00E3F0EE}"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2C4C4EB-E061-490E-9E73-237B6D7BEC27}" type="datetimeFigureOut">
              <a:rPr lang="ru-RU" smtClean="0"/>
              <a:pPr/>
              <a:t>14.05.2012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DCCACB9-6F74-4369-91B3-C7CB00E3F0EE}"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E2C4C4EB-E061-490E-9E73-237B6D7BEC27}" type="datetimeFigureOut">
              <a:rPr lang="ru-RU" smtClean="0"/>
              <a:pPr/>
              <a:t>14.05.2012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DCCACB9-6F74-4369-91B3-C7CB00E3F0EE}"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E2C4C4EB-E061-490E-9E73-237B6D7BEC27}" type="datetimeFigureOut">
              <a:rPr lang="ru-RU" smtClean="0"/>
              <a:pPr/>
              <a:t>14.05.2012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DCCACB9-6F74-4369-91B3-C7CB00E3F0EE}"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E2C4C4EB-E061-490E-9E73-237B6D7BEC27}" type="datetimeFigureOut">
              <a:rPr lang="ru-RU" smtClean="0"/>
              <a:pPr/>
              <a:t>14.05.2012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DCCACB9-6F74-4369-91B3-C7CB00E3F0EE}"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E2C4C4EB-E061-490E-9E73-237B6D7BEC27}" type="datetimeFigureOut">
              <a:rPr lang="ru-RU" smtClean="0"/>
              <a:pPr/>
              <a:t>14.05.2012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DCCACB9-6F74-4369-91B3-C7CB00E3F0EE}"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2C4C4EB-E061-490E-9E73-237B6D7BEC27}" type="datetimeFigureOut">
              <a:rPr lang="ru-RU" smtClean="0"/>
              <a:pPr/>
              <a:t>14.05.2012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DCCACB9-6F74-4369-91B3-C7CB00E3F0EE}"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E2C4C4EB-E061-490E-9E73-237B6D7BEC27}" type="datetimeFigureOut">
              <a:rPr lang="ru-RU" smtClean="0"/>
              <a:pPr/>
              <a:t>14.05.2012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DCCACB9-6F74-4369-91B3-C7CB00E3F0EE}"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E2C4C4EB-E061-490E-9E73-237B6D7BEC27}" type="datetimeFigureOut">
              <a:rPr lang="ru-RU" smtClean="0"/>
              <a:pPr/>
              <a:t>14.05.2012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DCCACB9-6F74-4369-91B3-C7CB00E3F0EE}"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C4C4EB-E061-490E-9E73-237B6D7BEC27}" type="datetimeFigureOut">
              <a:rPr lang="ru-RU" smtClean="0"/>
              <a:pPr/>
              <a:t>14.05.2012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CCACB9-6F74-4369-91B3-C7CB00E3F0EE}"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20.xml"/><Relationship Id="rId13" Type="http://schemas.openxmlformats.org/officeDocument/2006/relationships/slide" Target="slide25.xml"/><Relationship Id="rId18" Type="http://schemas.openxmlformats.org/officeDocument/2006/relationships/slide" Target="slide12.xml"/><Relationship Id="rId26" Type="http://schemas.openxmlformats.org/officeDocument/2006/relationships/slide" Target="slide14.xml"/><Relationship Id="rId3" Type="http://schemas.openxmlformats.org/officeDocument/2006/relationships/slide" Target="slide27.xml"/><Relationship Id="rId21" Type="http://schemas.openxmlformats.org/officeDocument/2006/relationships/slide" Target="slide3.xml"/><Relationship Id="rId7" Type="http://schemas.openxmlformats.org/officeDocument/2006/relationships/slide" Target="slide31.xml"/><Relationship Id="rId12" Type="http://schemas.openxmlformats.org/officeDocument/2006/relationships/slide" Target="slide24.xml"/><Relationship Id="rId17" Type="http://schemas.openxmlformats.org/officeDocument/2006/relationships/slide" Target="slide11.xml"/><Relationship Id="rId25" Type="http://schemas.openxmlformats.org/officeDocument/2006/relationships/slide" Target="slide7.xml"/><Relationship Id="rId2" Type="http://schemas.openxmlformats.org/officeDocument/2006/relationships/slide" Target="slide26.xml"/><Relationship Id="rId16" Type="http://schemas.openxmlformats.org/officeDocument/2006/relationships/slide" Target="slide10.xml"/><Relationship Id="rId20" Type="http://schemas.openxmlformats.org/officeDocument/2006/relationships/slide" Target="slide2.xml"/><Relationship Id="rId29" Type="http://schemas.openxmlformats.org/officeDocument/2006/relationships/slide" Target="slide17.xml"/><Relationship Id="rId1" Type="http://schemas.openxmlformats.org/officeDocument/2006/relationships/slideLayout" Target="../slideLayouts/slideLayout7.xml"/><Relationship Id="rId6" Type="http://schemas.openxmlformats.org/officeDocument/2006/relationships/slide" Target="slide30.xml"/><Relationship Id="rId11" Type="http://schemas.openxmlformats.org/officeDocument/2006/relationships/slide" Target="slide23.xml"/><Relationship Id="rId24" Type="http://schemas.openxmlformats.org/officeDocument/2006/relationships/slide" Target="slide6.xml"/><Relationship Id="rId5" Type="http://schemas.openxmlformats.org/officeDocument/2006/relationships/slide" Target="slide29.xml"/><Relationship Id="rId15" Type="http://schemas.openxmlformats.org/officeDocument/2006/relationships/slide" Target="slide9.xml"/><Relationship Id="rId23" Type="http://schemas.openxmlformats.org/officeDocument/2006/relationships/slide" Target="slide5.xml"/><Relationship Id="rId28" Type="http://schemas.openxmlformats.org/officeDocument/2006/relationships/slide" Target="slide16.xml"/><Relationship Id="rId10" Type="http://schemas.openxmlformats.org/officeDocument/2006/relationships/slide" Target="slide22.xml"/><Relationship Id="rId19" Type="http://schemas.openxmlformats.org/officeDocument/2006/relationships/slide" Target="slide13.xml"/><Relationship Id="rId31" Type="http://schemas.openxmlformats.org/officeDocument/2006/relationships/slide" Target="slide19.xml"/><Relationship Id="rId4" Type="http://schemas.openxmlformats.org/officeDocument/2006/relationships/slide" Target="slide28.xml"/><Relationship Id="rId9" Type="http://schemas.openxmlformats.org/officeDocument/2006/relationships/slide" Target="slide21.xml"/><Relationship Id="rId14" Type="http://schemas.openxmlformats.org/officeDocument/2006/relationships/slide" Target="slide8.xml"/><Relationship Id="rId22" Type="http://schemas.openxmlformats.org/officeDocument/2006/relationships/slide" Target="slide4.xml"/><Relationship Id="rId27" Type="http://schemas.openxmlformats.org/officeDocument/2006/relationships/slide" Target="slide15.xml"/><Relationship Id="rId30" Type="http://schemas.openxmlformats.org/officeDocument/2006/relationships/slide" Target="slide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audio" Target="file:///C:\Users\&#1045;&#1083;&#1077;&#1085;&#1072;\Desktop\&#1091;&#1088;&#1086;&#1082;%20&#1087;&#1086;%20&#1082;&#1088;&#1072;&#1077;&#1074;&#1077;&#1076;&#1077;&#1085;&#1080;&#1102;\&#1060;&#1077;&#1076;&#1086;&#1088;%20&#1064;&#1072;&#1083;&#1103;&#1087;&#1080;&#1085;%20-%20&#1048;&#1079;-&#1079;&#1072;%20&#1086;&#1089;&#1090;&#1088;&#1086;&#1074;&#1072;%20&#1085;&#1072;%20&#1089;&#1090;&#1088;&#1077;&#1078;&#1077;&#1085;&#1100;%20%20(audiopoisk.com).mp3" TargetMode="Externa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nvGraphicFramePr>
        <p:xfrm>
          <a:off x="0" y="-428652"/>
          <a:ext cx="9144000" cy="7323343"/>
        </p:xfrm>
        <a:graphic>
          <a:graphicData uri="http://schemas.openxmlformats.org/drawingml/2006/table">
            <a:tbl>
              <a:tblPr firstRow="1" bandRow="1">
                <a:tableStyleId>{5C22544A-7EE6-4342-B048-85BDC9FD1C3A}</a:tableStyleId>
              </a:tblPr>
              <a:tblGrid>
                <a:gridCol w="2643174"/>
                <a:gridCol w="1043904"/>
                <a:gridCol w="1242112"/>
                <a:gridCol w="1117639"/>
                <a:gridCol w="1032391"/>
                <a:gridCol w="958649"/>
                <a:gridCol w="1106131"/>
              </a:tblGrid>
              <a:tr h="1399535">
                <a:tc>
                  <a:txBody>
                    <a:bodyPr/>
                    <a:lstStyle/>
                    <a:p>
                      <a:pPr algn="ctr"/>
                      <a:r>
                        <a:rPr lang="ru-RU" sz="3200" dirty="0" smtClean="0">
                          <a:latin typeface="Times New Roman" pitchFamily="18" charset="0"/>
                          <a:cs typeface="Times New Roman" pitchFamily="18" charset="0"/>
                        </a:rPr>
                        <a:t>Категории </a:t>
                      </a:r>
                      <a:r>
                        <a:rPr lang="ru-RU" sz="3200" smtClean="0">
                          <a:latin typeface="Times New Roman" pitchFamily="18" charset="0"/>
                          <a:cs typeface="Times New Roman" pitchFamily="18" charset="0"/>
                        </a:rPr>
                        <a:t>впросов</a:t>
                      </a:r>
                      <a:endParaRPr lang="ru-RU" sz="3200" dirty="0">
                        <a:latin typeface="Times New Roman" pitchFamily="18" charset="0"/>
                        <a:cs typeface="Times New Roman" pitchFamily="18" charset="0"/>
                      </a:endParaRPr>
                    </a:p>
                  </a:txBody>
                  <a:tcPr anchor="ctr">
                    <a:solidFill>
                      <a:schemeClr val="tx1">
                        <a:lumMod val="50000"/>
                      </a:schemeClr>
                    </a:solidFill>
                  </a:tcPr>
                </a:tc>
                <a:tc>
                  <a:txBody>
                    <a:bodyPr/>
                    <a:lstStyle/>
                    <a:p>
                      <a:endParaRPr lang="ru-RU" dirty="0">
                        <a:ln>
                          <a:noFill/>
                        </a:ln>
                      </a:endParaRPr>
                    </a:p>
                  </a:txBody>
                  <a:tcPr anchor="ctr">
                    <a:solidFill>
                      <a:schemeClr val="tx1">
                        <a:lumMod val="50000"/>
                      </a:schemeClr>
                    </a:solidFill>
                  </a:tcPr>
                </a:tc>
                <a:tc>
                  <a:txBody>
                    <a:bodyPr/>
                    <a:lstStyle/>
                    <a:p>
                      <a:endParaRPr lang="ru-RU" dirty="0">
                        <a:ln>
                          <a:noFill/>
                        </a:ln>
                      </a:endParaRPr>
                    </a:p>
                  </a:txBody>
                  <a:tcPr anchor="ctr">
                    <a:solidFill>
                      <a:schemeClr val="tx1">
                        <a:lumMod val="50000"/>
                      </a:schemeClr>
                    </a:solidFill>
                  </a:tcPr>
                </a:tc>
                <a:tc>
                  <a:txBody>
                    <a:bodyPr/>
                    <a:lstStyle/>
                    <a:p>
                      <a:endParaRPr lang="ru-RU" dirty="0">
                        <a:ln>
                          <a:noFill/>
                        </a:ln>
                      </a:endParaRPr>
                    </a:p>
                  </a:txBody>
                  <a:tcPr anchor="ctr">
                    <a:solidFill>
                      <a:schemeClr val="tx1">
                        <a:lumMod val="50000"/>
                      </a:schemeClr>
                    </a:solidFill>
                  </a:tcPr>
                </a:tc>
                <a:tc>
                  <a:txBody>
                    <a:bodyPr/>
                    <a:lstStyle/>
                    <a:p>
                      <a:endParaRPr lang="ru-RU" dirty="0">
                        <a:ln>
                          <a:noFill/>
                        </a:ln>
                      </a:endParaRPr>
                    </a:p>
                  </a:txBody>
                  <a:tcPr anchor="ctr">
                    <a:solidFill>
                      <a:schemeClr val="tx1">
                        <a:lumMod val="50000"/>
                      </a:schemeClr>
                    </a:solidFill>
                  </a:tcPr>
                </a:tc>
                <a:tc>
                  <a:txBody>
                    <a:bodyPr/>
                    <a:lstStyle/>
                    <a:p>
                      <a:endParaRPr lang="ru-RU" dirty="0">
                        <a:ln>
                          <a:noFill/>
                        </a:ln>
                      </a:endParaRPr>
                    </a:p>
                  </a:txBody>
                  <a:tcPr anchor="ctr">
                    <a:solidFill>
                      <a:schemeClr val="tx1">
                        <a:lumMod val="50000"/>
                      </a:schemeClr>
                    </a:solidFill>
                  </a:tcPr>
                </a:tc>
                <a:tc>
                  <a:txBody>
                    <a:bodyPr/>
                    <a:lstStyle/>
                    <a:p>
                      <a:endParaRPr lang="ru-RU" dirty="0">
                        <a:ln>
                          <a:noFill/>
                        </a:ln>
                      </a:endParaRPr>
                    </a:p>
                  </a:txBody>
                  <a:tcPr anchor="ctr">
                    <a:solidFill>
                      <a:schemeClr val="tx1">
                        <a:lumMod val="50000"/>
                      </a:schemeClr>
                    </a:solidFill>
                  </a:tcPr>
                </a:tc>
              </a:tr>
              <a:tr h="1029357">
                <a:tc>
                  <a:txBody>
                    <a:bodyPr/>
                    <a:lstStyle/>
                    <a:p>
                      <a:pPr algn="l"/>
                      <a:r>
                        <a:rPr lang="ru-RU" sz="3200" dirty="0" smtClean="0">
                          <a:latin typeface="Times New Roman" pitchFamily="18" charset="0"/>
                          <a:cs typeface="Times New Roman" pitchFamily="18" charset="0"/>
                        </a:rPr>
                        <a:t>Растения</a:t>
                      </a:r>
                      <a:endParaRPr lang="ru-RU" sz="3200" dirty="0">
                        <a:latin typeface="Times New Roman" pitchFamily="18" charset="0"/>
                        <a:cs typeface="Times New Roman" pitchFamily="18" charset="0"/>
                      </a:endParaRPr>
                    </a:p>
                  </a:txBody>
                  <a:tcPr anchor="ctr">
                    <a:solidFill>
                      <a:schemeClr val="accent5"/>
                    </a:solidFill>
                  </a:tcPr>
                </a:tc>
                <a:tc>
                  <a:txBody>
                    <a:bodyPr/>
                    <a:lstStyle/>
                    <a:p>
                      <a:pPr algn="ctr"/>
                      <a:r>
                        <a:rPr lang="ru-RU" sz="3600" dirty="0" smtClean="0">
                          <a:ln>
                            <a:noFill/>
                          </a:ln>
                          <a:hlinkClick r:id="rId2" action="ppaction://hlinksldjump"/>
                        </a:rPr>
                        <a:t>100</a:t>
                      </a:r>
                      <a:endParaRPr lang="ru-RU" sz="3600" dirty="0">
                        <a:ln>
                          <a:noFill/>
                        </a:ln>
                      </a:endParaRPr>
                    </a:p>
                  </a:txBody>
                  <a:tcPr anchor="ctr">
                    <a:solidFill>
                      <a:schemeClr val="accent5"/>
                    </a:solidFill>
                  </a:tcPr>
                </a:tc>
                <a:tc>
                  <a:txBody>
                    <a:bodyPr/>
                    <a:lstStyle/>
                    <a:p>
                      <a:pPr algn="ctr"/>
                      <a:r>
                        <a:rPr lang="ru-RU" sz="3600" dirty="0" smtClean="0">
                          <a:ln>
                            <a:noFill/>
                          </a:ln>
                          <a:hlinkClick r:id="rId3" action="ppaction://hlinksldjump"/>
                        </a:rPr>
                        <a:t>200</a:t>
                      </a:r>
                      <a:endParaRPr lang="ru-RU" sz="3600" dirty="0">
                        <a:ln>
                          <a:noFill/>
                        </a:ln>
                      </a:endParaRPr>
                    </a:p>
                  </a:txBody>
                  <a:tcPr anchor="ctr">
                    <a:solidFill>
                      <a:schemeClr val="accent5"/>
                    </a:solidFill>
                  </a:tcPr>
                </a:tc>
                <a:tc>
                  <a:txBody>
                    <a:bodyPr/>
                    <a:lstStyle/>
                    <a:p>
                      <a:pPr algn="ctr"/>
                      <a:r>
                        <a:rPr lang="ru-RU" sz="3600" dirty="0" smtClean="0">
                          <a:ln>
                            <a:noFill/>
                          </a:ln>
                          <a:hlinkClick r:id="rId4" action="ppaction://hlinksldjump"/>
                        </a:rPr>
                        <a:t>300</a:t>
                      </a:r>
                      <a:endParaRPr lang="ru-RU" sz="3600" dirty="0">
                        <a:ln>
                          <a:noFill/>
                        </a:ln>
                      </a:endParaRPr>
                    </a:p>
                  </a:txBody>
                  <a:tcPr anchor="ctr">
                    <a:solidFill>
                      <a:schemeClr val="accent5"/>
                    </a:solidFill>
                  </a:tcPr>
                </a:tc>
                <a:tc>
                  <a:txBody>
                    <a:bodyPr/>
                    <a:lstStyle/>
                    <a:p>
                      <a:pPr algn="ctr"/>
                      <a:r>
                        <a:rPr lang="ru-RU" sz="3600" dirty="0" smtClean="0">
                          <a:ln>
                            <a:noFill/>
                          </a:ln>
                          <a:hlinkClick r:id="rId5" action="ppaction://hlinksldjump"/>
                        </a:rPr>
                        <a:t>400</a:t>
                      </a:r>
                      <a:endParaRPr lang="ru-RU" sz="3600" dirty="0">
                        <a:ln>
                          <a:noFill/>
                        </a:ln>
                      </a:endParaRPr>
                    </a:p>
                  </a:txBody>
                  <a:tcPr anchor="ctr">
                    <a:solidFill>
                      <a:schemeClr val="accent5"/>
                    </a:solidFill>
                  </a:tcPr>
                </a:tc>
                <a:tc>
                  <a:txBody>
                    <a:bodyPr/>
                    <a:lstStyle/>
                    <a:p>
                      <a:pPr algn="ctr"/>
                      <a:r>
                        <a:rPr lang="ru-RU" sz="3600" dirty="0" smtClean="0">
                          <a:ln>
                            <a:noFill/>
                          </a:ln>
                          <a:hlinkClick r:id="rId6" action="ppaction://hlinksldjump"/>
                        </a:rPr>
                        <a:t>500</a:t>
                      </a:r>
                      <a:endParaRPr lang="ru-RU" sz="3600" dirty="0">
                        <a:ln>
                          <a:noFill/>
                        </a:ln>
                      </a:endParaRPr>
                    </a:p>
                  </a:txBody>
                  <a:tcPr anchor="ctr">
                    <a:solidFill>
                      <a:schemeClr val="accent5"/>
                    </a:solidFill>
                  </a:tcPr>
                </a:tc>
                <a:tc>
                  <a:txBody>
                    <a:bodyPr/>
                    <a:lstStyle/>
                    <a:p>
                      <a:pPr algn="ctr"/>
                      <a:r>
                        <a:rPr lang="ru-RU" sz="3600" dirty="0" smtClean="0">
                          <a:ln>
                            <a:noFill/>
                          </a:ln>
                          <a:hlinkClick r:id="rId7" action="ppaction://hlinksldjump"/>
                        </a:rPr>
                        <a:t>600</a:t>
                      </a:r>
                      <a:endParaRPr lang="ru-RU" sz="3600" dirty="0">
                        <a:ln>
                          <a:noFill/>
                        </a:ln>
                      </a:endParaRPr>
                    </a:p>
                  </a:txBody>
                  <a:tcPr anchor="ctr">
                    <a:solidFill>
                      <a:schemeClr val="accent5"/>
                    </a:solidFill>
                  </a:tcPr>
                </a:tc>
              </a:tr>
              <a:tr h="1170822">
                <a:tc>
                  <a:txBody>
                    <a:bodyPr/>
                    <a:lstStyle/>
                    <a:p>
                      <a:pPr algn="l"/>
                      <a:r>
                        <a:rPr lang="ru-RU" sz="3200" dirty="0" smtClean="0">
                          <a:latin typeface="Times New Roman" pitchFamily="18" charset="0"/>
                          <a:cs typeface="Times New Roman" pitchFamily="18" charset="0"/>
                        </a:rPr>
                        <a:t>Животные</a:t>
                      </a:r>
                      <a:endParaRPr lang="ru-RU" sz="3200" dirty="0">
                        <a:latin typeface="Times New Roman" pitchFamily="18" charset="0"/>
                        <a:cs typeface="Times New Roman" pitchFamily="18" charset="0"/>
                      </a:endParaRPr>
                    </a:p>
                  </a:txBody>
                  <a:tcPr anchor="ctr">
                    <a:solidFill>
                      <a:schemeClr val="accent2">
                        <a:lumMod val="75000"/>
                      </a:schemeClr>
                    </a:solidFill>
                  </a:tcPr>
                </a:tc>
                <a:tc>
                  <a:txBody>
                    <a:bodyPr/>
                    <a:lstStyle/>
                    <a:p>
                      <a:pPr algn="ctr"/>
                      <a:r>
                        <a:rPr lang="ru-RU" sz="3600" dirty="0" smtClean="0">
                          <a:ln>
                            <a:noFill/>
                          </a:ln>
                          <a:hlinkClick r:id="rId8" action="ppaction://hlinksldjump"/>
                        </a:rPr>
                        <a:t>100</a:t>
                      </a:r>
                      <a:endParaRPr lang="ru-RU" sz="3600" dirty="0">
                        <a:ln>
                          <a:noFill/>
                        </a:ln>
                      </a:endParaRPr>
                    </a:p>
                  </a:txBody>
                  <a:tcPr anchor="ctr">
                    <a:solidFill>
                      <a:schemeClr val="accent2">
                        <a:lumMod val="75000"/>
                      </a:schemeClr>
                    </a:solidFill>
                  </a:tcPr>
                </a:tc>
                <a:tc>
                  <a:txBody>
                    <a:bodyPr/>
                    <a:lstStyle/>
                    <a:p>
                      <a:pPr algn="ctr"/>
                      <a:r>
                        <a:rPr lang="ru-RU" sz="3600" dirty="0" smtClean="0">
                          <a:ln>
                            <a:noFill/>
                          </a:ln>
                          <a:hlinkClick r:id="rId9" action="ppaction://hlinksldjump"/>
                        </a:rPr>
                        <a:t>200</a:t>
                      </a:r>
                      <a:endParaRPr lang="ru-RU" sz="3600" dirty="0">
                        <a:ln>
                          <a:noFill/>
                        </a:ln>
                      </a:endParaRPr>
                    </a:p>
                  </a:txBody>
                  <a:tcPr anchor="ctr">
                    <a:solidFill>
                      <a:schemeClr val="accent2">
                        <a:lumMod val="75000"/>
                      </a:schemeClr>
                    </a:solidFill>
                  </a:tcPr>
                </a:tc>
                <a:tc>
                  <a:txBody>
                    <a:bodyPr/>
                    <a:lstStyle/>
                    <a:p>
                      <a:pPr algn="ctr"/>
                      <a:r>
                        <a:rPr lang="ru-RU" sz="3600" dirty="0" smtClean="0">
                          <a:ln>
                            <a:noFill/>
                          </a:ln>
                          <a:hlinkClick r:id="rId10" action="ppaction://hlinksldjump"/>
                        </a:rPr>
                        <a:t>300</a:t>
                      </a:r>
                      <a:endParaRPr lang="ru-RU" sz="3600" dirty="0">
                        <a:ln>
                          <a:noFill/>
                        </a:ln>
                      </a:endParaRPr>
                    </a:p>
                  </a:txBody>
                  <a:tcPr anchor="ctr">
                    <a:solidFill>
                      <a:schemeClr val="accent2">
                        <a:lumMod val="75000"/>
                      </a:schemeClr>
                    </a:solidFill>
                  </a:tcPr>
                </a:tc>
                <a:tc>
                  <a:txBody>
                    <a:bodyPr/>
                    <a:lstStyle/>
                    <a:p>
                      <a:pPr algn="ctr"/>
                      <a:r>
                        <a:rPr lang="ru-RU" sz="3600" dirty="0" smtClean="0">
                          <a:ln>
                            <a:noFill/>
                          </a:ln>
                          <a:hlinkClick r:id="rId11" action="ppaction://hlinksldjump"/>
                        </a:rPr>
                        <a:t>400</a:t>
                      </a:r>
                      <a:endParaRPr lang="ru-RU" sz="3600" dirty="0">
                        <a:ln>
                          <a:noFill/>
                        </a:ln>
                      </a:endParaRPr>
                    </a:p>
                  </a:txBody>
                  <a:tcPr anchor="ctr">
                    <a:solidFill>
                      <a:schemeClr val="accent2">
                        <a:lumMod val="75000"/>
                      </a:schemeClr>
                    </a:solidFill>
                  </a:tcPr>
                </a:tc>
                <a:tc>
                  <a:txBody>
                    <a:bodyPr/>
                    <a:lstStyle/>
                    <a:p>
                      <a:pPr algn="ctr"/>
                      <a:r>
                        <a:rPr lang="ru-RU" sz="3600" dirty="0" smtClean="0">
                          <a:ln>
                            <a:noFill/>
                          </a:ln>
                          <a:hlinkClick r:id="rId12" action="ppaction://hlinksldjump"/>
                        </a:rPr>
                        <a:t>500</a:t>
                      </a:r>
                      <a:endParaRPr lang="ru-RU" sz="3600" dirty="0">
                        <a:ln>
                          <a:noFill/>
                        </a:ln>
                      </a:endParaRPr>
                    </a:p>
                  </a:txBody>
                  <a:tcPr anchor="ctr">
                    <a:solidFill>
                      <a:schemeClr val="accent2">
                        <a:lumMod val="75000"/>
                      </a:schemeClr>
                    </a:solidFill>
                  </a:tcPr>
                </a:tc>
                <a:tc>
                  <a:txBody>
                    <a:bodyPr/>
                    <a:lstStyle/>
                    <a:p>
                      <a:pPr algn="ctr"/>
                      <a:r>
                        <a:rPr lang="ru-RU" sz="3600" dirty="0" smtClean="0">
                          <a:ln>
                            <a:noFill/>
                          </a:ln>
                          <a:hlinkClick r:id="rId13" action="ppaction://hlinksldjump"/>
                        </a:rPr>
                        <a:t>600</a:t>
                      </a:r>
                      <a:endParaRPr lang="ru-RU" sz="3600" dirty="0">
                        <a:ln>
                          <a:noFill/>
                        </a:ln>
                      </a:endParaRPr>
                    </a:p>
                  </a:txBody>
                  <a:tcPr anchor="ctr">
                    <a:solidFill>
                      <a:schemeClr val="accent2">
                        <a:lumMod val="75000"/>
                      </a:schemeClr>
                    </a:solidFill>
                  </a:tcPr>
                </a:tc>
              </a:tr>
              <a:tr h="1116615">
                <a:tc>
                  <a:txBody>
                    <a:bodyPr/>
                    <a:lstStyle/>
                    <a:p>
                      <a:pPr algn="l"/>
                      <a:r>
                        <a:rPr lang="ru-RU" sz="3200" dirty="0" smtClean="0">
                          <a:latin typeface="Times New Roman" pitchFamily="18" charset="0"/>
                          <a:cs typeface="Times New Roman" pitchFamily="18" charset="0"/>
                        </a:rPr>
                        <a:t>Легенда гласит</a:t>
                      </a:r>
                      <a:endParaRPr lang="ru-RU" sz="3200" dirty="0">
                        <a:latin typeface="Times New Roman" pitchFamily="18" charset="0"/>
                        <a:cs typeface="Times New Roman" pitchFamily="18" charset="0"/>
                      </a:endParaRPr>
                    </a:p>
                  </a:txBody>
                  <a:tcPr anchor="ctr">
                    <a:solidFill>
                      <a:srgbClr val="00B0F0"/>
                    </a:solidFill>
                  </a:tcPr>
                </a:tc>
                <a:tc>
                  <a:txBody>
                    <a:bodyPr/>
                    <a:lstStyle/>
                    <a:p>
                      <a:pPr algn="ctr"/>
                      <a:r>
                        <a:rPr lang="ru-RU" sz="3600" dirty="0" smtClean="0">
                          <a:ln>
                            <a:noFill/>
                          </a:ln>
                          <a:hlinkClick r:id="rId14" action="ppaction://hlinksldjump"/>
                        </a:rPr>
                        <a:t>100</a:t>
                      </a:r>
                      <a:endParaRPr lang="ru-RU" sz="3600" dirty="0">
                        <a:ln>
                          <a:noFill/>
                        </a:ln>
                      </a:endParaRPr>
                    </a:p>
                  </a:txBody>
                  <a:tcPr anchor="ctr">
                    <a:solidFill>
                      <a:srgbClr val="00B0F0"/>
                    </a:solidFill>
                  </a:tcPr>
                </a:tc>
                <a:tc>
                  <a:txBody>
                    <a:bodyPr/>
                    <a:lstStyle/>
                    <a:p>
                      <a:pPr algn="ctr"/>
                      <a:r>
                        <a:rPr lang="ru-RU" sz="3600" dirty="0" smtClean="0">
                          <a:ln>
                            <a:noFill/>
                          </a:ln>
                          <a:hlinkClick r:id="rId15" action="ppaction://hlinksldjump"/>
                        </a:rPr>
                        <a:t>200</a:t>
                      </a:r>
                      <a:endParaRPr lang="ru-RU" sz="3600" dirty="0">
                        <a:ln>
                          <a:noFill/>
                        </a:ln>
                      </a:endParaRPr>
                    </a:p>
                  </a:txBody>
                  <a:tcPr anchor="ctr">
                    <a:solidFill>
                      <a:srgbClr val="00B0F0"/>
                    </a:solidFill>
                  </a:tcPr>
                </a:tc>
                <a:tc>
                  <a:txBody>
                    <a:bodyPr/>
                    <a:lstStyle/>
                    <a:p>
                      <a:pPr algn="ctr"/>
                      <a:r>
                        <a:rPr lang="ru-RU" sz="3600" dirty="0" smtClean="0">
                          <a:ln>
                            <a:noFill/>
                          </a:ln>
                          <a:hlinkClick r:id="rId16" action="ppaction://hlinksldjump"/>
                        </a:rPr>
                        <a:t>300</a:t>
                      </a:r>
                      <a:endParaRPr lang="ru-RU" sz="3600" dirty="0">
                        <a:ln>
                          <a:noFill/>
                        </a:ln>
                      </a:endParaRPr>
                    </a:p>
                  </a:txBody>
                  <a:tcPr anchor="ctr">
                    <a:solidFill>
                      <a:srgbClr val="00B0F0"/>
                    </a:solidFill>
                  </a:tcPr>
                </a:tc>
                <a:tc>
                  <a:txBody>
                    <a:bodyPr/>
                    <a:lstStyle/>
                    <a:p>
                      <a:pPr algn="ctr"/>
                      <a:r>
                        <a:rPr lang="ru-RU" sz="3600" dirty="0" smtClean="0">
                          <a:ln>
                            <a:noFill/>
                          </a:ln>
                          <a:hlinkClick r:id="rId17" action="ppaction://hlinksldjump"/>
                        </a:rPr>
                        <a:t>400</a:t>
                      </a:r>
                      <a:endParaRPr lang="ru-RU" sz="3600" dirty="0">
                        <a:ln>
                          <a:noFill/>
                        </a:ln>
                      </a:endParaRPr>
                    </a:p>
                  </a:txBody>
                  <a:tcPr anchor="ctr">
                    <a:solidFill>
                      <a:srgbClr val="00B0F0"/>
                    </a:solidFill>
                  </a:tcPr>
                </a:tc>
                <a:tc>
                  <a:txBody>
                    <a:bodyPr/>
                    <a:lstStyle/>
                    <a:p>
                      <a:pPr algn="ctr"/>
                      <a:r>
                        <a:rPr lang="ru-RU" sz="3600" dirty="0" smtClean="0">
                          <a:ln>
                            <a:noFill/>
                          </a:ln>
                          <a:hlinkClick r:id="rId18" action="ppaction://hlinksldjump"/>
                        </a:rPr>
                        <a:t>500</a:t>
                      </a:r>
                      <a:endParaRPr lang="ru-RU" sz="3600" dirty="0">
                        <a:ln>
                          <a:noFill/>
                        </a:ln>
                      </a:endParaRPr>
                    </a:p>
                  </a:txBody>
                  <a:tcPr anchor="ctr">
                    <a:solidFill>
                      <a:srgbClr val="00B0F0"/>
                    </a:solidFill>
                  </a:tcPr>
                </a:tc>
                <a:tc>
                  <a:txBody>
                    <a:bodyPr/>
                    <a:lstStyle/>
                    <a:p>
                      <a:pPr algn="ctr"/>
                      <a:r>
                        <a:rPr lang="ru-RU" sz="3600" dirty="0" smtClean="0">
                          <a:ln>
                            <a:noFill/>
                          </a:ln>
                          <a:hlinkClick r:id="rId19" action="ppaction://hlinksldjump"/>
                        </a:rPr>
                        <a:t>600</a:t>
                      </a:r>
                      <a:endParaRPr lang="ru-RU" sz="3600" dirty="0">
                        <a:ln>
                          <a:noFill/>
                        </a:ln>
                      </a:endParaRPr>
                    </a:p>
                  </a:txBody>
                  <a:tcPr anchor="ctr">
                    <a:solidFill>
                      <a:srgbClr val="00B0F0"/>
                    </a:solidFill>
                  </a:tcPr>
                </a:tc>
              </a:tr>
              <a:tr h="1207479">
                <a:tc>
                  <a:txBody>
                    <a:bodyPr/>
                    <a:lstStyle/>
                    <a:p>
                      <a:pPr algn="l"/>
                      <a:r>
                        <a:rPr lang="ru-RU" sz="3200" dirty="0" smtClean="0">
                          <a:latin typeface="Times New Roman" pitchFamily="18" charset="0"/>
                          <a:cs typeface="Times New Roman" pitchFamily="18" charset="0"/>
                        </a:rPr>
                        <a:t>Немного о разном</a:t>
                      </a:r>
                      <a:endParaRPr lang="ru-RU" sz="3200" dirty="0">
                        <a:latin typeface="Times New Roman" pitchFamily="18" charset="0"/>
                        <a:cs typeface="Times New Roman" pitchFamily="18" charset="0"/>
                      </a:endParaRPr>
                    </a:p>
                  </a:txBody>
                  <a:tcPr anchor="ctr">
                    <a:solidFill>
                      <a:schemeClr val="accent5">
                        <a:lumMod val="60000"/>
                        <a:lumOff val="40000"/>
                      </a:schemeClr>
                    </a:solidFill>
                  </a:tcPr>
                </a:tc>
                <a:tc>
                  <a:txBody>
                    <a:bodyPr/>
                    <a:lstStyle/>
                    <a:p>
                      <a:pPr algn="ctr"/>
                      <a:r>
                        <a:rPr lang="ru-RU" sz="3600" dirty="0" smtClean="0">
                          <a:ln>
                            <a:noFill/>
                          </a:ln>
                          <a:solidFill>
                            <a:schemeClr val="bg1"/>
                          </a:solidFill>
                          <a:hlinkClick r:id="rId20" action="ppaction://hlinksldjump"/>
                        </a:rPr>
                        <a:t>100</a:t>
                      </a:r>
                      <a:endParaRPr lang="ru-RU" sz="3600" dirty="0">
                        <a:ln>
                          <a:noFill/>
                        </a:ln>
                        <a:solidFill>
                          <a:schemeClr val="bg1"/>
                        </a:solidFill>
                      </a:endParaRPr>
                    </a:p>
                  </a:txBody>
                  <a:tcPr anchor="ctr">
                    <a:solidFill>
                      <a:schemeClr val="accent5">
                        <a:lumMod val="60000"/>
                        <a:lumOff val="40000"/>
                      </a:schemeClr>
                    </a:solidFill>
                  </a:tcPr>
                </a:tc>
                <a:tc>
                  <a:txBody>
                    <a:bodyPr/>
                    <a:lstStyle/>
                    <a:p>
                      <a:pPr algn="ctr"/>
                      <a:r>
                        <a:rPr lang="ru-RU" sz="3600" dirty="0" smtClean="0">
                          <a:ln>
                            <a:noFill/>
                          </a:ln>
                          <a:solidFill>
                            <a:schemeClr val="bg1"/>
                          </a:solidFill>
                          <a:hlinkClick r:id="rId21" action="ppaction://hlinksldjump"/>
                        </a:rPr>
                        <a:t>200</a:t>
                      </a:r>
                      <a:endParaRPr lang="ru-RU" sz="3600" dirty="0">
                        <a:ln>
                          <a:noFill/>
                        </a:ln>
                        <a:solidFill>
                          <a:schemeClr val="bg1"/>
                        </a:solidFill>
                      </a:endParaRPr>
                    </a:p>
                  </a:txBody>
                  <a:tcPr anchor="ctr">
                    <a:solidFill>
                      <a:schemeClr val="accent5">
                        <a:lumMod val="60000"/>
                        <a:lumOff val="40000"/>
                      </a:schemeClr>
                    </a:solidFill>
                  </a:tcPr>
                </a:tc>
                <a:tc>
                  <a:txBody>
                    <a:bodyPr/>
                    <a:lstStyle/>
                    <a:p>
                      <a:pPr algn="ctr"/>
                      <a:r>
                        <a:rPr lang="ru-RU" sz="3600" dirty="0" smtClean="0">
                          <a:ln>
                            <a:noFill/>
                          </a:ln>
                          <a:solidFill>
                            <a:schemeClr val="bg1"/>
                          </a:solidFill>
                          <a:hlinkClick r:id="rId22" action="ppaction://hlinksldjump"/>
                        </a:rPr>
                        <a:t>300</a:t>
                      </a:r>
                      <a:endParaRPr lang="ru-RU" sz="3600" dirty="0">
                        <a:ln>
                          <a:noFill/>
                        </a:ln>
                        <a:solidFill>
                          <a:schemeClr val="bg1"/>
                        </a:solidFill>
                      </a:endParaRPr>
                    </a:p>
                  </a:txBody>
                  <a:tcPr anchor="ctr">
                    <a:solidFill>
                      <a:schemeClr val="accent5">
                        <a:lumMod val="60000"/>
                        <a:lumOff val="40000"/>
                      </a:schemeClr>
                    </a:solidFill>
                  </a:tcPr>
                </a:tc>
                <a:tc>
                  <a:txBody>
                    <a:bodyPr/>
                    <a:lstStyle/>
                    <a:p>
                      <a:pPr algn="ctr"/>
                      <a:r>
                        <a:rPr lang="ru-RU" sz="3600" dirty="0" smtClean="0">
                          <a:ln>
                            <a:noFill/>
                          </a:ln>
                          <a:solidFill>
                            <a:schemeClr val="bg1"/>
                          </a:solidFill>
                          <a:hlinkClick r:id="rId23" action="ppaction://hlinksldjump"/>
                        </a:rPr>
                        <a:t>400</a:t>
                      </a:r>
                      <a:endParaRPr lang="ru-RU" sz="3600" dirty="0">
                        <a:ln>
                          <a:noFill/>
                        </a:ln>
                        <a:solidFill>
                          <a:schemeClr val="bg1"/>
                        </a:solidFill>
                      </a:endParaRPr>
                    </a:p>
                  </a:txBody>
                  <a:tcPr anchor="ctr">
                    <a:solidFill>
                      <a:schemeClr val="accent5">
                        <a:lumMod val="60000"/>
                        <a:lumOff val="40000"/>
                      </a:schemeClr>
                    </a:solidFill>
                  </a:tcPr>
                </a:tc>
                <a:tc>
                  <a:txBody>
                    <a:bodyPr/>
                    <a:lstStyle/>
                    <a:p>
                      <a:pPr algn="ctr"/>
                      <a:r>
                        <a:rPr lang="ru-RU" sz="3600" dirty="0" smtClean="0">
                          <a:ln>
                            <a:noFill/>
                          </a:ln>
                          <a:solidFill>
                            <a:schemeClr val="bg1"/>
                          </a:solidFill>
                          <a:hlinkClick r:id="rId24" action="ppaction://hlinksldjump"/>
                        </a:rPr>
                        <a:t>500</a:t>
                      </a:r>
                      <a:endParaRPr lang="ru-RU" sz="3600" dirty="0">
                        <a:ln>
                          <a:noFill/>
                        </a:ln>
                        <a:solidFill>
                          <a:schemeClr val="bg1"/>
                        </a:solidFill>
                      </a:endParaRPr>
                    </a:p>
                  </a:txBody>
                  <a:tcPr anchor="ctr">
                    <a:solidFill>
                      <a:schemeClr val="accent5">
                        <a:lumMod val="60000"/>
                        <a:lumOff val="40000"/>
                      </a:schemeClr>
                    </a:solidFill>
                  </a:tcPr>
                </a:tc>
                <a:tc>
                  <a:txBody>
                    <a:bodyPr/>
                    <a:lstStyle/>
                    <a:p>
                      <a:pPr algn="ctr"/>
                      <a:r>
                        <a:rPr lang="ru-RU" sz="3600" dirty="0" smtClean="0">
                          <a:ln>
                            <a:noFill/>
                          </a:ln>
                          <a:solidFill>
                            <a:schemeClr val="bg1"/>
                          </a:solidFill>
                          <a:hlinkClick r:id="rId25" action="ppaction://hlinksldjump"/>
                        </a:rPr>
                        <a:t>600</a:t>
                      </a:r>
                      <a:endParaRPr lang="ru-RU" sz="3600" dirty="0">
                        <a:ln>
                          <a:noFill/>
                        </a:ln>
                        <a:solidFill>
                          <a:schemeClr val="bg1"/>
                        </a:solidFill>
                      </a:endParaRPr>
                    </a:p>
                  </a:txBody>
                  <a:tcPr anchor="ctr">
                    <a:solidFill>
                      <a:schemeClr val="accent5">
                        <a:lumMod val="60000"/>
                        <a:lumOff val="40000"/>
                      </a:schemeClr>
                    </a:solidFill>
                  </a:tcPr>
                </a:tc>
              </a:tr>
              <a:tr h="1399535">
                <a:tc>
                  <a:txBody>
                    <a:bodyPr/>
                    <a:lstStyle/>
                    <a:p>
                      <a:pPr algn="l"/>
                      <a:r>
                        <a:rPr lang="ru-RU" sz="3200" dirty="0" smtClean="0">
                          <a:latin typeface="Times New Roman" pitchFamily="18" charset="0"/>
                          <a:cs typeface="Times New Roman" pitchFamily="18" charset="0"/>
                        </a:rPr>
                        <a:t>Кто это?</a:t>
                      </a:r>
                      <a:endParaRPr lang="ru-RU" sz="3200" dirty="0">
                        <a:latin typeface="Times New Roman" pitchFamily="18" charset="0"/>
                        <a:cs typeface="Times New Roman" pitchFamily="18" charset="0"/>
                      </a:endParaRPr>
                    </a:p>
                  </a:txBody>
                  <a:tcPr anchor="ctr">
                    <a:solidFill>
                      <a:schemeClr val="accent6">
                        <a:lumMod val="60000"/>
                        <a:lumOff val="40000"/>
                      </a:schemeClr>
                    </a:solidFill>
                  </a:tcPr>
                </a:tc>
                <a:tc>
                  <a:txBody>
                    <a:bodyPr/>
                    <a:lstStyle/>
                    <a:p>
                      <a:pPr algn="ctr"/>
                      <a:r>
                        <a:rPr lang="ru-RU" sz="3600" dirty="0" smtClean="0">
                          <a:ln>
                            <a:noFill/>
                          </a:ln>
                          <a:hlinkClick r:id="rId26" action="ppaction://hlinksldjump"/>
                        </a:rPr>
                        <a:t>100</a:t>
                      </a:r>
                      <a:endParaRPr lang="ru-RU" sz="3600" dirty="0">
                        <a:ln>
                          <a:noFill/>
                        </a:ln>
                      </a:endParaRPr>
                    </a:p>
                  </a:txBody>
                  <a:tcPr anchor="ctr">
                    <a:solidFill>
                      <a:schemeClr val="accent6">
                        <a:lumMod val="60000"/>
                        <a:lumOff val="40000"/>
                      </a:schemeClr>
                    </a:solidFill>
                  </a:tcPr>
                </a:tc>
                <a:tc>
                  <a:txBody>
                    <a:bodyPr/>
                    <a:lstStyle/>
                    <a:p>
                      <a:pPr algn="ctr"/>
                      <a:r>
                        <a:rPr lang="ru-RU" sz="3600" dirty="0" smtClean="0">
                          <a:ln>
                            <a:noFill/>
                          </a:ln>
                          <a:hlinkClick r:id="rId27" action="ppaction://hlinksldjump"/>
                        </a:rPr>
                        <a:t>200</a:t>
                      </a:r>
                      <a:endParaRPr lang="ru-RU" sz="3600" dirty="0">
                        <a:ln>
                          <a:noFill/>
                        </a:ln>
                      </a:endParaRPr>
                    </a:p>
                  </a:txBody>
                  <a:tcPr anchor="ctr">
                    <a:solidFill>
                      <a:schemeClr val="accent6">
                        <a:lumMod val="60000"/>
                        <a:lumOff val="40000"/>
                      </a:schemeClr>
                    </a:solidFill>
                  </a:tcPr>
                </a:tc>
                <a:tc>
                  <a:txBody>
                    <a:bodyPr/>
                    <a:lstStyle/>
                    <a:p>
                      <a:pPr algn="ctr"/>
                      <a:r>
                        <a:rPr lang="ru-RU" sz="3600" dirty="0" smtClean="0">
                          <a:ln>
                            <a:noFill/>
                          </a:ln>
                          <a:hlinkClick r:id="rId28" action="ppaction://hlinksldjump"/>
                        </a:rPr>
                        <a:t>300</a:t>
                      </a:r>
                      <a:endParaRPr lang="ru-RU" sz="3600" dirty="0">
                        <a:ln>
                          <a:noFill/>
                        </a:ln>
                      </a:endParaRPr>
                    </a:p>
                  </a:txBody>
                  <a:tcPr anchor="ctr">
                    <a:solidFill>
                      <a:schemeClr val="accent6">
                        <a:lumMod val="60000"/>
                        <a:lumOff val="40000"/>
                      </a:schemeClr>
                    </a:solidFill>
                  </a:tcPr>
                </a:tc>
                <a:tc>
                  <a:txBody>
                    <a:bodyPr/>
                    <a:lstStyle/>
                    <a:p>
                      <a:pPr algn="ctr"/>
                      <a:r>
                        <a:rPr lang="ru-RU" sz="3600" dirty="0" smtClean="0">
                          <a:ln>
                            <a:noFill/>
                          </a:ln>
                          <a:hlinkClick r:id="rId29" action="ppaction://hlinksldjump"/>
                        </a:rPr>
                        <a:t>400</a:t>
                      </a:r>
                      <a:endParaRPr lang="ru-RU" sz="3600" dirty="0">
                        <a:ln>
                          <a:noFill/>
                        </a:ln>
                      </a:endParaRPr>
                    </a:p>
                  </a:txBody>
                  <a:tcPr anchor="ctr">
                    <a:solidFill>
                      <a:schemeClr val="accent6">
                        <a:lumMod val="60000"/>
                        <a:lumOff val="40000"/>
                      </a:schemeClr>
                    </a:solidFill>
                  </a:tcPr>
                </a:tc>
                <a:tc>
                  <a:txBody>
                    <a:bodyPr/>
                    <a:lstStyle/>
                    <a:p>
                      <a:pPr algn="ctr"/>
                      <a:r>
                        <a:rPr lang="ru-RU" sz="3600" dirty="0" smtClean="0">
                          <a:ln>
                            <a:noFill/>
                          </a:ln>
                          <a:hlinkClick r:id="rId30" action="ppaction://hlinksldjump"/>
                        </a:rPr>
                        <a:t>500</a:t>
                      </a:r>
                      <a:endParaRPr lang="ru-RU" sz="3600" dirty="0">
                        <a:ln>
                          <a:noFill/>
                        </a:ln>
                      </a:endParaRPr>
                    </a:p>
                  </a:txBody>
                  <a:tcPr anchor="ctr">
                    <a:solidFill>
                      <a:schemeClr val="accent6">
                        <a:lumMod val="60000"/>
                        <a:lumOff val="40000"/>
                      </a:schemeClr>
                    </a:solidFill>
                  </a:tcPr>
                </a:tc>
                <a:tc>
                  <a:txBody>
                    <a:bodyPr/>
                    <a:lstStyle/>
                    <a:p>
                      <a:pPr algn="ctr"/>
                      <a:r>
                        <a:rPr lang="ru-RU" sz="3600" dirty="0" smtClean="0">
                          <a:ln>
                            <a:noFill/>
                          </a:ln>
                          <a:hlinkClick r:id="rId31" action="ppaction://hlinksldjump"/>
                        </a:rPr>
                        <a:t>600</a:t>
                      </a:r>
                      <a:endParaRPr lang="ru-RU" sz="3600" dirty="0">
                        <a:ln>
                          <a:noFill/>
                        </a:ln>
                      </a:endParaRPr>
                    </a:p>
                  </a:txBody>
                  <a:tcPr anchor="ctr">
                    <a:solidFill>
                      <a:schemeClr val="accent6">
                        <a:lumMod val="60000"/>
                        <a:lumOff val="40000"/>
                      </a:schemeClr>
                    </a:solidFill>
                  </a:tcPr>
                </a:tc>
              </a:tr>
            </a:tbl>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ChangeArrowheads="1"/>
          </p:cNvSpPr>
          <p:nvPr/>
        </p:nvSpPr>
        <p:spPr bwMode="auto">
          <a:xfrm>
            <a:off x="0" y="357166"/>
            <a:ext cx="8501090"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tabLst>
                <a:tab pos="228600" algn="l"/>
              </a:tabLst>
            </a:pPr>
            <a:r>
              <a:rPr kumimoji="0" lang="ru-RU"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В старые времена шел царь Иван Грозный со своим большим войском. Остановились они на ночевку в Жигулевских горах на левом берегу Волги. Захотел тут царь посчитать, сколько же у него воинов в войске, захотелось ему оставить память здесь о своей великой силе. Приказал он тогда каждому воину бросить в одном месте по шапке земли. И так много было воинов, что образовался курган. И стали звать его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TextBox 2"/>
          <p:cNvSpPr txBox="1"/>
          <p:nvPr/>
        </p:nvSpPr>
        <p:spPr>
          <a:xfrm>
            <a:off x="785786" y="5214950"/>
            <a:ext cx="5715040" cy="646331"/>
          </a:xfrm>
          <a:prstGeom prst="rect">
            <a:avLst/>
          </a:prstGeom>
          <a:noFill/>
        </p:spPr>
        <p:txBody>
          <a:bodyPr wrap="square" rtlCol="0">
            <a:spAutoFit/>
          </a:bodyPr>
          <a:lstStyle/>
          <a:p>
            <a:r>
              <a:rPr lang="ru-RU" sz="3600" dirty="0" smtClean="0">
                <a:solidFill>
                  <a:srgbClr val="FFFF00"/>
                </a:solidFill>
                <a:latin typeface="Arial" pitchFamily="34" charset="0"/>
                <a:ea typeface="Times New Roman" pitchFamily="18" charset="0"/>
                <a:cs typeface="Arial" pitchFamily="34" charset="0"/>
              </a:rPr>
              <a:t>Царев курган</a:t>
            </a:r>
            <a:endParaRPr lang="ru-RU" sz="3600"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ChangeArrowheads="1"/>
          </p:cNvSpPr>
          <p:nvPr/>
        </p:nvSpPr>
        <p:spPr bwMode="auto">
          <a:xfrm>
            <a:off x="571472" y="285728"/>
            <a:ext cx="8358214"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tabLst>
                <a:tab pos="228600" algn="l"/>
              </a:tabLst>
            </a:pPr>
            <a:r>
              <a:rPr kumimoji="0" lang="ru-RU"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У Степана Разина в войске атаман Шелудяк служил. И вот пришли в Жигули царские войска, битва была долгая. Не сдавался атаман, вот уже окружили его враги. Влез Шелудяк на скалу. Солдаты за ним. Не захотел атаман сдаваться, бросился вниз со скалы. Тут раздвинулись камни, и попал Шелудяк к Хозяйке гор. Долго жил атаман в подземелье, но не радовала его каменная неволя. Погиб он от тоски, без свободы. С тех пор Хозяйка гор Жигулевских плачет, и слезы ее и по сей день текут.  Как называется этот утес, и место, где слезы Хозяйки гор Жигулевских вытекают на поверхность?</a:t>
            </a:r>
            <a:r>
              <a:rPr kumimoji="0" lang="ru-RU"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TextBox 2"/>
          <p:cNvSpPr txBox="1"/>
          <p:nvPr/>
        </p:nvSpPr>
        <p:spPr>
          <a:xfrm>
            <a:off x="571472" y="5286388"/>
            <a:ext cx="7215238" cy="646331"/>
          </a:xfrm>
          <a:prstGeom prst="rect">
            <a:avLst/>
          </a:prstGeom>
          <a:noFill/>
        </p:spPr>
        <p:txBody>
          <a:bodyPr wrap="square" rtlCol="0">
            <a:spAutoFit/>
          </a:bodyPr>
          <a:lstStyle/>
          <a:p>
            <a:r>
              <a:rPr lang="ru-RU" sz="3600" dirty="0" smtClean="0">
                <a:solidFill>
                  <a:srgbClr val="FFFF00"/>
                </a:solidFill>
                <a:latin typeface="Arial" pitchFamily="34" charset="0"/>
                <a:ea typeface="Times New Roman" pitchFamily="18" charset="0"/>
                <a:cs typeface="Arial" pitchFamily="34" charset="0"/>
              </a:rPr>
              <a:t>Утес Шелудяк и Каменная Чаша</a:t>
            </a:r>
            <a:endParaRPr lang="ru-RU" sz="3600"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nvSpPr>
        <p:spPr bwMode="auto">
          <a:xfrm>
            <a:off x="357158" y="428604"/>
            <a:ext cx="8429684"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tabLst>
                <a:tab pos="228600" algn="l"/>
              </a:tabLst>
            </a:pPr>
            <a:r>
              <a:rPr kumimoji="0" lang="ru-RU"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В давние времена, на горе Ош – Пандо – Нерь жила мордовская царица по прозвищу Шелех, по имени Анка со своими подданными. Когда царица молодая была, обращались они к ней «Анка – потяй». Потяй – означает  «сестра». Так называла люди мордовской национальности старших. Когда царица состарилась, к ее прозвищу уважительно стали добавлять слово «мать». С тех пор эти места и село у горы зовется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TextBox 2"/>
          <p:cNvSpPr txBox="1"/>
          <p:nvPr/>
        </p:nvSpPr>
        <p:spPr>
          <a:xfrm>
            <a:off x="857224" y="5072074"/>
            <a:ext cx="5000660" cy="646331"/>
          </a:xfrm>
          <a:prstGeom prst="rect">
            <a:avLst/>
          </a:prstGeom>
          <a:noFill/>
        </p:spPr>
        <p:txBody>
          <a:bodyPr wrap="square" rtlCol="0">
            <a:spAutoFit/>
          </a:bodyPr>
          <a:lstStyle/>
          <a:p>
            <a:r>
              <a:rPr lang="ru-RU" sz="3600" dirty="0" smtClean="0">
                <a:solidFill>
                  <a:srgbClr val="FFFF00"/>
                </a:solidFill>
                <a:latin typeface="Arial" pitchFamily="34" charset="0"/>
                <a:ea typeface="Times New Roman" pitchFamily="18" charset="0"/>
                <a:cs typeface="Arial" pitchFamily="34" charset="0"/>
              </a:rPr>
              <a:t>Шелехметь</a:t>
            </a:r>
            <a:endParaRPr lang="ru-RU" sz="3600"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ChangeArrowheads="1"/>
          </p:cNvSpPr>
          <p:nvPr/>
        </p:nvSpPr>
        <p:spPr bwMode="auto">
          <a:xfrm>
            <a:off x="285720" y="500042"/>
            <a:ext cx="8358214"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tabLst>
                <a:tab pos="228600" algn="l"/>
              </a:tabLst>
            </a:pPr>
            <a:r>
              <a:rPr kumimoji="0" lang="ru-RU"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Жили когда – то на Самарской Луке два брата. Дружно братья жили, помогали друг другу во всем.  И вот случилось так, что полюбили они одну девушку. Стали они из-за этого ссориться. Каждый поклялся, что скорее обратится в камень, чем уступит девушку брату. Никто не хотел уступать другому, и так сильно их вражда зашла, что сбылось роковое заклятье – превратились братья в камень, и утес этот с тех пор так и называется: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TextBox 2"/>
          <p:cNvSpPr txBox="1"/>
          <p:nvPr/>
        </p:nvSpPr>
        <p:spPr>
          <a:xfrm>
            <a:off x="428596" y="5214950"/>
            <a:ext cx="6215106" cy="646331"/>
          </a:xfrm>
          <a:prstGeom prst="rect">
            <a:avLst/>
          </a:prstGeom>
          <a:noFill/>
        </p:spPr>
        <p:txBody>
          <a:bodyPr wrap="square" rtlCol="0">
            <a:spAutoFit/>
          </a:bodyPr>
          <a:lstStyle/>
          <a:p>
            <a:r>
              <a:rPr lang="ru-RU" sz="3600" dirty="0" smtClean="0">
                <a:solidFill>
                  <a:srgbClr val="FFFF00"/>
                </a:solidFill>
                <a:latin typeface="Arial" pitchFamily="34" charset="0"/>
                <a:ea typeface="Times New Roman" pitchFamily="18" charset="0"/>
                <a:cs typeface="Arial" pitchFamily="34" charset="0"/>
              </a:rPr>
              <a:t>Два Брата</a:t>
            </a:r>
            <a:endParaRPr lang="ru-RU" sz="3600"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p:cNvSpPr>
            <a:spLocks noChangeArrowheads="1"/>
          </p:cNvSpPr>
          <p:nvPr/>
        </p:nvSpPr>
        <p:spPr bwMode="auto">
          <a:xfrm>
            <a:off x="500034" y="1071546"/>
            <a:ext cx="8358246" cy="20621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tab pos="228600" algn="l"/>
              </a:tabLst>
            </a:pPr>
            <a:r>
              <a:rPr kumimoji="0" lang="ru-RU"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По преданию, он хотел прорыть из пещеры подземный ход через Самарскую луку, чтобы внезапно нападать на купеческие караваны.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TextBox 2"/>
          <p:cNvSpPr txBox="1"/>
          <p:nvPr/>
        </p:nvSpPr>
        <p:spPr>
          <a:xfrm>
            <a:off x="1000100" y="4500570"/>
            <a:ext cx="3429024" cy="646331"/>
          </a:xfrm>
          <a:prstGeom prst="rect">
            <a:avLst/>
          </a:prstGeom>
          <a:noFill/>
        </p:spPr>
        <p:txBody>
          <a:bodyPr wrap="square" rtlCol="0">
            <a:spAutoFit/>
          </a:bodyPr>
          <a:lstStyle/>
          <a:p>
            <a:r>
              <a:rPr lang="ru-RU" sz="3600" dirty="0" smtClean="0">
                <a:solidFill>
                  <a:srgbClr val="FFFF00"/>
                </a:solidFill>
              </a:rPr>
              <a:t>Степан Разин</a:t>
            </a:r>
            <a:endParaRPr lang="ru-RU" sz="3600" dirty="0">
              <a:solidFill>
                <a:srgbClr val="FFFF00"/>
              </a:solidFill>
            </a:endParaRPr>
          </a:p>
        </p:txBody>
      </p:sp>
      <p:pic>
        <p:nvPicPr>
          <p:cNvPr id="10242" name="Picture 2"/>
          <p:cNvPicPr>
            <a:picLocks noChangeAspect="1" noChangeArrowheads="1"/>
          </p:cNvPicPr>
          <p:nvPr/>
        </p:nvPicPr>
        <p:blipFill>
          <a:blip r:embed="rId2"/>
          <a:srcRect/>
          <a:stretch>
            <a:fillRect/>
          </a:stretch>
        </p:blipFill>
        <p:spPr bwMode="auto">
          <a:xfrm>
            <a:off x="5876925" y="2600325"/>
            <a:ext cx="3267075" cy="4257675"/>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checkerboard(across)">
                                      <p:cBhvr>
                                        <p:cTn id="7" dur="500"/>
                                        <p:tgtEl>
                                          <p:spTgt spid="1024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8596" y="571480"/>
            <a:ext cx="8001056" cy="1077218"/>
          </a:xfrm>
          <a:prstGeom prst="rect">
            <a:avLst/>
          </a:prstGeom>
          <a:noFill/>
        </p:spPr>
        <p:txBody>
          <a:bodyPr wrap="square" rtlCol="0">
            <a:spAutoFit/>
          </a:bodyPr>
          <a:lstStyle/>
          <a:p>
            <a:r>
              <a:rPr lang="ru-RU" sz="3200" dirty="0" smtClean="0"/>
              <a:t>Песня в его исполнении прославила наш край далеко за границей</a:t>
            </a:r>
            <a:r>
              <a:rPr lang="ru-RU" dirty="0" smtClean="0"/>
              <a:t>.</a:t>
            </a:r>
            <a:endParaRPr lang="ru-RU" dirty="0"/>
          </a:p>
        </p:txBody>
      </p:sp>
      <p:sp>
        <p:nvSpPr>
          <p:cNvPr id="3" name="TextBox 2"/>
          <p:cNvSpPr txBox="1"/>
          <p:nvPr/>
        </p:nvSpPr>
        <p:spPr>
          <a:xfrm>
            <a:off x="500034" y="5572140"/>
            <a:ext cx="3143272" cy="646331"/>
          </a:xfrm>
          <a:prstGeom prst="rect">
            <a:avLst/>
          </a:prstGeom>
          <a:noFill/>
        </p:spPr>
        <p:txBody>
          <a:bodyPr wrap="square" rtlCol="0">
            <a:spAutoFit/>
          </a:bodyPr>
          <a:lstStyle/>
          <a:p>
            <a:r>
              <a:rPr lang="ru-RU" sz="3600" dirty="0" smtClean="0">
                <a:solidFill>
                  <a:srgbClr val="FFFF00"/>
                </a:solidFill>
              </a:rPr>
              <a:t>Шаляпин Ф.И.</a:t>
            </a:r>
            <a:endParaRPr lang="ru-RU" sz="3600" dirty="0">
              <a:solidFill>
                <a:srgbClr val="FFFF00"/>
              </a:solidFill>
            </a:endParaRPr>
          </a:p>
        </p:txBody>
      </p:sp>
      <p:pic>
        <p:nvPicPr>
          <p:cNvPr id="1026" name="Picture 2" descr="%D0%A8%D0%B0%D0%BB%D1%8F%D0%BF%D0%B8%D0%BD2"/>
          <p:cNvPicPr>
            <a:picLocks noChangeAspect="1" noChangeArrowheads="1"/>
          </p:cNvPicPr>
          <p:nvPr/>
        </p:nvPicPr>
        <p:blipFill>
          <a:blip r:embed="rId3"/>
          <a:srcRect/>
          <a:stretch>
            <a:fillRect/>
          </a:stretch>
        </p:blipFill>
        <p:spPr bwMode="auto">
          <a:xfrm>
            <a:off x="4000500" y="2428868"/>
            <a:ext cx="5143500" cy="3590925"/>
          </a:xfrm>
          <a:prstGeom prst="rect">
            <a:avLst/>
          </a:prstGeom>
          <a:noFill/>
          <a:ln w="9525">
            <a:noFill/>
            <a:miter lim="800000"/>
            <a:headEnd/>
            <a:tailEnd/>
          </a:ln>
        </p:spPr>
      </p:pic>
      <p:pic>
        <p:nvPicPr>
          <p:cNvPr id="5" name="Федор Шаляпин - Из-за острова на стрежень  (audiopoisk.com).mp3">
            <a:hlinkClick r:id="" action="ppaction://media"/>
          </p:cNvPr>
          <p:cNvPicPr>
            <a:picLocks noRot="1" noChangeAspect="1"/>
          </p:cNvPicPr>
          <p:nvPr>
            <a:audioFile r:link="rId1"/>
          </p:nvPr>
        </p:nvPicPr>
        <p:blipFill>
          <a:blip r:embed="rId4"/>
          <a:stretch>
            <a:fillRect/>
          </a:stretch>
        </p:blipFill>
        <p:spPr>
          <a:xfrm>
            <a:off x="8501090" y="628652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checkerboard(across)">
                                      <p:cBhvr>
                                        <p:cTn id="7" dur="5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horizontal)">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3" restart="whenNotActive" fill="hold" evtFilter="cancelBubble" nodeType="interactiveSeq">
                <p:stCondLst>
                  <p:cond evt="onClick" delay="0">
                    <p:tgtEl>
                      <p:spTgt spid="5"/>
                    </p:tgtEl>
                  </p:cond>
                </p:stCondLst>
                <p:endSync evt="end" delay="0">
                  <p:rtn val="all"/>
                </p:endSync>
                <p:childTnLst>
                  <p:par>
                    <p:cTn id="14" fill="hold">
                      <p:stCondLst>
                        <p:cond delay="0"/>
                      </p:stCondLst>
                      <p:childTnLst>
                        <p:par>
                          <p:cTn id="15" fill="hold">
                            <p:stCondLst>
                              <p:cond delay="0"/>
                            </p:stCondLst>
                            <p:childTnLst>
                              <p:par>
                                <p:cTn id="16" presetID="1" presetClass="mediacall" presetSubtype="0" fill="hold" nodeType="clickEffect">
                                  <p:stCondLst>
                                    <p:cond delay="0"/>
                                  </p:stCondLst>
                                  <p:childTnLst>
                                    <p:cmd type="call" cmd="playFrom(0.0)">
                                      <p:cBhvr>
                                        <p:cTn id="17" dur="240648" fill="hold"/>
                                        <p:tgtEl>
                                          <p:spTgt spid="5"/>
                                        </p:tgtEl>
                                      </p:cBhvr>
                                    </p:cmd>
                                  </p:childTnLst>
                                </p:cTn>
                              </p:par>
                            </p:childTnLst>
                          </p:cTn>
                        </p:par>
                      </p:childTnLst>
                    </p:cTn>
                  </p:par>
                </p:childTnLst>
              </p:cTn>
              <p:nextCondLst>
                <p:cond evt="onClick" delay="0">
                  <p:tgtEl>
                    <p:spTgt spid="5"/>
                  </p:tgtEl>
                </p:cond>
              </p:nextCondLst>
            </p:seq>
            <p:audio>
              <p:cMediaNode>
                <p:cTn id="18"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4282" y="214290"/>
            <a:ext cx="5286412" cy="5262979"/>
          </a:xfrm>
          <a:prstGeom prst="rect">
            <a:avLst/>
          </a:prstGeom>
        </p:spPr>
        <p:txBody>
          <a:bodyPr wrap="square">
            <a:spAutoFit/>
          </a:bodyPr>
          <a:lstStyle/>
          <a:p>
            <a:r>
              <a:rPr lang="ru-RU" sz="2800" dirty="0" smtClean="0"/>
              <a:t>В своем дневнике он писал:</a:t>
            </a:r>
          </a:p>
          <a:p>
            <a:r>
              <a:rPr lang="ru-RU" sz="2800" dirty="0" smtClean="0"/>
              <a:t>Первый же мой рисунок с группы детей на берегу окончился скандалом. Дети были довольны, получив по пятачку за свое смирное сидение, но сбежавшиеся матери пришли в ужас; они поколотили детей и заставили их бросить деньги, и только отпетые бурлаки соглашались позировать за полкварты.</a:t>
            </a:r>
            <a:endParaRPr lang="ru-RU" sz="2800" dirty="0"/>
          </a:p>
        </p:txBody>
      </p:sp>
      <p:sp>
        <p:nvSpPr>
          <p:cNvPr id="3" name="TextBox 2"/>
          <p:cNvSpPr txBox="1"/>
          <p:nvPr/>
        </p:nvSpPr>
        <p:spPr>
          <a:xfrm>
            <a:off x="2285984" y="6000768"/>
            <a:ext cx="3357586" cy="646331"/>
          </a:xfrm>
          <a:prstGeom prst="rect">
            <a:avLst/>
          </a:prstGeom>
          <a:noFill/>
        </p:spPr>
        <p:txBody>
          <a:bodyPr wrap="square" rtlCol="0">
            <a:spAutoFit/>
          </a:bodyPr>
          <a:lstStyle/>
          <a:p>
            <a:r>
              <a:rPr lang="ru-RU" sz="3600" dirty="0" smtClean="0">
                <a:solidFill>
                  <a:srgbClr val="FFFF00"/>
                </a:solidFill>
              </a:rPr>
              <a:t>Илья Репин</a:t>
            </a:r>
            <a:endParaRPr lang="ru-RU" sz="3600" dirty="0">
              <a:solidFill>
                <a:srgbClr val="FFFF00"/>
              </a:solidFill>
            </a:endParaRPr>
          </a:p>
        </p:txBody>
      </p:sp>
      <p:pic>
        <p:nvPicPr>
          <p:cNvPr id="8197" name="Picture 5"/>
          <p:cNvPicPr>
            <a:picLocks noChangeAspect="1" noChangeArrowheads="1"/>
          </p:cNvPicPr>
          <p:nvPr/>
        </p:nvPicPr>
        <p:blipFill>
          <a:blip r:embed="rId2"/>
          <a:srcRect/>
          <a:stretch>
            <a:fillRect/>
          </a:stretch>
        </p:blipFill>
        <p:spPr bwMode="auto">
          <a:xfrm>
            <a:off x="5643570" y="571480"/>
            <a:ext cx="3329066" cy="5786454"/>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8197"/>
                                        </p:tgtEl>
                                        <p:attrNameLst>
                                          <p:attrName>style.visibility</p:attrName>
                                        </p:attrNameLst>
                                      </p:cBhvr>
                                      <p:to>
                                        <p:strVal val="visible"/>
                                      </p:to>
                                    </p:set>
                                    <p:animEffect transition="in" filter="strips(downLeft)">
                                      <p:cBhvr>
                                        <p:cTn id="7" dur="500"/>
                                        <p:tgtEl>
                                          <p:spTgt spid="819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ChangeArrowheads="1"/>
          </p:cNvSpPr>
          <p:nvPr/>
        </p:nvSpPr>
        <p:spPr bwMode="auto">
          <a:xfrm>
            <a:off x="0" y="0"/>
            <a:ext cx="5072066" cy="63709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ru-RU" sz="2400" dirty="0" smtClean="0">
                <a:latin typeface="Arial" pitchFamily="34" charset="0"/>
                <a:ea typeface="Calibri" pitchFamily="34" charset="0"/>
                <a:cs typeface="Times New Roman" pitchFamily="18" charset="0"/>
              </a:rPr>
              <a:t>Р</a:t>
            </a:r>
            <a:r>
              <a:rPr kumimoji="0" lang="ru-RU"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усский поэт серебряного века, родился в Ширяеве и стал известен </a:t>
            </a:r>
          </a:p>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под соответствующим псевдонимом. Родному селу посвятил такие строки:</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В междугорье залегло</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В Жигулях моё село.</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Рядом Волга… плещет, льнёт,</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Про бывалое поёт…</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Супротив Царёв Курган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Память сделал царь Иван…</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А кругом простор такой,</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Глянешь — станешь сам не свой.</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Всё б на тот простор глядел,</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Вместе с Волгой песни пел!</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TextBox 2"/>
          <p:cNvSpPr txBox="1"/>
          <p:nvPr/>
        </p:nvSpPr>
        <p:spPr>
          <a:xfrm>
            <a:off x="5072034" y="5500702"/>
            <a:ext cx="4071966" cy="1077218"/>
          </a:xfrm>
          <a:prstGeom prst="rect">
            <a:avLst/>
          </a:prstGeom>
          <a:noFill/>
        </p:spPr>
        <p:txBody>
          <a:bodyPr wrap="square" rtlCol="0">
            <a:spAutoFit/>
          </a:bodyPr>
          <a:lstStyle/>
          <a:p>
            <a:r>
              <a:rPr lang="ru-RU" sz="3200" dirty="0" smtClean="0">
                <a:solidFill>
                  <a:srgbClr val="FFFF00"/>
                </a:solidFill>
              </a:rPr>
              <a:t>Александр Ширяевец (Абрамов)</a:t>
            </a:r>
            <a:endParaRPr lang="ru-RU" sz="3200" dirty="0">
              <a:solidFill>
                <a:srgbClr val="FFFF00"/>
              </a:solidFill>
            </a:endParaRPr>
          </a:p>
        </p:txBody>
      </p:sp>
      <p:pic>
        <p:nvPicPr>
          <p:cNvPr id="7170" name="Picture 2"/>
          <p:cNvPicPr>
            <a:picLocks noChangeAspect="1" noChangeArrowheads="1"/>
          </p:cNvPicPr>
          <p:nvPr/>
        </p:nvPicPr>
        <p:blipFill>
          <a:blip r:embed="rId2"/>
          <a:srcRect/>
          <a:stretch>
            <a:fillRect/>
          </a:stretch>
        </p:blipFill>
        <p:spPr bwMode="auto">
          <a:xfrm>
            <a:off x="4947931" y="714356"/>
            <a:ext cx="4196069" cy="4428424"/>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strips(downLeft)">
                                      <p:cBhvr>
                                        <p:cTn id="7" dur="500"/>
                                        <p:tgtEl>
                                          <p:spTgt spid="717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1569660"/>
          </a:xfrm>
          <a:prstGeom prst="rect">
            <a:avLst/>
          </a:prstGeom>
        </p:spPr>
        <p:txBody>
          <a:bodyPr wrap="square">
            <a:spAutoFit/>
          </a:bodyPr>
          <a:lstStyle/>
          <a:p>
            <a:r>
              <a:rPr lang="ru-RU" sz="3200" dirty="0" smtClean="0"/>
              <a:t>Первые флористические и фаунистические исследования на Самарской Луке провели в XVIII в.  - назовите фамилии.</a:t>
            </a:r>
            <a:endParaRPr lang="ru-RU" sz="3200" dirty="0"/>
          </a:p>
        </p:txBody>
      </p:sp>
      <p:sp>
        <p:nvSpPr>
          <p:cNvPr id="3" name="TextBox 2"/>
          <p:cNvSpPr txBox="1"/>
          <p:nvPr/>
        </p:nvSpPr>
        <p:spPr>
          <a:xfrm>
            <a:off x="714348" y="5786454"/>
            <a:ext cx="7643834" cy="523220"/>
          </a:xfrm>
          <a:prstGeom prst="rect">
            <a:avLst/>
          </a:prstGeom>
          <a:noFill/>
        </p:spPr>
        <p:txBody>
          <a:bodyPr wrap="square" rtlCol="0">
            <a:spAutoFit/>
          </a:bodyPr>
          <a:lstStyle/>
          <a:p>
            <a:r>
              <a:rPr lang="ru-RU" sz="2800" dirty="0" smtClean="0">
                <a:solidFill>
                  <a:srgbClr val="FFFF00"/>
                </a:solidFill>
              </a:rPr>
              <a:t>Петер </a:t>
            </a:r>
            <a:r>
              <a:rPr lang="ru-RU" sz="2800" dirty="0" err="1" smtClean="0">
                <a:solidFill>
                  <a:srgbClr val="FFFF00"/>
                </a:solidFill>
              </a:rPr>
              <a:t>Симон</a:t>
            </a:r>
            <a:r>
              <a:rPr lang="ru-RU" sz="2800" dirty="0" smtClean="0">
                <a:solidFill>
                  <a:srgbClr val="FFFF00"/>
                </a:solidFill>
              </a:rPr>
              <a:t> Паллас и Иван Иванович Лепехин</a:t>
            </a:r>
            <a:endParaRPr lang="ru-RU" sz="2800" dirty="0">
              <a:solidFill>
                <a:srgbClr val="FFFF00"/>
              </a:solidFill>
            </a:endParaRPr>
          </a:p>
        </p:txBody>
      </p:sp>
      <p:pic>
        <p:nvPicPr>
          <p:cNvPr id="6145" name="Picture 1"/>
          <p:cNvPicPr>
            <a:picLocks noChangeAspect="1" noChangeArrowheads="1"/>
          </p:cNvPicPr>
          <p:nvPr/>
        </p:nvPicPr>
        <p:blipFill>
          <a:blip r:embed="rId2"/>
          <a:srcRect/>
          <a:stretch>
            <a:fillRect/>
          </a:stretch>
        </p:blipFill>
        <p:spPr bwMode="auto">
          <a:xfrm>
            <a:off x="642910" y="1571612"/>
            <a:ext cx="3024192" cy="4104680"/>
          </a:xfrm>
          <a:prstGeom prst="rect">
            <a:avLst/>
          </a:prstGeom>
          <a:noFill/>
          <a:ln w="9525">
            <a:noFill/>
            <a:miter lim="800000"/>
            <a:headEnd/>
            <a:tailEnd/>
          </a:ln>
          <a:effectLst/>
        </p:spPr>
      </p:pic>
      <p:pic>
        <p:nvPicPr>
          <p:cNvPr id="6146" name="Picture 2"/>
          <p:cNvPicPr>
            <a:picLocks noChangeAspect="1" noChangeArrowheads="1"/>
          </p:cNvPicPr>
          <p:nvPr/>
        </p:nvPicPr>
        <p:blipFill>
          <a:blip r:embed="rId3"/>
          <a:srcRect/>
          <a:stretch>
            <a:fillRect/>
          </a:stretch>
        </p:blipFill>
        <p:spPr bwMode="auto">
          <a:xfrm>
            <a:off x="4643438" y="1571612"/>
            <a:ext cx="3067050" cy="4029075"/>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6145"/>
                                        </p:tgtEl>
                                        <p:attrNameLst>
                                          <p:attrName>style.visibility</p:attrName>
                                        </p:attrNameLst>
                                      </p:cBhvr>
                                      <p:to>
                                        <p:strVal val="visible"/>
                                      </p:to>
                                    </p:set>
                                    <p:animEffect transition="in" filter="strips(downLeft)">
                                      <p:cBhvr>
                                        <p:cTn id="7" dur="500"/>
                                        <p:tgtEl>
                                          <p:spTgt spid="6145"/>
                                        </p:tgtEl>
                                      </p:cBhvr>
                                    </p:animEffect>
                                  </p:childTnLst>
                                </p:cTn>
                              </p:par>
                              <p:par>
                                <p:cTn id="8" presetID="18" presetClass="entr" presetSubtype="12" fill="hold" nodeType="withEffect">
                                  <p:stCondLst>
                                    <p:cond delay="0"/>
                                  </p:stCondLst>
                                  <p:childTnLst>
                                    <p:set>
                                      <p:cBhvr>
                                        <p:cTn id="9" dur="1" fill="hold">
                                          <p:stCondLst>
                                            <p:cond delay="0"/>
                                          </p:stCondLst>
                                        </p:cTn>
                                        <p:tgtEl>
                                          <p:spTgt spid="6146"/>
                                        </p:tgtEl>
                                        <p:attrNameLst>
                                          <p:attrName>style.visibility</p:attrName>
                                        </p:attrNameLst>
                                      </p:cBhvr>
                                      <p:to>
                                        <p:strVal val="visible"/>
                                      </p:to>
                                    </p:set>
                                    <p:animEffect transition="in" filter="strips(downLeft)">
                                      <p:cBhvr>
                                        <p:cTn id="10" dur="500"/>
                                        <p:tgtEl>
                                          <p:spTgt spid="6146"/>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blinds(horizontal)">
                                      <p:cBhvr>
                                        <p:cTn id="15"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4282" y="6143644"/>
            <a:ext cx="8929718" cy="461665"/>
          </a:xfrm>
          <a:prstGeom prst="rect">
            <a:avLst/>
          </a:prstGeom>
        </p:spPr>
        <p:txBody>
          <a:bodyPr wrap="square">
            <a:spAutoFit/>
          </a:bodyPr>
          <a:lstStyle/>
          <a:p>
            <a:r>
              <a:rPr lang="ru-RU" sz="2400" dirty="0" smtClean="0"/>
              <a:t>Адам Олеарий — известный немецкий путешественник и учёный.</a:t>
            </a:r>
            <a:endParaRPr lang="ru-RU" sz="2400" dirty="0"/>
          </a:p>
        </p:txBody>
      </p:sp>
      <p:sp>
        <p:nvSpPr>
          <p:cNvPr id="3" name="TextBox 2"/>
          <p:cNvSpPr txBox="1"/>
          <p:nvPr/>
        </p:nvSpPr>
        <p:spPr>
          <a:xfrm>
            <a:off x="0" y="285728"/>
            <a:ext cx="8929718" cy="1077218"/>
          </a:xfrm>
          <a:prstGeom prst="rect">
            <a:avLst/>
          </a:prstGeom>
          <a:noFill/>
        </p:spPr>
        <p:txBody>
          <a:bodyPr wrap="square" rtlCol="0">
            <a:spAutoFit/>
          </a:bodyPr>
          <a:lstStyle/>
          <a:p>
            <a:r>
              <a:rPr lang="ru-RU" sz="3200" dirty="0" smtClean="0"/>
              <a:t>Кто ещё в </a:t>
            </a:r>
            <a:r>
              <a:rPr lang="en-US" sz="3200" dirty="0" smtClean="0"/>
              <a:t>XVII</a:t>
            </a:r>
            <a:r>
              <a:rPr lang="ru-RU" sz="3200" dirty="0" smtClean="0"/>
              <a:t> веке воспел красоту Жигулёвских гор?</a:t>
            </a:r>
            <a:endParaRPr lang="ru-RU" sz="3200" dirty="0"/>
          </a:p>
        </p:txBody>
      </p:sp>
      <p:pic>
        <p:nvPicPr>
          <p:cNvPr id="5121" name="Picture 1"/>
          <p:cNvPicPr>
            <a:picLocks noChangeAspect="1" noChangeArrowheads="1"/>
          </p:cNvPicPr>
          <p:nvPr/>
        </p:nvPicPr>
        <p:blipFill>
          <a:blip r:embed="rId2"/>
          <a:srcRect/>
          <a:stretch>
            <a:fillRect/>
          </a:stretch>
        </p:blipFill>
        <p:spPr bwMode="auto">
          <a:xfrm>
            <a:off x="2000232" y="1000108"/>
            <a:ext cx="4027253" cy="4991596"/>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5121"/>
                                        </p:tgtEl>
                                        <p:attrNameLst>
                                          <p:attrName>style.visibility</p:attrName>
                                        </p:attrNameLst>
                                      </p:cBhvr>
                                      <p:to>
                                        <p:strVal val="visible"/>
                                      </p:to>
                                    </p:set>
                                    <p:animEffect transition="in" filter="strips(downLeft)">
                                      <p:cBhvr>
                                        <p:cTn id="7" dur="500"/>
                                        <p:tgtEl>
                                          <p:spTgt spid="512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blinds(horizontal)">
                                      <p:cBhvr>
                                        <p:cTn id="12"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4282" y="285729"/>
            <a:ext cx="8572560" cy="1077218"/>
          </a:xfrm>
          <a:prstGeom prst="rect">
            <a:avLst/>
          </a:prstGeom>
        </p:spPr>
        <p:txBody>
          <a:bodyPr wrap="square">
            <a:spAutoFit/>
          </a:bodyPr>
          <a:lstStyle/>
          <a:p>
            <a:r>
              <a:rPr lang="ru-RU" sz="3200" dirty="0" smtClean="0"/>
              <a:t>На Самарской Луке существует очень известный маршрут, называемый</a:t>
            </a:r>
            <a:endParaRPr lang="ru-RU" sz="3200" dirty="0"/>
          </a:p>
        </p:txBody>
      </p:sp>
      <p:sp>
        <p:nvSpPr>
          <p:cNvPr id="3" name="TextBox 2"/>
          <p:cNvSpPr txBox="1"/>
          <p:nvPr/>
        </p:nvSpPr>
        <p:spPr>
          <a:xfrm>
            <a:off x="1214414" y="5357826"/>
            <a:ext cx="6000792" cy="646331"/>
          </a:xfrm>
          <a:prstGeom prst="rect">
            <a:avLst/>
          </a:prstGeom>
          <a:noFill/>
        </p:spPr>
        <p:txBody>
          <a:bodyPr wrap="square" rtlCol="0">
            <a:spAutoFit/>
          </a:bodyPr>
          <a:lstStyle/>
          <a:p>
            <a:r>
              <a:rPr lang="ru-RU" sz="3600" dirty="0" smtClean="0">
                <a:solidFill>
                  <a:srgbClr val="FFFF00"/>
                </a:solidFill>
              </a:rPr>
              <a:t>«Жигулевской кругосветкой»</a:t>
            </a:r>
            <a:endParaRPr lang="ru-RU" sz="3600"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285720" y="714356"/>
            <a:ext cx="8286776"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tab pos="228600" algn="l"/>
              </a:tabLst>
            </a:pPr>
            <a:r>
              <a:rPr kumimoji="0" lang="ru-RU" sz="3200" b="0" i="0" u="none" strike="noStrike" cap="none" normalizeH="0" baseline="0" dirty="0" smtClean="0">
                <a:ln>
                  <a:noFill/>
                </a:ln>
                <a:effectLst/>
                <a:latin typeface="Arial" pitchFamily="34" charset="0"/>
                <a:ea typeface="Times New Roman" pitchFamily="18" charset="0"/>
                <a:cs typeface="Arial" pitchFamily="34" charset="0"/>
              </a:rPr>
              <a:t>В начале 20 века охотником был убит последний экземпляр этого крупного хищника, с тех пор здесь они не водятся. </a:t>
            </a:r>
            <a:endParaRPr kumimoji="0" lang="ru-RU" sz="1800" b="0" i="0" u="none" strike="noStrike" cap="none" normalizeH="0" baseline="0" dirty="0" smtClean="0">
              <a:ln>
                <a:noFill/>
              </a:ln>
              <a:effectLst/>
              <a:latin typeface="Arial" pitchFamily="34" charset="0"/>
              <a:cs typeface="Arial" pitchFamily="34" charset="0"/>
            </a:endParaRPr>
          </a:p>
        </p:txBody>
      </p:sp>
      <p:sp>
        <p:nvSpPr>
          <p:cNvPr id="3" name="TextBox 2"/>
          <p:cNvSpPr txBox="1"/>
          <p:nvPr/>
        </p:nvSpPr>
        <p:spPr>
          <a:xfrm>
            <a:off x="500034" y="4071942"/>
            <a:ext cx="6286544" cy="646331"/>
          </a:xfrm>
          <a:prstGeom prst="rect">
            <a:avLst/>
          </a:prstGeom>
          <a:noFill/>
        </p:spPr>
        <p:txBody>
          <a:bodyPr wrap="square" rtlCol="0">
            <a:spAutoFit/>
          </a:bodyPr>
          <a:lstStyle/>
          <a:p>
            <a:r>
              <a:rPr lang="ru-RU" sz="3600" dirty="0" smtClean="0">
                <a:solidFill>
                  <a:srgbClr val="FFFF00"/>
                </a:solidFill>
                <a:latin typeface="Arial" pitchFamily="34" charset="0"/>
                <a:ea typeface="Times New Roman" pitchFamily="18" charset="0"/>
                <a:cs typeface="Arial" pitchFamily="34" charset="0"/>
              </a:rPr>
              <a:t>Медведь</a:t>
            </a:r>
            <a:endParaRPr lang="ru-RU" sz="3600"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 name="Picture 1"/>
          <p:cNvPicPr>
            <a:picLocks noChangeAspect="1" noChangeArrowheads="1"/>
          </p:cNvPicPr>
          <p:nvPr/>
        </p:nvPicPr>
        <p:blipFill>
          <a:blip r:embed="rId2"/>
          <a:srcRect/>
          <a:stretch>
            <a:fillRect/>
          </a:stretch>
        </p:blipFill>
        <p:spPr bwMode="auto">
          <a:xfrm>
            <a:off x="285720" y="2821773"/>
            <a:ext cx="5381636" cy="4036227"/>
          </a:xfrm>
          <a:prstGeom prst="rect">
            <a:avLst/>
          </a:prstGeom>
          <a:noFill/>
          <a:ln w="9525">
            <a:noFill/>
            <a:miter lim="800000"/>
            <a:headEnd/>
            <a:tailEnd/>
          </a:ln>
          <a:effectLst/>
        </p:spPr>
      </p:pic>
      <p:sp>
        <p:nvSpPr>
          <p:cNvPr id="3" name="Прямоугольник 2"/>
          <p:cNvSpPr/>
          <p:nvPr/>
        </p:nvSpPr>
        <p:spPr>
          <a:xfrm>
            <a:off x="571472" y="500042"/>
            <a:ext cx="8286808" cy="1938992"/>
          </a:xfrm>
          <a:prstGeom prst="rect">
            <a:avLst/>
          </a:prstGeom>
        </p:spPr>
        <p:txBody>
          <a:bodyPr wrap="square">
            <a:spAutoFit/>
          </a:bodyPr>
          <a:lstStyle/>
          <a:p>
            <a:r>
              <a:rPr lang="ru-RU" sz="2400" dirty="0" smtClean="0"/>
              <a:t>Развитие личинок  этого жука происходит только в мёртвой древесине — живые, но заболевшие, деревья они не заселяют. Питаясь мёртвой древесиной, они способствуют разложению древесных остатков и играют определенную роль в процессах почвообразования.</a:t>
            </a:r>
            <a:endParaRPr lang="ru-RU" sz="2400" dirty="0"/>
          </a:p>
        </p:txBody>
      </p:sp>
      <p:sp>
        <p:nvSpPr>
          <p:cNvPr id="4" name="TextBox 3"/>
          <p:cNvSpPr txBox="1"/>
          <p:nvPr/>
        </p:nvSpPr>
        <p:spPr>
          <a:xfrm>
            <a:off x="5715008" y="6000768"/>
            <a:ext cx="2786082" cy="646331"/>
          </a:xfrm>
          <a:prstGeom prst="rect">
            <a:avLst/>
          </a:prstGeom>
          <a:noFill/>
        </p:spPr>
        <p:txBody>
          <a:bodyPr wrap="square" rtlCol="0">
            <a:spAutoFit/>
          </a:bodyPr>
          <a:lstStyle/>
          <a:p>
            <a:r>
              <a:rPr lang="ru-RU" sz="3600" dirty="0" smtClean="0">
                <a:solidFill>
                  <a:srgbClr val="FFFF00"/>
                </a:solidFill>
              </a:rPr>
              <a:t>Жук-олень</a:t>
            </a:r>
            <a:endParaRPr lang="ru-RU" sz="3600"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049"/>
                                        </p:tgtEl>
                                        <p:attrNameLst>
                                          <p:attrName>style.visibility</p:attrName>
                                        </p:attrNameLst>
                                      </p:cBhvr>
                                      <p:to>
                                        <p:strVal val="visible"/>
                                      </p:to>
                                    </p:set>
                                    <p:animEffect transition="in" filter="checkerboard(across)">
                                      <p:cBhvr>
                                        <p:cTn id="7" dur="500"/>
                                        <p:tgtEl>
                                          <p:spTgt spid="204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blinds(horizontal)">
                                      <p:cBhvr>
                                        <p:cTn id="12"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 name="Picture 1"/>
          <p:cNvPicPr>
            <a:picLocks noChangeAspect="1" noChangeArrowheads="1"/>
          </p:cNvPicPr>
          <p:nvPr/>
        </p:nvPicPr>
        <p:blipFill>
          <a:blip r:embed="rId2"/>
          <a:srcRect/>
          <a:stretch>
            <a:fillRect/>
          </a:stretch>
        </p:blipFill>
        <p:spPr bwMode="auto">
          <a:xfrm>
            <a:off x="1071539" y="2071678"/>
            <a:ext cx="6357982" cy="4238655"/>
          </a:xfrm>
          <a:prstGeom prst="rect">
            <a:avLst/>
          </a:prstGeom>
          <a:noFill/>
          <a:ln w="9525">
            <a:noFill/>
            <a:miter lim="800000"/>
            <a:headEnd/>
            <a:tailEnd/>
          </a:ln>
          <a:effectLst/>
        </p:spPr>
      </p:pic>
      <p:sp>
        <p:nvSpPr>
          <p:cNvPr id="3" name="Прямоугольник 2"/>
          <p:cNvSpPr/>
          <p:nvPr/>
        </p:nvSpPr>
        <p:spPr>
          <a:xfrm>
            <a:off x="214282" y="214290"/>
            <a:ext cx="8786874" cy="1815882"/>
          </a:xfrm>
          <a:prstGeom prst="rect">
            <a:avLst/>
          </a:prstGeom>
        </p:spPr>
        <p:txBody>
          <a:bodyPr wrap="square">
            <a:spAutoFit/>
          </a:bodyPr>
          <a:lstStyle/>
          <a:p>
            <a:r>
              <a:rPr lang="ru-RU" sz="2800" dirty="0" smtClean="0"/>
              <a:t>Эта бабочка  названа шведским натуралистом Карлом Линнеем в честь врача-хирурга, сына Асклепия и Эпионы, принимавшего участие в походе греков на Трою во время Троянской войны</a:t>
            </a:r>
            <a:endParaRPr lang="ru-RU" sz="2800" dirty="0"/>
          </a:p>
        </p:txBody>
      </p:sp>
      <p:sp>
        <p:nvSpPr>
          <p:cNvPr id="4" name="TextBox 3"/>
          <p:cNvSpPr txBox="1"/>
          <p:nvPr/>
        </p:nvSpPr>
        <p:spPr>
          <a:xfrm>
            <a:off x="2071670" y="6286520"/>
            <a:ext cx="5000660" cy="646331"/>
          </a:xfrm>
          <a:prstGeom prst="rect">
            <a:avLst/>
          </a:prstGeom>
          <a:noFill/>
        </p:spPr>
        <p:txBody>
          <a:bodyPr wrap="square" rtlCol="0">
            <a:spAutoFit/>
          </a:bodyPr>
          <a:lstStyle/>
          <a:p>
            <a:pPr algn="ctr"/>
            <a:r>
              <a:rPr lang="ru-RU" sz="3600" dirty="0" smtClean="0">
                <a:solidFill>
                  <a:srgbClr val="FFFF00"/>
                </a:solidFill>
              </a:rPr>
              <a:t>Махаон</a:t>
            </a:r>
            <a:endParaRPr lang="ru-RU" sz="3600"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1025"/>
                                        </p:tgtEl>
                                        <p:attrNameLst>
                                          <p:attrName>style.visibility</p:attrName>
                                        </p:attrNameLst>
                                      </p:cBhvr>
                                      <p:to>
                                        <p:strVal val="visible"/>
                                      </p:to>
                                    </p:set>
                                    <p:animEffect transition="in" filter="diamond(in)">
                                      <p:cBhvr>
                                        <p:cTn id="7" dur="2000"/>
                                        <p:tgtEl>
                                          <p:spTgt spid="102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blinds(horizontal)">
                                      <p:cBhvr>
                                        <p:cTn id="12"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p:cNvPicPr>
            <a:picLocks noChangeAspect="1" noChangeArrowheads="1"/>
          </p:cNvPicPr>
          <p:nvPr/>
        </p:nvPicPr>
        <p:blipFill>
          <a:blip r:embed="rId2"/>
          <a:srcRect/>
          <a:stretch>
            <a:fillRect/>
          </a:stretch>
        </p:blipFill>
        <p:spPr bwMode="auto">
          <a:xfrm>
            <a:off x="1428728" y="1928802"/>
            <a:ext cx="6096000" cy="4086225"/>
          </a:xfrm>
          <a:prstGeom prst="rect">
            <a:avLst/>
          </a:prstGeom>
          <a:noFill/>
          <a:ln w="9525">
            <a:noFill/>
            <a:miter lim="800000"/>
            <a:headEnd/>
            <a:tailEnd/>
          </a:ln>
          <a:effectLst/>
        </p:spPr>
      </p:pic>
      <p:sp>
        <p:nvSpPr>
          <p:cNvPr id="3" name="TextBox 2"/>
          <p:cNvSpPr txBox="1"/>
          <p:nvPr/>
        </p:nvSpPr>
        <p:spPr>
          <a:xfrm>
            <a:off x="500034" y="285728"/>
            <a:ext cx="7858180" cy="1569660"/>
          </a:xfrm>
          <a:prstGeom prst="rect">
            <a:avLst/>
          </a:prstGeom>
          <a:noFill/>
        </p:spPr>
        <p:txBody>
          <a:bodyPr wrap="square" rtlCol="0">
            <a:spAutoFit/>
          </a:bodyPr>
          <a:lstStyle/>
          <a:p>
            <a:r>
              <a:rPr lang="ru-RU" sz="3200" dirty="0" smtClean="0"/>
              <a:t>Это животное устраивает под землёй целые города. Свои норы никогда не бросает, а передаёт из поколения в поколение.</a:t>
            </a:r>
            <a:endParaRPr lang="ru-RU" sz="3200" dirty="0"/>
          </a:p>
        </p:txBody>
      </p:sp>
      <p:sp>
        <p:nvSpPr>
          <p:cNvPr id="4" name="TextBox 3"/>
          <p:cNvSpPr txBox="1"/>
          <p:nvPr/>
        </p:nvSpPr>
        <p:spPr>
          <a:xfrm>
            <a:off x="1785918" y="6072206"/>
            <a:ext cx="5857916" cy="646331"/>
          </a:xfrm>
          <a:prstGeom prst="rect">
            <a:avLst/>
          </a:prstGeom>
          <a:noFill/>
        </p:spPr>
        <p:txBody>
          <a:bodyPr wrap="square" rtlCol="0">
            <a:spAutoFit/>
          </a:bodyPr>
          <a:lstStyle/>
          <a:p>
            <a:pPr algn="ctr"/>
            <a:r>
              <a:rPr lang="ru-RU" sz="3600" dirty="0" smtClean="0">
                <a:solidFill>
                  <a:srgbClr val="FFFF00"/>
                </a:solidFill>
              </a:rPr>
              <a:t>Барсук</a:t>
            </a:r>
            <a:endParaRPr lang="ru-RU" sz="3600"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6866"/>
                                        </p:tgtEl>
                                        <p:attrNameLst>
                                          <p:attrName>style.visibility</p:attrName>
                                        </p:attrNameLst>
                                      </p:cBhvr>
                                      <p:to>
                                        <p:strVal val="visible"/>
                                      </p:to>
                                    </p:set>
                                    <p:animEffect transition="in" filter="diamond(in)">
                                      <p:cBhvr>
                                        <p:cTn id="7" dur="2000"/>
                                        <p:tgtEl>
                                          <p:spTgt spid="3686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blinds(horizontal)">
                                      <p:cBhvr>
                                        <p:cTn id="12"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p:cNvPicPr>
            <a:picLocks noChangeAspect="1" noChangeArrowheads="1"/>
          </p:cNvPicPr>
          <p:nvPr/>
        </p:nvPicPr>
        <p:blipFill>
          <a:blip r:embed="rId2"/>
          <a:srcRect/>
          <a:stretch>
            <a:fillRect/>
          </a:stretch>
        </p:blipFill>
        <p:spPr bwMode="auto">
          <a:xfrm>
            <a:off x="2071670" y="3000372"/>
            <a:ext cx="4281508" cy="2863885"/>
          </a:xfrm>
          <a:prstGeom prst="rect">
            <a:avLst/>
          </a:prstGeom>
          <a:noFill/>
          <a:ln w="9525">
            <a:noFill/>
            <a:miter lim="800000"/>
            <a:headEnd/>
            <a:tailEnd/>
          </a:ln>
          <a:effectLst/>
        </p:spPr>
      </p:pic>
      <p:sp>
        <p:nvSpPr>
          <p:cNvPr id="3" name="Прямоугольник 2"/>
          <p:cNvSpPr/>
          <p:nvPr/>
        </p:nvSpPr>
        <p:spPr>
          <a:xfrm>
            <a:off x="642910" y="714356"/>
            <a:ext cx="8143932" cy="2246769"/>
          </a:xfrm>
          <a:prstGeom prst="rect">
            <a:avLst/>
          </a:prstGeom>
        </p:spPr>
        <p:txBody>
          <a:bodyPr wrap="square">
            <a:spAutoFit/>
          </a:bodyPr>
          <a:lstStyle/>
          <a:p>
            <a:r>
              <a:rPr lang="ru-RU" sz="2800" dirty="0" smtClean="0"/>
              <a:t>Портрет какого животного описан: мощные шея и голова, морда вытянута, по бокам бакенбарды, сильные зубы и челюсть, мех густой, длинный, часто охристого цвета, круглые желтые умные глаза, черный нос</a:t>
            </a:r>
            <a:endParaRPr lang="ru-RU" sz="2800" dirty="0"/>
          </a:p>
        </p:txBody>
      </p:sp>
      <p:sp>
        <p:nvSpPr>
          <p:cNvPr id="4" name="TextBox 3"/>
          <p:cNvSpPr txBox="1"/>
          <p:nvPr/>
        </p:nvSpPr>
        <p:spPr>
          <a:xfrm>
            <a:off x="2643174" y="5929330"/>
            <a:ext cx="3714776" cy="646331"/>
          </a:xfrm>
          <a:prstGeom prst="rect">
            <a:avLst/>
          </a:prstGeom>
          <a:noFill/>
        </p:spPr>
        <p:txBody>
          <a:bodyPr wrap="square" rtlCol="0">
            <a:spAutoFit/>
          </a:bodyPr>
          <a:lstStyle/>
          <a:p>
            <a:pPr algn="ctr"/>
            <a:r>
              <a:rPr lang="ru-RU" sz="3600" dirty="0" smtClean="0">
                <a:solidFill>
                  <a:srgbClr val="FFFF00"/>
                </a:solidFill>
              </a:rPr>
              <a:t>Волк</a:t>
            </a:r>
            <a:endParaRPr lang="ru-RU" sz="3600"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7890"/>
                                        </p:tgtEl>
                                        <p:attrNameLst>
                                          <p:attrName>style.visibility</p:attrName>
                                        </p:attrNameLst>
                                      </p:cBhvr>
                                      <p:to>
                                        <p:strVal val="visible"/>
                                      </p:to>
                                    </p:set>
                                    <p:animEffect transition="in" filter="diamond(in)">
                                      <p:cBhvr>
                                        <p:cTn id="7" dur="2000"/>
                                        <p:tgtEl>
                                          <p:spTgt spid="3789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blinds(horizontal)">
                                      <p:cBhvr>
                                        <p:cTn id="12"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p:cNvPicPr>
            <a:picLocks noChangeAspect="1" noChangeArrowheads="1"/>
          </p:cNvPicPr>
          <p:nvPr/>
        </p:nvPicPr>
        <p:blipFill>
          <a:blip r:embed="rId2"/>
          <a:srcRect/>
          <a:stretch>
            <a:fillRect/>
          </a:stretch>
        </p:blipFill>
        <p:spPr bwMode="auto">
          <a:xfrm>
            <a:off x="1500166" y="1500174"/>
            <a:ext cx="6096000" cy="4552950"/>
          </a:xfrm>
          <a:prstGeom prst="rect">
            <a:avLst/>
          </a:prstGeom>
          <a:noFill/>
          <a:ln w="9525">
            <a:noFill/>
            <a:miter lim="800000"/>
            <a:headEnd/>
            <a:tailEnd/>
          </a:ln>
          <a:effectLst/>
        </p:spPr>
      </p:pic>
      <p:sp>
        <p:nvSpPr>
          <p:cNvPr id="3" name="TextBox 2"/>
          <p:cNvSpPr txBox="1"/>
          <p:nvPr/>
        </p:nvSpPr>
        <p:spPr>
          <a:xfrm>
            <a:off x="857224" y="285728"/>
            <a:ext cx="8001056" cy="1077218"/>
          </a:xfrm>
          <a:prstGeom prst="rect">
            <a:avLst/>
          </a:prstGeom>
          <a:noFill/>
        </p:spPr>
        <p:txBody>
          <a:bodyPr wrap="square" rtlCol="0">
            <a:spAutoFit/>
          </a:bodyPr>
          <a:lstStyle/>
          <a:p>
            <a:r>
              <a:rPr lang="ru-RU" sz="3200" dirty="0" smtClean="0"/>
              <a:t>Очень часто это  совершенно безобидное животное принимают за  опасную змею</a:t>
            </a:r>
            <a:r>
              <a:rPr lang="ru-RU" dirty="0" smtClean="0"/>
              <a:t>.</a:t>
            </a:r>
            <a:endParaRPr lang="ru-RU" dirty="0"/>
          </a:p>
        </p:txBody>
      </p:sp>
      <p:sp>
        <p:nvSpPr>
          <p:cNvPr id="4" name="TextBox 3"/>
          <p:cNvSpPr txBox="1"/>
          <p:nvPr/>
        </p:nvSpPr>
        <p:spPr>
          <a:xfrm>
            <a:off x="1785918" y="6143644"/>
            <a:ext cx="5786478" cy="523220"/>
          </a:xfrm>
          <a:prstGeom prst="rect">
            <a:avLst/>
          </a:prstGeom>
          <a:noFill/>
        </p:spPr>
        <p:txBody>
          <a:bodyPr wrap="square" rtlCol="0">
            <a:spAutoFit/>
          </a:bodyPr>
          <a:lstStyle/>
          <a:p>
            <a:r>
              <a:rPr lang="ru-RU" sz="2800" dirty="0" smtClean="0">
                <a:solidFill>
                  <a:srgbClr val="FFFF00"/>
                </a:solidFill>
              </a:rPr>
              <a:t>Веретеница – безногая ящерица</a:t>
            </a:r>
            <a:r>
              <a:rPr lang="ru-RU" sz="2400" dirty="0" smtClean="0"/>
              <a:t>.</a:t>
            </a:r>
            <a:endParaRPr lang="ru-RU"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9938"/>
                                        </p:tgtEl>
                                        <p:attrNameLst>
                                          <p:attrName>style.visibility</p:attrName>
                                        </p:attrNameLst>
                                      </p:cBhvr>
                                      <p:to>
                                        <p:strVal val="visible"/>
                                      </p:to>
                                    </p:set>
                                    <p:animEffect transition="in" filter="diamond(in)">
                                      <p:cBhvr>
                                        <p:cTn id="7" dur="2000"/>
                                        <p:tgtEl>
                                          <p:spTgt spid="3993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blinds(horizontal)">
                                      <p:cBhvr>
                                        <p:cTn id="12"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500430" y="6000768"/>
            <a:ext cx="1282723" cy="646331"/>
          </a:xfrm>
          <a:prstGeom prst="rect">
            <a:avLst/>
          </a:prstGeom>
        </p:spPr>
        <p:txBody>
          <a:bodyPr wrap="none">
            <a:spAutoFit/>
          </a:bodyPr>
          <a:lstStyle/>
          <a:p>
            <a:r>
              <a:rPr lang="ru-RU" sz="3600" dirty="0" smtClean="0">
                <a:solidFill>
                  <a:srgbClr val="FFFF00"/>
                </a:solidFill>
              </a:rPr>
              <a:t>Липа </a:t>
            </a:r>
            <a:endParaRPr lang="ru-RU" sz="3600" dirty="0">
              <a:solidFill>
                <a:srgbClr val="FFFF00"/>
              </a:solidFill>
            </a:endParaRPr>
          </a:p>
        </p:txBody>
      </p:sp>
      <p:pic>
        <p:nvPicPr>
          <p:cNvPr id="46083" name="Picture 3"/>
          <p:cNvPicPr>
            <a:picLocks noChangeAspect="1" noChangeArrowheads="1"/>
          </p:cNvPicPr>
          <p:nvPr/>
        </p:nvPicPr>
        <p:blipFill>
          <a:blip r:embed="rId2"/>
          <a:srcRect/>
          <a:stretch>
            <a:fillRect/>
          </a:stretch>
        </p:blipFill>
        <p:spPr bwMode="auto">
          <a:xfrm>
            <a:off x="1357290" y="1357298"/>
            <a:ext cx="6072230" cy="4554173"/>
          </a:xfrm>
          <a:prstGeom prst="rect">
            <a:avLst/>
          </a:prstGeom>
          <a:noFill/>
          <a:ln w="9525">
            <a:noFill/>
            <a:miter lim="800000"/>
            <a:headEnd/>
            <a:tailEnd/>
          </a:ln>
          <a:effectLst/>
        </p:spPr>
      </p:pic>
      <p:sp>
        <p:nvSpPr>
          <p:cNvPr id="5" name="TextBox 4"/>
          <p:cNvSpPr txBox="1"/>
          <p:nvPr/>
        </p:nvSpPr>
        <p:spPr>
          <a:xfrm>
            <a:off x="428596" y="0"/>
            <a:ext cx="8001056" cy="1077218"/>
          </a:xfrm>
          <a:prstGeom prst="rect">
            <a:avLst/>
          </a:prstGeom>
          <a:noFill/>
        </p:spPr>
        <p:txBody>
          <a:bodyPr wrap="square" rtlCol="0">
            <a:spAutoFit/>
          </a:bodyPr>
          <a:lstStyle/>
          <a:p>
            <a:r>
              <a:rPr lang="ru-RU" sz="3200" dirty="0" smtClean="0"/>
              <a:t>Самое распространённое дерево на Самарской Луке</a:t>
            </a:r>
            <a:endParaRPr lang="ru-RU"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6083"/>
                                        </p:tgtEl>
                                        <p:attrNameLst>
                                          <p:attrName>style.visibility</p:attrName>
                                        </p:attrNameLst>
                                      </p:cBhvr>
                                      <p:to>
                                        <p:strVal val="visible"/>
                                      </p:to>
                                    </p:set>
                                    <p:animEffect transition="in" filter="box(in)">
                                      <p:cBhvr>
                                        <p:cTn id="7" dur="500"/>
                                        <p:tgtEl>
                                          <p:spTgt spid="4608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p:cNvPicPr>
            <a:picLocks noChangeAspect="1" noChangeArrowheads="1"/>
          </p:cNvPicPr>
          <p:nvPr/>
        </p:nvPicPr>
        <p:blipFill>
          <a:blip r:embed="rId2"/>
          <a:srcRect/>
          <a:stretch>
            <a:fillRect/>
          </a:stretch>
        </p:blipFill>
        <p:spPr bwMode="auto">
          <a:xfrm>
            <a:off x="5214942" y="357166"/>
            <a:ext cx="3640874" cy="5624522"/>
          </a:xfrm>
          <a:prstGeom prst="rect">
            <a:avLst/>
          </a:prstGeom>
          <a:noFill/>
          <a:ln w="9525">
            <a:noFill/>
            <a:miter lim="800000"/>
            <a:headEnd/>
            <a:tailEnd/>
          </a:ln>
          <a:effectLst/>
        </p:spPr>
      </p:pic>
      <p:sp>
        <p:nvSpPr>
          <p:cNvPr id="3" name="TextBox 2"/>
          <p:cNvSpPr txBox="1"/>
          <p:nvPr/>
        </p:nvSpPr>
        <p:spPr>
          <a:xfrm>
            <a:off x="4714876" y="6072206"/>
            <a:ext cx="4143404" cy="584775"/>
          </a:xfrm>
          <a:prstGeom prst="rect">
            <a:avLst/>
          </a:prstGeom>
          <a:noFill/>
        </p:spPr>
        <p:txBody>
          <a:bodyPr wrap="square" rtlCol="0">
            <a:spAutoFit/>
          </a:bodyPr>
          <a:lstStyle/>
          <a:p>
            <a:pPr algn="ctr"/>
            <a:r>
              <a:rPr lang="ru-RU" sz="3200" dirty="0" smtClean="0">
                <a:solidFill>
                  <a:srgbClr val="FFFF00"/>
                </a:solidFill>
              </a:rPr>
              <a:t>Купина Неопалимая</a:t>
            </a:r>
            <a:endParaRPr lang="ru-RU" sz="3200" dirty="0">
              <a:solidFill>
                <a:srgbClr val="FFFF00"/>
              </a:solidFill>
            </a:endParaRPr>
          </a:p>
        </p:txBody>
      </p:sp>
      <p:sp>
        <p:nvSpPr>
          <p:cNvPr id="4" name="Прямоугольник 3"/>
          <p:cNvSpPr/>
          <p:nvPr/>
        </p:nvSpPr>
        <p:spPr>
          <a:xfrm>
            <a:off x="0" y="0"/>
            <a:ext cx="5286380" cy="5262979"/>
          </a:xfrm>
          <a:prstGeom prst="rect">
            <a:avLst/>
          </a:prstGeom>
        </p:spPr>
        <p:txBody>
          <a:bodyPr wrap="square">
            <a:spAutoFit/>
          </a:bodyPr>
          <a:lstStyle/>
          <a:p>
            <a:r>
              <a:rPr lang="ru-RU" sz="2800" dirty="0" smtClean="0"/>
              <a:t>В очень жаркую погоду многолетний куст может самовоспламеняться – его верхушка вспыхивает синим пламенем, если к кусту поднести спичку, но порой достаточно просто прямых лучей горячего солнца, чтобы явить чудо.</a:t>
            </a:r>
          </a:p>
          <a:p>
            <a:endParaRPr lang="ru-RU" sz="2800" dirty="0" smtClean="0"/>
          </a:p>
          <a:p>
            <a:r>
              <a:rPr lang="ru-RU" sz="2800" dirty="0" smtClean="0"/>
              <a:t>   Но голубое пламя сам куст не сжигает, он остается невредимым после вспышки.</a:t>
            </a:r>
            <a:endParaRPr lang="ru-RU"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40962"/>
                                        </p:tgtEl>
                                        <p:attrNameLst>
                                          <p:attrName>style.visibility</p:attrName>
                                        </p:attrNameLst>
                                      </p:cBhvr>
                                      <p:to>
                                        <p:strVal val="visible"/>
                                      </p:to>
                                    </p:set>
                                    <p:anim calcmode="lin" valueType="num">
                                      <p:cBhvr>
                                        <p:cTn id="7" dur="1000" fill="hold"/>
                                        <p:tgtEl>
                                          <p:spTgt spid="40962"/>
                                        </p:tgtEl>
                                        <p:attrNameLst>
                                          <p:attrName>ppt_x</p:attrName>
                                        </p:attrNameLst>
                                      </p:cBhvr>
                                      <p:tavLst>
                                        <p:tav tm="0">
                                          <p:val>
                                            <p:strVal val="#ppt_x-.2"/>
                                          </p:val>
                                        </p:tav>
                                        <p:tav tm="100000">
                                          <p:val>
                                            <p:strVal val="#ppt_x"/>
                                          </p:val>
                                        </p:tav>
                                      </p:tavLst>
                                    </p:anim>
                                    <p:anim calcmode="lin" valueType="num">
                                      <p:cBhvr>
                                        <p:cTn id="8" dur="1000" fill="hold"/>
                                        <p:tgtEl>
                                          <p:spTgt spid="40962"/>
                                        </p:tgtEl>
                                        <p:attrNameLst>
                                          <p:attrName>ppt_y</p:attrName>
                                        </p:attrNameLst>
                                      </p:cBhvr>
                                      <p:tavLst>
                                        <p:tav tm="0">
                                          <p:val>
                                            <p:strVal val="#ppt_y"/>
                                          </p:val>
                                        </p:tav>
                                        <p:tav tm="100000">
                                          <p:val>
                                            <p:strVal val="#ppt_y"/>
                                          </p:val>
                                        </p:tav>
                                      </p:tavLst>
                                    </p:anim>
                                    <p:animEffect transition="in" filter="wipe(right)" prLst="gradientSize: 0.1">
                                      <p:cBhvr>
                                        <p:cTn id="9" dur="1000"/>
                                        <p:tgtEl>
                                          <p:spTgt spid="4096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6"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43042" y="6000768"/>
            <a:ext cx="4071966" cy="646331"/>
          </a:xfrm>
          <a:prstGeom prst="rect">
            <a:avLst/>
          </a:prstGeom>
          <a:noFill/>
        </p:spPr>
        <p:txBody>
          <a:bodyPr wrap="square" rtlCol="0">
            <a:spAutoFit/>
          </a:bodyPr>
          <a:lstStyle/>
          <a:p>
            <a:r>
              <a:rPr lang="ru-RU" sz="3600" dirty="0" smtClean="0">
                <a:solidFill>
                  <a:srgbClr val="FFFF00"/>
                </a:solidFill>
              </a:rPr>
              <a:t>Венерин Башмачок</a:t>
            </a:r>
            <a:endParaRPr lang="ru-RU" sz="3600" dirty="0">
              <a:solidFill>
                <a:srgbClr val="FFFF00"/>
              </a:solidFill>
            </a:endParaRPr>
          </a:p>
        </p:txBody>
      </p:sp>
      <p:pic>
        <p:nvPicPr>
          <p:cNvPr id="1026" name="Picture 2"/>
          <p:cNvPicPr>
            <a:picLocks noChangeAspect="1" noChangeArrowheads="1"/>
          </p:cNvPicPr>
          <p:nvPr/>
        </p:nvPicPr>
        <p:blipFill>
          <a:blip r:embed="rId2"/>
          <a:srcRect/>
          <a:stretch>
            <a:fillRect/>
          </a:stretch>
        </p:blipFill>
        <p:spPr bwMode="auto">
          <a:xfrm>
            <a:off x="5929322" y="3124073"/>
            <a:ext cx="3214678" cy="3733927"/>
          </a:xfrm>
          <a:prstGeom prst="rect">
            <a:avLst/>
          </a:prstGeom>
          <a:noFill/>
          <a:ln w="9525">
            <a:noFill/>
            <a:miter lim="800000"/>
            <a:headEnd/>
            <a:tailEnd/>
          </a:ln>
          <a:effectLst/>
        </p:spPr>
      </p:pic>
      <p:sp>
        <p:nvSpPr>
          <p:cNvPr id="6" name="Прямоугольник 5"/>
          <p:cNvSpPr/>
          <p:nvPr/>
        </p:nvSpPr>
        <p:spPr>
          <a:xfrm>
            <a:off x="0" y="0"/>
            <a:ext cx="9144000" cy="3539430"/>
          </a:xfrm>
          <a:prstGeom prst="rect">
            <a:avLst/>
          </a:prstGeom>
        </p:spPr>
        <p:txBody>
          <a:bodyPr wrap="square">
            <a:spAutoFit/>
          </a:bodyPr>
          <a:lstStyle/>
          <a:p>
            <a:r>
              <a:rPr lang="ru-RU" sz="2800" dirty="0" smtClean="0"/>
              <a:t>В старинной легенде говорится о том, что однажды богиня красоты Венера, убегая от преследователя, скрывалась в северных лесах среди топких болот и темных, высоких  деревьев. Внезапно красавица Венера оступилась, и золотой башмачок с красными атласными лентами слетел с ее ноги и превратился в прекрасный цветок. Так и появилось это растение, представитель семейства орхидные на Самарской Луке.</a:t>
            </a:r>
            <a:endParaRPr lang="ru-RU"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strips(downLeft)">
                                      <p:cBhvr>
                                        <p:cTn id="7" dur="5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p:cNvPicPr>
            <a:picLocks noChangeAspect="1" noChangeArrowheads="1"/>
          </p:cNvPicPr>
          <p:nvPr/>
        </p:nvPicPr>
        <p:blipFill>
          <a:blip r:embed="rId2"/>
          <a:srcRect/>
          <a:stretch>
            <a:fillRect/>
          </a:stretch>
        </p:blipFill>
        <p:spPr bwMode="auto">
          <a:xfrm>
            <a:off x="6231183" y="2643182"/>
            <a:ext cx="2912817" cy="3929066"/>
          </a:xfrm>
          <a:prstGeom prst="rect">
            <a:avLst/>
          </a:prstGeom>
          <a:noFill/>
          <a:ln w="9525">
            <a:noFill/>
            <a:miter lim="800000"/>
            <a:headEnd/>
            <a:tailEnd/>
          </a:ln>
          <a:effectLst/>
        </p:spPr>
      </p:pic>
      <p:sp>
        <p:nvSpPr>
          <p:cNvPr id="3" name="TextBox 2"/>
          <p:cNvSpPr txBox="1"/>
          <p:nvPr/>
        </p:nvSpPr>
        <p:spPr>
          <a:xfrm>
            <a:off x="2428860" y="6000768"/>
            <a:ext cx="3714776" cy="646331"/>
          </a:xfrm>
          <a:prstGeom prst="rect">
            <a:avLst/>
          </a:prstGeom>
          <a:noFill/>
        </p:spPr>
        <p:txBody>
          <a:bodyPr wrap="square" rtlCol="0">
            <a:spAutoFit/>
          </a:bodyPr>
          <a:lstStyle/>
          <a:p>
            <a:pPr algn="r"/>
            <a:r>
              <a:rPr lang="ru-RU" sz="3600" dirty="0" smtClean="0">
                <a:solidFill>
                  <a:srgbClr val="FFFF00"/>
                </a:solidFill>
              </a:rPr>
              <a:t>Сон-трава</a:t>
            </a:r>
            <a:endParaRPr lang="ru-RU" sz="3600" dirty="0">
              <a:solidFill>
                <a:srgbClr val="FFFF00"/>
              </a:solidFill>
            </a:endParaRPr>
          </a:p>
        </p:txBody>
      </p:sp>
      <p:sp>
        <p:nvSpPr>
          <p:cNvPr id="4" name="Прямоугольник 3"/>
          <p:cNvSpPr/>
          <p:nvPr/>
        </p:nvSpPr>
        <p:spPr>
          <a:xfrm>
            <a:off x="0" y="0"/>
            <a:ext cx="6357950" cy="5632311"/>
          </a:xfrm>
          <a:prstGeom prst="rect">
            <a:avLst/>
          </a:prstGeom>
        </p:spPr>
        <p:txBody>
          <a:bodyPr wrap="square">
            <a:spAutoFit/>
          </a:bodyPr>
          <a:lstStyle/>
          <a:p>
            <a:r>
              <a:rPr lang="ru-RU" sz="2400" dirty="0" smtClean="0"/>
              <a:t>Когда-то в незапамятные времена за широкими листьями этого растения скрывался бес. Преследующий его Архангел Михаил пустил в него стрелу молнии, которая и «прострелила» растение, отчего листья превратились в узкие полоски. С той самой минуты вся нечисть не смеет и приблизиться к этому растению. Траву стали считать не только оберегом от всякого колдовства и дурного глаза, но и символом победоносного оружия. Её соком даже обрабатывали копья, чтобы отогнать темную силу. К тому же верили, что уцелевший в небесном огне цветок способствует заживлению ран, полученных в сражениях.</a:t>
            </a:r>
            <a:endParaRPr lang="ru-RU"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3010"/>
                                        </p:tgtEl>
                                        <p:attrNameLst>
                                          <p:attrName>style.visibility</p:attrName>
                                        </p:attrNameLst>
                                      </p:cBhvr>
                                      <p:to>
                                        <p:strVal val="visible"/>
                                      </p:to>
                                    </p:set>
                                    <p:animEffect transition="in" filter="blinds(horizontal)">
                                      <p:cBhvr>
                                        <p:cTn id="7" dur="500"/>
                                        <p:tgtEl>
                                          <p:spTgt spid="43010"/>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nvSpPr>
        <p:spPr bwMode="auto">
          <a:xfrm>
            <a:off x="928662" y="357166"/>
            <a:ext cx="7643866" cy="18158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tabLst>
                <a:tab pos="228600" algn="l"/>
              </a:tabLst>
            </a:pPr>
            <a:r>
              <a:rPr lang="ru-RU" sz="2800" dirty="0" smtClean="0">
                <a:latin typeface="Arial" pitchFamily="34" charset="0"/>
                <a:ea typeface="Times New Roman" pitchFamily="18" charset="0"/>
                <a:cs typeface="Arial" pitchFamily="34" charset="0"/>
              </a:rPr>
              <a:t>В этом селе</a:t>
            </a:r>
            <a:r>
              <a:rPr kumimoji="0" lang="ru-RU"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были обнаружены запасы твердого песчаника, из которого до революции делали точильные бруски, их продавали даже за границу. </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TextBox 2"/>
          <p:cNvSpPr txBox="1"/>
          <p:nvPr/>
        </p:nvSpPr>
        <p:spPr>
          <a:xfrm>
            <a:off x="1071538" y="4000504"/>
            <a:ext cx="5286412" cy="646331"/>
          </a:xfrm>
          <a:prstGeom prst="rect">
            <a:avLst/>
          </a:prstGeom>
          <a:noFill/>
        </p:spPr>
        <p:txBody>
          <a:bodyPr wrap="square" rtlCol="0">
            <a:spAutoFit/>
          </a:bodyPr>
          <a:lstStyle/>
          <a:p>
            <a:r>
              <a:rPr lang="ru-RU" sz="3600" dirty="0" smtClean="0">
                <a:solidFill>
                  <a:srgbClr val="FFFF00"/>
                </a:solidFill>
              </a:rPr>
              <a:t>Брусяны</a:t>
            </a:r>
            <a:endParaRPr lang="ru-RU" sz="3600"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p:cNvPicPr>
            <a:picLocks noChangeAspect="1" noChangeArrowheads="1"/>
          </p:cNvPicPr>
          <p:nvPr/>
        </p:nvPicPr>
        <p:blipFill>
          <a:blip r:embed="rId2"/>
          <a:srcRect/>
          <a:stretch>
            <a:fillRect/>
          </a:stretch>
        </p:blipFill>
        <p:spPr bwMode="auto">
          <a:xfrm>
            <a:off x="1643042" y="1928802"/>
            <a:ext cx="5762632" cy="4321974"/>
          </a:xfrm>
          <a:prstGeom prst="rect">
            <a:avLst/>
          </a:prstGeom>
          <a:noFill/>
          <a:ln w="9525">
            <a:noFill/>
            <a:miter lim="800000"/>
            <a:headEnd/>
            <a:tailEnd/>
          </a:ln>
          <a:effectLst/>
        </p:spPr>
      </p:pic>
      <p:sp>
        <p:nvSpPr>
          <p:cNvPr id="3" name="Прямоугольник 2"/>
          <p:cNvSpPr/>
          <p:nvPr/>
        </p:nvSpPr>
        <p:spPr>
          <a:xfrm>
            <a:off x="285720" y="357166"/>
            <a:ext cx="8358246" cy="1569660"/>
          </a:xfrm>
          <a:prstGeom prst="rect">
            <a:avLst/>
          </a:prstGeom>
        </p:spPr>
        <p:txBody>
          <a:bodyPr wrap="square">
            <a:spAutoFit/>
          </a:bodyPr>
          <a:lstStyle/>
          <a:p>
            <a:r>
              <a:rPr lang="ru-RU" sz="3200" dirty="0" smtClean="0"/>
              <a:t>Волшебница-природа избрала «местом жительства» этого растения  Молодецкий курган</a:t>
            </a:r>
            <a:endParaRPr lang="ru-RU" sz="3200" dirty="0"/>
          </a:p>
        </p:txBody>
      </p:sp>
      <p:sp>
        <p:nvSpPr>
          <p:cNvPr id="4" name="TextBox 3"/>
          <p:cNvSpPr txBox="1"/>
          <p:nvPr/>
        </p:nvSpPr>
        <p:spPr>
          <a:xfrm>
            <a:off x="1500166" y="6215082"/>
            <a:ext cx="6000792" cy="646331"/>
          </a:xfrm>
          <a:prstGeom prst="rect">
            <a:avLst/>
          </a:prstGeom>
          <a:noFill/>
        </p:spPr>
        <p:txBody>
          <a:bodyPr wrap="square" rtlCol="0">
            <a:spAutoFit/>
          </a:bodyPr>
          <a:lstStyle/>
          <a:p>
            <a:pPr algn="ctr"/>
            <a:r>
              <a:rPr lang="ru-RU" sz="3600" dirty="0" smtClean="0">
                <a:solidFill>
                  <a:srgbClr val="FFFF00"/>
                </a:solidFill>
              </a:rPr>
              <a:t>Тимьян Жигулёвский</a:t>
            </a:r>
            <a:endParaRPr lang="ru-RU" sz="3600"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44034"/>
                                        </p:tgtEl>
                                        <p:attrNameLst>
                                          <p:attrName>style.visibility</p:attrName>
                                        </p:attrNameLst>
                                      </p:cBhvr>
                                      <p:to>
                                        <p:strVal val="visible"/>
                                      </p:to>
                                    </p:set>
                                    <p:animEffect transition="in" filter="strips(downLeft)">
                                      <p:cBhvr>
                                        <p:cTn id="7" dur="500"/>
                                        <p:tgtEl>
                                          <p:spTgt spid="4403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blinds(horizontal)">
                                      <p:cBhvr>
                                        <p:cTn id="12"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p:cNvPicPr>
            <a:picLocks noChangeAspect="1" noChangeArrowheads="1"/>
          </p:cNvPicPr>
          <p:nvPr/>
        </p:nvPicPr>
        <p:blipFill>
          <a:blip r:embed="rId2"/>
          <a:srcRect/>
          <a:stretch>
            <a:fillRect/>
          </a:stretch>
        </p:blipFill>
        <p:spPr bwMode="auto">
          <a:xfrm>
            <a:off x="2428860" y="1714488"/>
            <a:ext cx="4762500" cy="3886200"/>
          </a:xfrm>
          <a:prstGeom prst="rect">
            <a:avLst/>
          </a:prstGeom>
          <a:noFill/>
          <a:ln w="9525">
            <a:noFill/>
            <a:miter lim="800000"/>
            <a:headEnd/>
            <a:tailEnd/>
          </a:ln>
          <a:effectLst/>
        </p:spPr>
      </p:pic>
      <p:sp>
        <p:nvSpPr>
          <p:cNvPr id="3" name="TextBox 2"/>
          <p:cNvSpPr txBox="1"/>
          <p:nvPr/>
        </p:nvSpPr>
        <p:spPr>
          <a:xfrm>
            <a:off x="2571736" y="5715016"/>
            <a:ext cx="4357718" cy="584775"/>
          </a:xfrm>
          <a:prstGeom prst="rect">
            <a:avLst/>
          </a:prstGeom>
          <a:noFill/>
        </p:spPr>
        <p:txBody>
          <a:bodyPr wrap="square" rtlCol="0">
            <a:spAutoFit/>
          </a:bodyPr>
          <a:lstStyle/>
          <a:p>
            <a:r>
              <a:rPr lang="ru-RU" sz="3200" dirty="0" smtClean="0">
                <a:solidFill>
                  <a:srgbClr val="FFFF00"/>
                </a:solidFill>
              </a:rPr>
              <a:t>Шиверекия Подольская</a:t>
            </a:r>
            <a:endParaRPr lang="ru-RU" sz="3200" dirty="0">
              <a:solidFill>
                <a:srgbClr val="FFFF00"/>
              </a:solidFill>
            </a:endParaRPr>
          </a:p>
        </p:txBody>
      </p:sp>
      <p:sp>
        <p:nvSpPr>
          <p:cNvPr id="4" name="TextBox 3"/>
          <p:cNvSpPr txBox="1"/>
          <p:nvPr/>
        </p:nvSpPr>
        <p:spPr>
          <a:xfrm>
            <a:off x="642910" y="785794"/>
            <a:ext cx="8143932" cy="584775"/>
          </a:xfrm>
          <a:prstGeom prst="rect">
            <a:avLst/>
          </a:prstGeom>
          <a:noFill/>
        </p:spPr>
        <p:txBody>
          <a:bodyPr wrap="square" rtlCol="0">
            <a:spAutoFit/>
          </a:bodyPr>
          <a:lstStyle/>
          <a:p>
            <a:r>
              <a:rPr lang="ru-RU" sz="3200" dirty="0" smtClean="0"/>
              <a:t>Реликтовое растение Самарской Луки</a:t>
            </a:r>
            <a:endParaRPr lang="ru-RU"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5058"/>
                                        </p:tgtEl>
                                        <p:attrNameLst>
                                          <p:attrName>style.visibility</p:attrName>
                                        </p:attrNameLst>
                                      </p:cBhvr>
                                      <p:to>
                                        <p:strVal val="visible"/>
                                      </p:to>
                                    </p:set>
                                    <p:animEffect transition="in" filter="box(in)">
                                      <p:cBhvr>
                                        <p:cTn id="7" dur="500"/>
                                        <p:tgtEl>
                                          <p:spTgt spid="4505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00034" y="5643578"/>
            <a:ext cx="2714644" cy="369332"/>
          </a:xfrm>
          <a:prstGeom prst="rect">
            <a:avLst/>
          </a:prstGeom>
          <a:noFill/>
        </p:spPr>
        <p:txBody>
          <a:bodyPr wrap="square" rtlCol="0">
            <a:spAutoFit/>
          </a:bodyPr>
          <a:lstStyle/>
          <a:p>
            <a:r>
              <a:rPr lang="ru-RU" dirty="0" smtClean="0"/>
              <a:t>Ермак</a:t>
            </a:r>
            <a:endParaRPr lang="ru-RU"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2554545"/>
          </a:xfrm>
          <a:prstGeom prst="rect">
            <a:avLst/>
          </a:prstGeom>
        </p:spPr>
        <p:txBody>
          <a:bodyPr wrap="square">
            <a:spAutoFit/>
          </a:bodyPr>
          <a:lstStyle/>
          <a:p>
            <a:r>
              <a:rPr lang="ru-RU" sz="3200" dirty="0" smtClean="0"/>
              <a:t>Остатки этого крупного средневекового мусульманского города Волжской Булгарии, существовавшего в Х—XII вв. на Самарской Луке, свидетельствуют о том, что он не уступал по размерам домонгольскому Киеву</a:t>
            </a:r>
            <a:endParaRPr lang="ru-RU" sz="3200" dirty="0"/>
          </a:p>
        </p:txBody>
      </p:sp>
      <p:sp>
        <p:nvSpPr>
          <p:cNvPr id="3" name="TextBox 2"/>
          <p:cNvSpPr txBox="1"/>
          <p:nvPr/>
        </p:nvSpPr>
        <p:spPr>
          <a:xfrm>
            <a:off x="1000100" y="4143380"/>
            <a:ext cx="6072230" cy="646331"/>
          </a:xfrm>
          <a:prstGeom prst="rect">
            <a:avLst/>
          </a:prstGeom>
          <a:noFill/>
        </p:spPr>
        <p:txBody>
          <a:bodyPr wrap="square" rtlCol="0">
            <a:spAutoFit/>
          </a:bodyPr>
          <a:lstStyle/>
          <a:p>
            <a:r>
              <a:rPr lang="ru-RU" sz="3600" dirty="0" smtClean="0">
                <a:solidFill>
                  <a:srgbClr val="FFFF00"/>
                </a:solidFill>
              </a:rPr>
              <a:t>Муромский городок</a:t>
            </a:r>
            <a:endParaRPr lang="ru-RU" sz="3600"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4282" y="428604"/>
            <a:ext cx="8572560" cy="954107"/>
          </a:xfrm>
          <a:prstGeom prst="rect">
            <a:avLst/>
          </a:prstGeom>
        </p:spPr>
        <p:txBody>
          <a:bodyPr wrap="square">
            <a:spAutoFit/>
          </a:bodyPr>
          <a:lstStyle/>
          <a:p>
            <a:r>
              <a:rPr lang="ru-RU" sz="2800" dirty="0" smtClean="0"/>
              <a:t>Он с берегов Самарской Луки ушел в свой поход в Сибирь на хана Кучума</a:t>
            </a:r>
            <a:endParaRPr lang="ru-RU" sz="2800" dirty="0"/>
          </a:p>
        </p:txBody>
      </p:sp>
      <p:sp>
        <p:nvSpPr>
          <p:cNvPr id="3" name="TextBox 2"/>
          <p:cNvSpPr txBox="1"/>
          <p:nvPr/>
        </p:nvSpPr>
        <p:spPr>
          <a:xfrm>
            <a:off x="357158" y="5286388"/>
            <a:ext cx="4071934" cy="646331"/>
          </a:xfrm>
          <a:prstGeom prst="rect">
            <a:avLst/>
          </a:prstGeom>
          <a:noFill/>
        </p:spPr>
        <p:txBody>
          <a:bodyPr wrap="square" rtlCol="0">
            <a:spAutoFit/>
          </a:bodyPr>
          <a:lstStyle/>
          <a:p>
            <a:r>
              <a:rPr lang="ru-RU" sz="3600" dirty="0" smtClean="0">
                <a:solidFill>
                  <a:srgbClr val="FFFF00"/>
                </a:solidFill>
              </a:rPr>
              <a:t>Ермак Тимофеевич</a:t>
            </a:r>
            <a:endParaRPr lang="ru-RU" sz="3600" dirty="0">
              <a:solidFill>
                <a:srgbClr val="FFFF00"/>
              </a:solidFill>
            </a:endParaRPr>
          </a:p>
        </p:txBody>
      </p:sp>
      <p:pic>
        <p:nvPicPr>
          <p:cNvPr id="4" name="Picture 1"/>
          <p:cNvPicPr>
            <a:picLocks noChangeAspect="1" noChangeArrowheads="1"/>
          </p:cNvPicPr>
          <p:nvPr/>
        </p:nvPicPr>
        <p:blipFill>
          <a:blip r:embed="rId2"/>
          <a:srcRect/>
          <a:stretch>
            <a:fillRect/>
          </a:stretch>
        </p:blipFill>
        <p:spPr bwMode="auto">
          <a:xfrm>
            <a:off x="4538650" y="2377119"/>
            <a:ext cx="4605350" cy="4480881"/>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4282" y="214290"/>
            <a:ext cx="8786874" cy="3539430"/>
          </a:xfrm>
          <a:prstGeom prst="rect">
            <a:avLst/>
          </a:prstGeom>
        </p:spPr>
        <p:txBody>
          <a:bodyPr wrap="square">
            <a:spAutoFit/>
          </a:bodyPr>
          <a:lstStyle/>
          <a:p>
            <a:r>
              <a:rPr lang="ru-RU" sz="3200" dirty="0" smtClean="0"/>
              <a:t>Это одно из самых старых сел на Самарской Луке. В 1556 году Иван Грозный предполагал построить здесь город, но в это время шла ливонская война и помешала этому. Село основано около 1680 года. Именно здесь переволакивали суда по суше, чтобы сократить путь вокруг Самарской Луки на 220 км.</a:t>
            </a:r>
            <a:endParaRPr lang="ru-RU" sz="3200" dirty="0"/>
          </a:p>
        </p:txBody>
      </p:sp>
      <p:sp>
        <p:nvSpPr>
          <p:cNvPr id="3" name="TextBox 2"/>
          <p:cNvSpPr txBox="1"/>
          <p:nvPr/>
        </p:nvSpPr>
        <p:spPr>
          <a:xfrm>
            <a:off x="1500166" y="5214950"/>
            <a:ext cx="6500858" cy="646331"/>
          </a:xfrm>
          <a:prstGeom prst="rect">
            <a:avLst/>
          </a:prstGeom>
          <a:noFill/>
        </p:spPr>
        <p:txBody>
          <a:bodyPr wrap="square" rtlCol="0">
            <a:spAutoFit/>
          </a:bodyPr>
          <a:lstStyle/>
          <a:p>
            <a:r>
              <a:rPr lang="ru-RU" sz="3600" dirty="0" smtClean="0">
                <a:solidFill>
                  <a:srgbClr val="FFFF00"/>
                </a:solidFill>
              </a:rPr>
              <a:t>Переволоки</a:t>
            </a:r>
            <a:endParaRPr lang="ru-RU" sz="3600"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2844" y="571480"/>
            <a:ext cx="8643998" cy="1077218"/>
          </a:xfrm>
          <a:prstGeom prst="rect">
            <a:avLst/>
          </a:prstGeom>
          <a:noFill/>
        </p:spPr>
        <p:txBody>
          <a:bodyPr wrap="square" rtlCol="0">
            <a:spAutoFit/>
          </a:bodyPr>
          <a:lstStyle/>
          <a:p>
            <a:r>
              <a:rPr lang="ru-RU" sz="3200" dirty="0" smtClean="0"/>
              <a:t>Что является причиной исчезновения Жигулёской вольницы?</a:t>
            </a:r>
            <a:endParaRPr lang="ru-RU" sz="3200" dirty="0"/>
          </a:p>
        </p:txBody>
      </p:sp>
      <p:sp>
        <p:nvSpPr>
          <p:cNvPr id="3" name="TextBox 2"/>
          <p:cNvSpPr txBox="1"/>
          <p:nvPr/>
        </p:nvSpPr>
        <p:spPr>
          <a:xfrm>
            <a:off x="428596" y="3214686"/>
            <a:ext cx="7286676" cy="646331"/>
          </a:xfrm>
          <a:prstGeom prst="rect">
            <a:avLst/>
          </a:prstGeom>
          <a:noFill/>
        </p:spPr>
        <p:txBody>
          <a:bodyPr wrap="square" rtlCol="0">
            <a:spAutoFit/>
          </a:bodyPr>
          <a:lstStyle/>
          <a:p>
            <a:r>
              <a:rPr lang="ru-RU" sz="3600" dirty="0" smtClean="0">
                <a:solidFill>
                  <a:srgbClr val="FFFF00"/>
                </a:solidFill>
              </a:rPr>
              <a:t>Появление пароходов</a:t>
            </a:r>
            <a:endParaRPr lang="ru-RU" sz="3600"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nvSpPr>
        <p:spPr bwMode="auto">
          <a:xfrm>
            <a:off x="0" y="0"/>
            <a:ext cx="9144000" cy="34778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tabLst>
                <a:tab pos="228600" algn="l"/>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Жила у подножия Молодецкого кургана старуха Жигулиха, а неподалеку жили казаки. Жигулиха </a:t>
            </a: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сварливая </a:t>
            </a: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была </a:t>
            </a: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старуха. Она </a:t>
            </a: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много раз теряла терпение, подзатыльники да пинки раздавала, казаки Жигулиху пуще врага боялись. Однажды пристали к берегу челны, да попытались селение казаков разорить. Была жестокая битва, много жизней оборвалось, и не было видно ей конца. Жигулиха сильно рассердилась, достала щит да меч и сама в бой отправилась. </a:t>
            </a: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Старуха </a:t>
            </a: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всем по заслугам надавала. А как закончилось сражение, собрала Жигулиха свое семейство и ушла от берега на 5 верст. Там и село новое выросло, а на месте сражения  у берега кости валяются, да в тихую погоду слышно, как брюзжит старая Жигулиха. Как называется это село?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TextBox 2"/>
          <p:cNvSpPr txBox="1"/>
          <p:nvPr/>
        </p:nvSpPr>
        <p:spPr>
          <a:xfrm>
            <a:off x="928662" y="5643578"/>
            <a:ext cx="6215106" cy="646331"/>
          </a:xfrm>
          <a:prstGeom prst="rect">
            <a:avLst/>
          </a:prstGeom>
          <a:noFill/>
        </p:spPr>
        <p:txBody>
          <a:bodyPr wrap="square" rtlCol="0">
            <a:spAutoFit/>
          </a:bodyPr>
          <a:lstStyle/>
          <a:p>
            <a:r>
              <a:rPr lang="ru-RU" sz="3600" dirty="0" smtClean="0">
                <a:solidFill>
                  <a:srgbClr val="FFFF00"/>
                </a:solidFill>
                <a:latin typeface="Arial" pitchFamily="34" charset="0"/>
                <a:ea typeface="Times New Roman" pitchFamily="18" charset="0"/>
                <a:cs typeface="Arial" pitchFamily="34" charset="0"/>
              </a:rPr>
              <a:t>Жигули</a:t>
            </a:r>
            <a:endParaRPr lang="ru-RU" sz="3600"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nvSpPr>
        <p:spPr bwMode="auto">
          <a:xfrm>
            <a:off x="357158" y="428604"/>
            <a:ext cx="8358246" cy="34778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tabLst>
                <a:tab pos="228600" algn="l"/>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Жили когда – то давно Иван и Груня. Полюбили они друг друга. Но отец Груни противился этой любви – беден был Иван. Однажды ушел Иван в Жигули к казакам. </a:t>
            </a: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Не </a:t>
            </a: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выдержала девушка, убежала из дома к любимому. Отец девушки собрал людей и пошли они вызволять его дочь. Окружили Ивана и Груню. Спасаясь от погони, забрались они на высокий курган. Во время погони смертельно ранили Ивана, он решил не сдаваться и прыгнул в Волгу со скалы. Побежала Груня вниз по кургану, но не успела – мелькнула  волнах рубашка Ивана, и пошел он ко дну. </a:t>
            </a: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Девушка тоже </a:t>
            </a: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бросилась со скалы. С тех пор курган и небольшую скалу, прижавшуюся к нему, называют </a:t>
            </a:r>
            <a:r>
              <a:rPr kumimoji="0" lang="ru-RU"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TextBox 2"/>
          <p:cNvSpPr txBox="1"/>
          <p:nvPr/>
        </p:nvSpPr>
        <p:spPr>
          <a:xfrm>
            <a:off x="500034" y="5072074"/>
            <a:ext cx="6858048" cy="584775"/>
          </a:xfrm>
          <a:prstGeom prst="rect">
            <a:avLst/>
          </a:prstGeom>
          <a:noFill/>
        </p:spPr>
        <p:txBody>
          <a:bodyPr wrap="square" rtlCol="0">
            <a:spAutoFit/>
          </a:bodyPr>
          <a:lstStyle/>
          <a:p>
            <a:r>
              <a:rPr lang="ru-RU" sz="3200" dirty="0" smtClean="0">
                <a:solidFill>
                  <a:srgbClr val="FFFF00"/>
                </a:solidFill>
                <a:latin typeface="Arial" pitchFamily="34" charset="0"/>
                <a:ea typeface="Times New Roman" pitchFamily="18" charset="0"/>
                <a:cs typeface="Arial" pitchFamily="34" charset="0"/>
              </a:rPr>
              <a:t>Молодецкий курган и Девья гора</a:t>
            </a:r>
            <a:endParaRPr lang="ru-RU" sz="3200"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257</TotalTime>
  <Words>1453</Words>
  <Application>Microsoft Office PowerPoint</Application>
  <PresentationFormat>Экран (4:3)</PresentationFormat>
  <Paragraphs>112</Paragraphs>
  <Slides>33</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33</vt:i4>
      </vt:variant>
    </vt:vector>
  </HeadingPairs>
  <TitlesOfParts>
    <vt:vector size="34"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Елена</dc:creator>
  <cp:lastModifiedBy>Елена</cp:lastModifiedBy>
  <cp:revision>37</cp:revision>
  <dcterms:created xsi:type="dcterms:W3CDTF">2012-05-07T17:49:48Z</dcterms:created>
  <dcterms:modified xsi:type="dcterms:W3CDTF">2012-05-14T18:08:56Z</dcterms:modified>
</cp:coreProperties>
</file>