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1"/>
  </p:notesMasterIdLst>
  <p:sldIdLst>
    <p:sldId id="256" r:id="rId2"/>
    <p:sldId id="421" r:id="rId3"/>
    <p:sldId id="314" r:id="rId4"/>
    <p:sldId id="257" r:id="rId5"/>
    <p:sldId id="422" r:id="rId6"/>
    <p:sldId id="258" r:id="rId7"/>
    <p:sldId id="423" r:id="rId8"/>
    <p:sldId id="259" r:id="rId9"/>
    <p:sldId id="424" r:id="rId10"/>
    <p:sldId id="262" r:id="rId11"/>
    <p:sldId id="425" r:id="rId12"/>
    <p:sldId id="318" r:id="rId13"/>
    <p:sldId id="261" r:id="rId14"/>
    <p:sldId id="426" r:id="rId15"/>
    <p:sldId id="319" r:id="rId16"/>
    <p:sldId id="260" r:id="rId17"/>
    <p:sldId id="427" r:id="rId18"/>
    <p:sldId id="322" r:id="rId19"/>
    <p:sldId id="267" r:id="rId20"/>
    <p:sldId id="428" r:id="rId21"/>
    <p:sldId id="324" r:id="rId22"/>
    <p:sldId id="266" r:id="rId23"/>
    <p:sldId id="429" r:id="rId24"/>
    <p:sldId id="326" r:id="rId25"/>
    <p:sldId id="265" r:id="rId26"/>
    <p:sldId id="430" r:id="rId27"/>
    <p:sldId id="328" r:id="rId28"/>
    <p:sldId id="431" r:id="rId29"/>
    <p:sldId id="264" r:id="rId30"/>
    <p:sldId id="330" r:id="rId31"/>
    <p:sldId id="432" r:id="rId32"/>
    <p:sldId id="270" r:id="rId33"/>
    <p:sldId id="269" r:id="rId34"/>
    <p:sldId id="433" r:id="rId35"/>
    <p:sldId id="334" r:id="rId36"/>
    <p:sldId id="268" r:id="rId37"/>
    <p:sldId id="434" r:id="rId38"/>
    <p:sldId id="336" r:id="rId39"/>
    <p:sldId id="263" r:id="rId40"/>
    <p:sldId id="435" r:id="rId41"/>
    <p:sldId id="338" r:id="rId42"/>
    <p:sldId id="279" r:id="rId43"/>
    <p:sldId id="436" r:id="rId44"/>
    <p:sldId id="340" r:id="rId45"/>
    <p:sldId id="280" r:id="rId46"/>
    <p:sldId id="437" r:id="rId47"/>
    <p:sldId id="342" r:id="rId48"/>
    <p:sldId id="282" r:id="rId49"/>
    <p:sldId id="438" r:id="rId50"/>
    <p:sldId id="344" r:id="rId51"/>
    <p:sldId id="283" r:id="rId52"/>
    <p:sldId id="439" r:id="rId53"/>
    <p:sldId id="346" r:id="rId54"/>
    <p:sldId id="291" r:id="rId55"/>
    <p:sldId id="440" r:id="rId56"/>
    <p:sldId id="348" r:id="rId57"/>
    <p:sldId id="290" r:id="rId58"/>
    <p:sldId id="441" r:id="rId59"/>
    <p:sldId id="350" r:id="rId60"/>
    <p:sldId id="289" r:id="rId61"/>
    <p:sldId id="442" r:id="rId62"/>
    <p:sldId id="352" r:id="rId63"/>
    <p:sldId id="288" r:id="rId64"/>
    <p:sldId id="443" r:id="rId65"/>
    <p:sldId id="355" r:id="rId66"/>
    <p:sldId id="287" r:id="rId67"/>
    <p:sldId id="444" r:id="rId68"/>
    <p:sldId id="356" r:id="rId69"/>
    <p:sldId id="286" r:id="rId70"/>
    <p:sldId id="445" r:id="rId71"/>
    <p:sldId id="358" r:id="rId72"/>
    <p:sldId id="285" r:id="rId73"/>
    <p:sldId id="446" r:id="rId74"/>
    <p:sldId id="360" r:id="rId75"/>
    <p:sldId id="447" r:id="rId76"/>
    <p:sldId id="284" r:id="rId77"/>
    <p:sldId id="361" r:id="rId78"/>
    <p:sldId id="281" r:id="rId79"/>
    <p:sldId id="448" r:id="rId8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41" autoAdjust="0"/>
    <p:restoredTop sz="94660"/>
  </p:normalViewPr>
  <p:slideViewPr>
    <p:cSldViewPr snapToGrid="0">
      <p:cViewPr varScale="1">
        <p:scale>
          <a:sx n="68" d="100"/>
          <a:sy n="68" d="100"/>
        </p:scale>
        <p:origin x="59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1E48C6-86B0-4C68-BD4B-987402A5DE5B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E0586A-9E49-42B7-B9C3-48AA0A111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555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E0586A-9E49-42B7-B9C3-48AA0A11161D}" type="slidenum">
              <a:rPr lang="ru-RU" smtClean="0"/>
              <a:t>62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100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E0586A-9E49-42B7-B9C3-48AA0A11161D}" type="slidenum">
              <a:rPr lang="ru-RU" smtClean="0"/>
              <a:t>68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945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34E401-A99F-42BE-A902-6B6E7330E4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7FC629-3044-47FD-9FB0-446463EAAF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468B69-11FD-482E-BD8F-ECDB6D35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99E09-BB64-4914-B2CE-AE0FEEE3DBF1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EEB509-9D98-48B2-812B-E45455FBE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D462C6-89E5-481E-8AC8-2FADE756C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04AE-D191-415A-8DEE-BB7330A43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131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DE36CD-3121-41AC-9819-3419C639D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9B0C23D-C425-4515-8551-D11A944073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F457EA-B66B-4F66-BB59-5B90B6B22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99E09-BB64-4914-B2CE-AE0FEEE3DBF1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386E57-3619-4DE2-92F8-90F33B5F1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822D3A-AEA4-495D-BAE9-BC1DADE75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04AE-D191-415A-8DEE-BB7330A43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8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8A2A76D-B97D-4C71-8A4E-587DB2D4E7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6F34164-0E0D-4BEC-B3EA-660B3EC6AA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A0D8F5-D3E7-4DA6-ADCC-8CB537ECE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99E09-BB64-4914-B2CE-AE0FEEE3DBF1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AFD187-9EA7-487C-B7C8-08E60472D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FF070E-BCD8-479E-8BA2-8F7EA7F41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04AE-D191-415A-8DEE-BB7330A43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024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2AE4BD-8AE9-4DB9-B95E-B95CB5F37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E53D3A-ED15-4AC9-B5A4-325B30E9C3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1FB69F-57EA-49F4-A139-BA209DFF6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99E09-BB64-4914-B2CE-AE0FEEE3DBF1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E0FE0C-6DA1-4227-A719-B66A1ACC5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5C3DF3-35A1-4D63-99EE-6EC45E5AB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04AE-D191-415A-8DEE-BB7330A43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79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FBB338-E7A8-48E1-B4A5-DAAFC5641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044BC98-2F80-41E3-A092-5F7E700E6D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9563AE-77E6-45C6-BDD6-DC6737ADA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99E09-BB64-4914-B2CE-AE0FEEE3DBF1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E1E357-D6EA-4D3F-B35F-FFEE5834D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3340FE-2039-45EF-8972-8356F5BF3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04AE-D191-415A-8DEE-BB7330A43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555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5FE153-A893-4386-B718-90BA33B7A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5759BF-10AD-4C42-975D-8CCA769443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34C28ED-5226-4D01-B24B-C6C544603F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DC2CB9D-958F-4FD0-8F70-74D8CFFCF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99E09-BB64-4914-B2CE-AE0FEEE3DBF1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60F9B94-754A-40AD-A703-367319B66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33E808-AEB5-46DE-B833-C79FA9D0E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04AE-D191-415A-8DEE-BB7330A43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44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E19792-03D7-4297-90EC-C77AE264D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BE9F5A2-AED6-4752-948C-B485DDB40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EE5DF09-E5F1-46BD-8445-ABF649E20E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389D68D-0AE9-49BD-ADD5-A9DF1FDFF0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406ED5D-14D4-4E2B-9362-7343C6EB66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9DF84C9-322C-4A10-B05B-6438D6A2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99E09-BB64-4914-B2CE-AE0FEEE3DBF1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777E88A-722C-4FF2-8676-F3E0DC774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917474A-A6E5-45C5-B802-305776A67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04AE-D191-415A-8DEE-BB7330A43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86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AF4C87-BFF1-4C99-BBDD-F135091A0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C1BFD43-7416-4FDC-B1CF-6A1E1E560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99E09-BB64-4914-B2CE-AE0FEEE3DBF1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4FDBA06-314B-432E-AC43-02016499E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9D6E950-D828-4A49-A67F-2B9B582E1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04AE-D191-415A-8DEE-BB7330A43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813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0565E48-10B8-476F-A9EE-FFA1276D8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99E09-BB64-4914-B2CE-AE0FEEE3DBF1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B77EEB0-A9E6-49C9-A8EC-D3DF59A90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4F7B310-B260-4174-996D-6650797B8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04AE-D191-415A-8DEE-BB7330A43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94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712541-2FA1-4042-96C9-10A8E810D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FB16EC-A7DE-40AF-8D5A-0DF47573E1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C1A2139-986D-47AF-80AC-DC6F9D7B66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778CC62-5DFA-4DB1-A7C7-A1DCA141A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99E09-BB64-4914-B2CE-AE0FEEE3DBF1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105ACE5-B7BA-4476-AEE2-98AC0007E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7C473C9-215B-4283-89A3-65DCF851E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04AE-D191-415A-8DEE-BB7330A43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26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3C6A51-7F49-4E37-9CBD-43BD608C1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EDBC513-5849-4296-8B3E-E730010892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30FF37E-1000-4328-8AD7-278F0B450B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13D73BD-54B8-44C0-8883-F6F220721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99E09-BB64-4914-B2CE-AE0FEEE3DBF1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EB346DC-607D-4A86-808A-D09568FA8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2CD4F47-2DCF-4B05-8F5F-40E1FF147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04AE-D191-415A-8DEE-BB7330A43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368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FBB04F-FD01-4F26-A28D-EF4796837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FBBE206-91E3-49CD-AD79-9A8DDBAF96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A0AD99-5103-4A68-94A2-25C651A560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99E09-BB64-4914-B2CE-AE0FEEE3DBF1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D39B85-7012-400D-B415-3A120AB0F0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A0F1EA-FF16-4BCD-9567-86CAE3A586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D04AE-D191-415A-8DEE-BB7330A43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735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3461E8-BDDF-4AEE-9D40-932F0247B3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Картинный словарь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3D56306-F583-403D-8C2E-FF50527408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800" b="1" dirty="0"/>
              <a:t>2 класс </a:t>
            </a:r>
          </a:p>
          <a:p>
            <a:r>
              <a:rPr lang="ru-RU" sz="2800" b="1" dirty="0"/>
              <a:t>Часть 1</a:t>
            </a:r>
          </a:p>
        </p:txBody>
      </p:sp>
    </p:spTree>
    <p:extLst>
      <p:ext uri="{BB962C8B-B14F-4D97-AF65-F5344CB8AC3E}">
        <p14:creationId xmlns:p14="http://schemas.microsoft.com/office/powerpoint/2010/main" val="105381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CEEB3D-1885-4D12-9644-E2B89C72B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вес</a:t>
            </a:r>
            <a:r>
              <a:rPr lang="ru-RU" sz="6000" b="1" u="sng" dirty="0">
                <a:solidFill>
                  <a:srgbClr val="FF0000"/>
                </a:solidFill>
              </a:rPr>
              <a:t>е</a:t>
            </a:r>
            <a:r>
              <a:rPr lang="ru-RU" sz="6000" b="1" dirty="0"/>
              <a:t>л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3883FE-877B-48F2-BCF2-3696D800E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70FD7D7D-7085-4840-B214-8751A4DA2EC6}"/>
              </a:ext>
            </a:extLst>
          </p:cNvPr>
          <p:cNvCxnSpPr/>
          <p:nvPr/>
        </p:nvCxnSpPr>
        <p:spPr>
          <a:xfrm flipH="1">
            <a:off x="5655212" y="492369"/>
            <a:ext cx="196948" cy="1886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дружные ребята картинки для детей - Создать мем - Meme-arsenal.com">
            <a:extLst>
              <a:ext uri="{FF2B5EF4-FFF2-40B4-BE49-F238E27FC236}">
                <a16:creationId xmlns:a16="http://schemas.microsoft.com/office/drawing/2014/main" id="{E7270F77-5C0D-4E52-879E-09F91AC74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6084" y="1817932"/>
            <a:ext cx="8547121" cy="4359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167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CEEB3D-1885-4D12-9644-E2B89C72B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err="1"/>
              <a:t>Вес</a:t>
            </a:r>
            <a:r>
              <a:rPr lang="ru-RU" sz="6000" b="1" u="sng" dirty="0" err="1">
                <a:solidFill>
                  <a:srgbClr val="FF0000"/>
                </a:solidFill>
              </a:rPr>
              <a:t>.</a:t>
            </a:r>
            <a:r>
              <a:rPr lang="ru-RU" sz="6000" b="1" dirty="0" err="1"/>
              <a:t>л</a:t>
            </a:r>
            <a:r>
              <a:rPr lang="ru-RU" sz="6000" b="1" u="sng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3883FE-877B-48F2-BCF2-3696D800E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70FD7D7D-7085-4840-B214-8751A4DA2EC6}"/>
              </a:ext>
            </a:extLst>
          </p:cNvPr>
          <p:cNvCxnSpPr/>
          <p:nvPr/>
        </p:nvCxnSpPr>
        <p:spPr>
          <a:xfrm flipH="1">
            <a:off x="5655212" y="492369"/>
            <a:ext cx="196948" cy="1886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дружные ребята картинки для детей - Создать мем - Meme-arsenal.com">
            <a:extLst>
              <a:ext uri="{FF2B5EF4-FFF2-40B4-BE49-F238E27FC236}">
                <a16:creationId xmlns:a16="http://schemas.microsoft.com/office/drawing/2014/main" id="{E7270F77-5C0D-4E52-879E-09F91AC74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6084" y="1817932"/>
            <a:ext cx="8547121" cy="4359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627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CFE12B-A465-4F7A-81E7-008CE1586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D455C6-B13E-4090-B4A8-5A6FFDD5E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8018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Без рук, без ног, а дерево гнёт. </a:t>
            </a:r>
          </a:p>
        </p:txBody>
      </p:sp>
    </p:spTree>
    <p:extLst>
      <p:ext uri="{BB962C8B-B14F-4D97-AF65-F5344CB8AC3E}">
        <p14:creationId xmlns:p14="http://schemas.microsoft.com/office/powerpoint/2010/main" val="3613136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832C4C-A8AB-41F6-B48D-9EFEBF69B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                       ВЕТ</a:t>
            </a:r>
            <a:r>
              <a:rPr lang="ru-RU" sz="6000" b="1" u="sng" dirty="0">
                <a:solidFill>
                  <a:srgbClr val="FF0000"/>
                </a:solidFill>
              </a:rPr>
              <a:t>Е</a:t>
            </a:r>
            <a:r>
              <a:rPr lang="ru-RU" sz="6000" b="1" dirty="0"/>
              <a:t>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DEFFC3-4EBB-4A44-8E11-B628CAEEBD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1C151293-B67B-4802-92F6-90B68B0DF483}"/>
              </a:ext>
            </a:extLst>
          </p:cNvPr>
          <p:cNvCxnSpPr/>
          <p:nvPr/>
        </p:nvCxnSpPr>
        <p:spPr>
          <a:xfrm flipV="1">
            <a:off x="5767754" y="365125"/>
            <a:ext cx="225083" cy="301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s://easydrawingguides.com/wp-content/uploads/2021/06/how-to-draw-the-wind-featured-image-1200.png">
            <a:extLst>
              <a:ext uri="{FF2B5EF4-FFF2-40B4-BE49-F238E27FC236}">
                <a16:creationId xmlns:a16="http://schemas.microsoft.com/office/drawing/2014/main" id="{E45419F1-F406-4C0D-942C-9C74AEED7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740" y="365125"/>
            <a:ext cx="6101545" cy="610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1EBD7069-E43B-4678-BB12-2EC2BE96251A}"/>
              </a:ext>
            </a:extLst>
          </p:cNvPr>
          <p:cNvCxnSpPr>
            <a:cxnSpLocks/>
          </p:cNvCxnSpPr>
          <p:nvPr/>
        </p:nvCxnSpPr>
        <p:spPr>
          <a:xfrm flipH="1">
            <a:off x="7737231" y="253218"/>
            <a:ext cx="225083" cy="413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98391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832C4C-A8AB-41F6-B48D-9EFEBF69B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                       ВЕТ</a:t>
            </a:r>
            <a:r>
              <a:rPr lang="ru-RU" sz="6000" b="1" u="sng" dirty="0">
                <a:solidFill>
                  <a:srgbClr val="FF0000"/>
                </a:solidFill>
              </a:rPr>
              <a:t>.</a:t>
            </a:r>
            <a:r>
              <a:rPr lang="ru-RU" sz="6000" b="1" dirty="0"/>
              <a:t>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DEFFC3-4EBB-4A44-8E11-B628CAEEBD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1C151293-B67B-4802-92F6-90B68B0DF483}"/>
              </a:ext>
            </a:extLst>
          </p:cNvPr>
          <p:cNvCxnSpPr/>
          <p:nvPr/>
        </p:nvCxnSpPr>
        <p:spPr>
          <a:xfrm flipV="1">
            <a:off x="5767754" y="365125"/>
            <a:ext cx="225083" cy="301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s://easydrawingguides.com/wp-content/uploads/2021/06/how-to-draw-the-wind-featured-image-1200.png">
            <a:extLst>
              <a:ext uri="{FF2B5EF4-FFF2-40B4-BE49-F238E27FC236}">
                <a16:creationId xmlns:a16="http://schemas.microsoft.com/office/drawing/2014/main" id="{E45419F1-F406-4C0D-942C-9C74AEED7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740" y="365125"/>
            <a:ext cx="6101545" cy="610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1EBD7069-E43B-4678-BB12-2EC2BE96251A}"/>
              </a:ext>
            </a:extLst>
          </p:cNvPr>
          <p:cNvCxnSpPr>
            <a:cxnSpLocks/>
          </p:cNvCxnSpPr>
          <p:nvPr/>
        </p:nvCxnSpPr>
        <p:spPr>
          <a:xfrm flipH="1">
            <a:off x="7737231" y="253218"/>
            <a:ext cx="225083" cy="413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109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550C99-532E-4EFA-91C1-A2B8AB88B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4C05DC-C6D3-42B7-B51B-4BADC94F2E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В серой шубке перовой. </a:t>
            </a:r>
          </a:p>
          <a:p>
            <a:pPr marL="0" indent="0">
              <a:buNone/>
            </a:pPr>
            <a:r>
              <a:rPr lang="ru-RU" sz="6000" b="1" dirty="0"/>
              <a:t>И в морозы он герой, </a:t>
            </a:r>
          </a:p>
          <a:p>
            <a:pPr marL="0" indent="0">
              <a:buNone/>
            </a:pPr>
            <a:r>
              <a:rPr lang="ru-RU" sz="6000" b="1" dirty="0"/>
              <a:t>Скачет, на лету резвится, </a:t>
            </a:r>
          </a:p>
          <a:p>
            <a:pPr marL="0" indent="0">
              <a:buNone/>
            </a:pPr>
            <a:r>
              <a:rPr lang="ru-RU" sz="6000" b="1" dirty="0"/>
              <a:t>Не орёл, а всё же птица. </a:t>
            </a:r>
          </a:p>
        </p:txBody>
      </p:sp>
    </p:spTree>
    <p:extLst>
      <p:ext uri="{BB962C8B-B14F-4D97-AF65-F5344CB8AC3E}">
        <p14:creationId xmlns:p14="http://schemas.microsoft.com/office/powerpoint/2010/main" val="30113811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C8C1CA-B209-4EC9-85CB-C91AD5B88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В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u="sng" dirty="0"/>
              <a:t>Р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dirty="0"/>
              <a:t>БЕЙ</a:t>
            </a:r>
          </a:p>
        </p:txBody>
      </p:sp>
      <p:pic>
        <p:nvPicPr>
          <p:cNvPr id="3074" name="Picture 2" descr="Стих Воробушек читать для детей онлайн из коллекции про животных и птиц ~  Skazki.land">
            <a:extLst>
              <a:ext uri="{FF2B5EF4-FFF2-40B4-BE49-F238E27FC236}">
                <a16:creationId xmlns:a16="http://schemas.microsoft.com/office/drawing/2014/main" id="{23E63447-981E-474B-B26D-00BD4C31086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4031" y="2124512"/>
            <a:ext cx="5257686" cy="369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06FBE715-BFB5-4ADB-AEE4-BB4AA6F5D8AC}"/>
              </a:ext>
            </a:extLst>
          </p:cNvPr>
          <p:cNvCxnSpPr/>
          <p:nvPr/>
        </p:nvCxnSpPr>
        <p:spPr>
          <a:xfrm flipH="1">
            <a:off x="3390314" y="323557"/>
            <a:ext cx="182880" cy="2391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2663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C8C1CA-B209-4EC9-85CB-C91AD5B88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В</a:t>
            </a:r>
            <a:r>
              <a:rPr lang="ru-RU" sz="6000" b="1" u="sng" dirty="0">
                <a:solidFill>
                  <a:srgbClr val="FF0000"/>
                </a:solidFill>
              </a:rPr>
              <a:t>.</a:t>
            </a:r>
            <a:r>
              <a:rPr lang="ru-RU" sz="6000" b="1" dirty="0"/>
              <a:t>Р</a:t>
            </a:r>
            <a:r>
              <a:rPr lang="ru-RU" sz="6000" b="1" u="sng" dirty="0">
                <a:solidFill>
                  <a:srgbClr val="FF0000"/>
                </a:solidFill>
              </a:rPr>
              <a:t>.</a:t>
            </a:r>
            <a:r>
              <a:rPr lang="ru-RU" sz="6000" b="1" dirty="0"/>
              <a:t>БЕЙ</a:t>
            </a:r>
          </a:p>
        </p:txBody>
      </p:sp>
      <p:pic>
        <p:nvPicPr>
          <p:cNvPr id="3074" name="Picture 2" descr="Стих Воробушек читать для детей онлайн из коллекции про животных и птиц ~  Skazki.land">
            <a:extLst>
              <a:ext uri="{FF2B5EF4-FFF2-40B4-BE49-F238E27FC236}">
                <a16:creationId xmlns:a16="http://schemas.microsoft.com/office/drawing/2014/main" id="{23E63447-981E-474B-B26D-00BD4C31086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4031" y="2124512"/>
            <a:ext cx="5257686" cy="369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06FBE715-BFB5-4ADB-AEE4-BB4AA6F5D8AC}"/>
              </a:ext>
            </a:extLst>
          </p:cNvPr>
          <p:cNvCxnSpPr/>
          <p:nvPr/>
        </p:nvCxnSpPr>
        <p:spPr>
          <a:xfrm flipH="1">
            <a:off x="3390314" y="323557"/>
            <a:ext cx="182880" cy="2391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54182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D0A6AD-FC0C-4766-AC37-D8FBA7F9D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A72D91-919C-420A-893C-95697BD89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Во дворе я — королева.</a:t>
            </a:r>
          </a:p>
          <a:p>
            <a:pPr marL="0" indent="0">
              <a:buNone/>
            </a:pPr>
            <a:r>
              <a:rPr lang="ru-RU" sz="6000" b="1" dirty="0"/>
              <a:t>Вон мой дом, на ветке слева. </a:t>
            </a:r>
          </a:p>
          <a:p>
            <a:pPr marL="0" indent="0">
              <a:buNone/>
            </a:pPr>
            <a:r>
              <a:rPr lang="ru-RU" sz="6000" b="1" dirty="0"/>
              <a:t>Птица в перьях серо-черных,</a:t>
            </a:r>
          </a:p>
          <a:p>
            <a:pPr marL="0" indent="0">
              <a:buNone/>
            </a:pPr>
            <a:r>
              <a:rPr lang="ru-RU" sz="6000" b="1" dirty="0"/>
              <a:t>Я умна, хитра, проворна.</a:t>
            </a:r>
          </a:p>
        </p:txBody>
      </p:sp>
    </p:spTree>
    <p:extLst>
      <p:ext uri="{BB962C8B-B14F-4D97-AF65-F5344CB8AC3E}">
        <p14:creationId xmlns:p14="http://schemas.microsoft.com/office/powerpoint/2010/main" val="1308651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1FE113-0AAC-4A5E-90F2-94AB3C4F7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						В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u="sng" dirty="0"/>
              <a:t>РО</a:t>
            </a:r>
            <a:r>
              <a:rPr lang="ru-RU" sz="6000" b="1" dirty="0"/>
              <a:t>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2B05CD-C613-4717-A4E7-88E4741F4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203D50A4-9608-4D24-A0C4-0B706E10183E}"/>
              </a:ext>
            </a:extLst>
          </p:cNvPr>
          <p:cNvCxnSpPr>
            <a:cxnSpLocks/>
          </p:cNvCxnSpPr>
          <p:nvPr/>
        </p:nvCxnSpPr>
        <p:spPr>
          <a:xfrm flipH="1">
            <a:off x="7962315" y="365125"/>
            <a:ext cx="168811" cy="2449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картинки птиц для детей ворона: 2 тыс изображений найдено в Яндекс Картинках">
            <a:extLst>
              <a:ext uri="{FF2B5EF4-FFF2-40B4-BE49-F238E27FC236}">
                <a16:creationId xmlns:a16="http://schemas.microsoft.com/office/drawing/2014/main" id="{8D88D71F-3E64-4AF5-905A-F9A6B36EDA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446" y="1382331"/>
            <a:ext cx="5715219" cy="4929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600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51B21D-132C-4A65-8E10-0684022E4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Перечень словарных слов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E53933-93B0-4FEB-A840-AEEDD56D30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1100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D87C2301-2190-4C43-913C-950CA5198F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425159"/>
              </p:ext>
            </p:extLst>
          </p:nvPr>
        </p:nvGraphicFramePr>
        <p:xfrm>
          <a:off x="2385646" y="1825625"/>
          <a:ext cx="7897837" cy="4488180"/>
        </p:xfrm>
        <a:graphic>
          <a:graphicData uri="http://schemas.openxmlformats.org/drawingml/2006/table">
            <a:tbl>
              <a:tblPr firstRow="1" firstCol="1" bandRow="1"/>
              <a:tblGrid>
                <a:gridCol w="2763129">
                  <a:extLst>
                    <a:ext uri="{9D8B030D-6E8A-4147-A177-3AD203B41FA5}">
                      <a16:colId xmlns:a16="http://schemas.microsoft.com/office/drawing/2014/main" val="2423129991"/>
                    </a:ext>
                  </a:extLst>
                </a:gridCol>
                <a:gridCol w="2729133">
                  <a:extLst>
                    <a:ext uri="{9D8B030D-6E8A-4147-A177-3AD203B41FA5}">
                      <a16:colId xmlns:a16="http://schemas.microsoft.com/office/drawing/2014/main" val="3232062993"/>
                    </a:ext>
                  </a:extLst>
                </a:gridCol>
                <a:gridCol w="2405575">
                  <a:extLst>
                    <a:ext uri="{9D8B030D-6E8A-4147-A177-3AD203B41FA5}">
                      <a16:colId xmlns:a16="http://schemas.microsoft.com/office/drawing/2014/main" val="1258483924"/>
                    </a:ext>
                  </a:extLst>
                </a:gridCol>
              </a:tblGrid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Берёза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Завод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Молоко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9211533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Быстро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Заяц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Морковь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4718139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Вдруг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Капуста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Мороз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682415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Весело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Карандаш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1535072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Ветер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Класс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3140716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Воробей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Коньки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3734133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Ворона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Корова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6947365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Город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Лисица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8997761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Девочка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Лопата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983624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Дежурный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Машина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5396484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Деревня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Медведица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6606256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 свидания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Медведь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45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869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1FE113-0AAC-4A5E-90F2-94AB3C4F7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						В</a:t>
            </a:r>
            <a:r>
              <a:rPr lang="ru-RU" sz="6000" b="1" u="sng" dirty="0">
                <a:solidFill>
                  <a:srgbClr val="FF0000"/>
                </a:solidFill>
              </a:rPr>
              <a:t>.</a:t>
            </a:r>
            <a:r>
              <a:rPr lang="ru-RU" sz="6000" b="1" dirty="0"/>
              <a:t>РОНА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2B05CD-C613-4717-A4E7-88E4741F4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203D50A4-9608-4D24-A0C4-0B706E10183E}"/>
              </a:ext>
            </a:extLst>
          </p:cNvPr>
          <p:cNvCxnSpPr>
            <a:cxnSpLocks/>
          </p:cNvCxnSpPr>
          <p:nvPr/>
        </p:nvCxnSpPr>
        <p:spPr>
          <a:xfrm flipH="1">
            <a:off x="7962315" y="365125"/>
            <a:ext cx="168811" cy="2449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картинки птиц для детей ворона: 2 тыс изображений найдено в Яндекс Картинках">
            <a:extLst>
              <a:ext uri="{FF2B5EF4-FFF2-40B4-BE49-F238E27FC236}">
                <a16:creationId xmlns:a16="http://schemas.microsoft.com/office/drawing/2014/main" id="{8D88D71F-3E64-4AF5-905A-F9A6B36EDA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446" y="1382331"/>
            <a:ext cx="5715219" cy="4929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0340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23556B-5EAF-4C49-B17E-073EEE5B0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CE2E9D-E1A2-4FC7-A61F-07DC8E78D9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Сто домов и улиц двадцать, </a:t>
            </a:r>
          </a:p>
          <a:p>
            <a:pPr marL="0" indent="0">
              <a:buNone/>
            </a:pPr>
            <a:r>
              <a:rPr lang="ru-RU" sz="6000" b="1" dirty="0"/>
              <a:t>Пешеходы и такси. </a:t>
            </a:r>
          </a:p>
          <a:p>
            <a:pPr marL="0" indent="0">
              <a:buNone/>
            </a:pPr>
            <a:r>
              <a:rPr lang="ru-RU" sz="6000" b="1" dirty="0"/>
              <a:t>Что за чудо это, братцы? </a:t>
            </a:r>
          </a:p>
          <a:p>
            <a:pPr marL="0" indent="0">
              <a:buNone/>
            </a:pPr>
            <a:r>
              <a:rPr lang="ru-RU" sz="6000" b="1" dirty="0"/>
              <a:t>Кто же знает? Подскажи.</a:t>
            </a:r>
          </a:p>
        </p:txBody>
      </p:sp>
    </p:spTree>
    <p:extLst>
      <p:ext uri="{BB962C8B-B14F-4D97-AF65-F5344CB8AC3E}">
        <p14:creationId xmlns:p14="http://schemas.microsoft.com/office/powerpoint/2010/main" val="673070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9C9C7F-8215-44FE-8CA0-ECDFC3E8F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					ГОР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dirty="0"/>
              <a:t>Д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01268C05-43BC-466F-B55D-365B55DE2934}"/>
              </a:ext>
            </a:extLst>
          </p:cNvPr>
          <p:cNvCxnSpPr/>
          <p:nvPr/>
        </p:nvCxnSpPr>
        <p:spPr>
          <a:xfrm flipH="1">
            <a:off x="6203852" y="351692"/>
            <a:ext cx="239151" cy="3293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мой город картинки для детей: 2 тыс изображений найдено в Яндекс Картинках">
            <a:extLst>
              <a:ext uri="{FF2B5EF4-FFF2-40B4-BE49-F238E27FC236}">
                <a16:creationId xmlns:a16="http://schemas.microsoft.com/office/drawing/2014/main" id="{2BAC8AA4-3B84-49FF-9202-14765273610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8030" y="1408699"/>
            <a:ext cx="7230794" cy="4871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1754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9C9C7F-8215-44FE-8CA0-ECDFC3E8F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					ГОР</a:t>
            </a:r>
            <a:r>
              <a:rPr lang="ru-RU" sz="6000" b="1" u="sng" dirty="0">
                <a:solidFill>
                  <a:srgbClr val="FF0000"/>
                </a:solidFill>
              </a:rPr>
              <a:t>. </a:t>
            </a:r>
            <a:r>
              <a:rPr lang="ru-RU" sz="6000" b="1" dirty="0"/>
              <a:t>Д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01268C05-43BC-466F-B55D-365B55DE2934}"/>
              </a:ext>
            </a:extLst>
          </p:cNvPr>
          <p:cNvCxnSpPr/>
          <p:nvPr/>
        </p:nvCxnSpPr>
        <p:spPr>
          <a:xfrm flipH="1">
            <a:off x="6203852" y="351692"/>
            <a:ext cx="239151" cy="3293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мой город картинки для детей: 2 тыс изображений найдено в Яндекс Картинках">
            <a:extLst>
              <a:ext uri="{FF2B5EF4-FFF2-40B4-BE49-F238E27FC236}">
                <a16:creationId xmlns:a16="http://schemas.microsoft.com/office/drawing/2014/main" id="{2BAC8AA4-3B84-49FF-9202-14765273610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8030" y="1408699"/>
            <a:ext cx="7230794" cy="4871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072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AD1316-4342-4BD5-A3A3-9B69A3CAC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106DEF-DB2E-4B1F-B4F7-E360B4F35C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895" y="1825625"/>
            <a:ext cx="11240087" cy="4351338"/>
          </a:xfrm>
        </p:spPr>
        <p:txBody>
          <a:bodyPr>
            <a:normAutofit fontScale="85000" lnSpcReduction="10000"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sz="6000" b="1" dirty="0"/>
              <a:t>Этот ребёнок носит платья и юбки,</a:t>
            </a:r>
          </a:p>
          <a:p>
            <a:pPr marL="0" indent="0">
              <a:buNone/>
            </a:pPr>
            <a:r>
              <a:rPr lang="ru-RU" sz="6000" b="1" dirty="0"/>
              <a:t>А старше, как станет, накрасит и губки,</a:t>
            </a:r>
          </a:p>
          <a:p>
            <a:pPr marL="0" indent="0">
              <a:buNone/>
            </a:pPr>
            <a:r>
              <a:rPr lang="ru-RU" sz="6000" b="1" dirty="0"/>
              <a:t>Волосы в хвост или косу заплетает...</a:t>
            </a:r>
          </a:p>
          <a:p>
            <a:pPr marL="0" indent="0">
              <a:buNone/>
            </a:pPr>
            <a:r>
              <a:rPr lang="ru-RU" sz="6000" b="1" dirty="0"/>
              <a:t>Кто же она, кто-нибудь знает?</a:t>
            </a:r>
          </a:p>
        </p:txBody>
      </p:sp>
    </p:spTree>
    <p:extLst>
      <p:ext uri="{BB962C8B-B14F-4D97-AF65-F5344CB8AC3E}">
        <p14:creationId xmlns:p14="http://schemas.microsoft.com/office/powerpoint/2010/main" val="11437142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D0844D-8BD9-4754-87E9-C8A9F7E4F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ДЕВ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u="sng" dirty="0"/>
              <a:t>ЧК</a:t>
            </a:r>
            <a:r>
              <a:rPr lang="ru-RU" sz="6000" b="1" dirty="0"/>
              <a:t>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AA6B09-E577-450C-B374-4B15B5C1CC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DF8F77DE-F9D1-4B69-8639-49B0825AC2D0}"/>
              </a:ext>
            </a:extLst>
          </p:cNvPr>
          <p:cNvCxnSpPr>
            <a:cxnSpLocks/>
          </p:cNvCxnSpPr>
          <p:nvPr/>
        </p:nvCxnSpPr>
        <p:spPr>
          <a:xfrm flipH="1">
            <a:off x="1589649" y="365125"/>
            <a:ext cx="196949" cy="28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https://ladushki-club.ru/wp-content/uploads/c/e/6/ce6d5a5ae6d4a7919f253a031fcdd168.jpeg">
            <a:extLst>
              <a:ext uri="{FF2B5EF4-FFF2-40B4-BE49-F238E27FC236}">
                <a16:creationId xmlns:a16="http://schemas.microsoft.com/office/drawing/2014/main" id="{82900287-9005-4C0A-A231-327E739A9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1994" y="508696"/>
            <a:ext cx="5007000" cy="567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1243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D0844D-8BD9-4754-87E9-C8A9F7E4F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ДЕВ</a:t>
            </a:r>
            <a:r>
              <a:rPr lang="ru-RU" sz="6000" b="1" u="sng" dirty="0">
                <a:solidFill>
                  <a:srgbClr val="FF0000"/>
                </a:solidFill>
              </a:rPr>
              <a:t>.</a:t>
            </a:r>
            <a:r>
              <a:rPr lang="ru-RU" sz="6000" b="1" u="sng" dirty="0"/>
              <a:t>ЧК</a:t>
            </a:r>
            <a:r>
              <a:rPr lang="ru-RU" sz="6000" b="1" dirty="0"/>
              <a:t>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AA6B09-E577-450C-B374-4B15B5C1CC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DF8F77DE-F9D1-4B69-8639-49B0825AC2D0}"/>
              </a:ext>
            </a:extLst>
          </p:cNvPr>
          <p:cNvCxnSpPr>
            <a:cxnSpLocks/>
          </p:cNvCxnSpPr>
          <p:nvPr/>
        </p:nvCxnSpPr>
        <p:spPr>
          <a:xfrm flipH="1">
            <a:off x="1589649" y="365125"/>
            <a:ext cx="196949" cy="28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https://ladushki-club.ru/wp-content/uploads/c/e/6/ce6d5a5ae6d4a7919f253a031fcdd168.jpeg">
            <a:extLst>
              <a:ext uri="{FF2B5EF4-FFF2-40B4-BE49-F238E27FC236}">
                <a16:creationId xmlns:a16="http://schemas.microsoft.com/office/drawing/2014/main" id="{82900287-9005-4C0A-A231-327E739A9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1994" y="508696"/>
            <a:ext cx="5007000" cy="567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0030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DCDE8-111E-4D59-B61B-22C98FE42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DE459D-A47F-4894-A855-718F529555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thepresentation.ru/img/tmb/5/496924/0558de326ef66fcbd6468941c954d47b-800x.jpg">
            <a:extLst>
              <a:ext uri="{FF2B5EF4-FFF2-40B4-BE49-F238E27FC236}">
                <a16:creationId xmlns:a16="http://schemas.microsoft.com/office/drawing/2014/main" id="{BF3F4D40-4275-4F46-BC73-6E502C219F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6702" y="618369"/>
            <a:ext cx="10487098" cy="587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8947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08EE77-3C24-4D63-8449-838C408F1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6000" b="1" dirty="0"/>
              <a:t>Д </a:t>
            </a:r>
            <a:r>
              <a:rPr lang="ru-RU" sz="6000" b="1" u="sng" dirty="0">
                <a:solidFill>
                  <a:srgbClr val="FF0000"/>
                </a:solidFill>
              </a:rPr>
              <a:t>. </a:t>
            </a:r>
            <a:r>
              <a:rPr lang="ru-RU" sz="6000" b="1" dirty="0"/>
              <a:t>ЖУРНЫЙ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AA6234-D119-45C4-BB54-67EE84229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4CA5460-2F71-44A5-969D-3A7BA255A3E0}"/>
              </a:ext>
            </a:extLst>
          </p:cNvPr>
          <p:cNvCxnSpPr/>
          <p:nvPr/>
        </p:nvCxnSpPr>
        <p:spPr>
          <a:xfrm flipH="1">
            <a:off x="9298745" y="253218"/>
            <a:ext cx="168812" cy="3235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Дежурство в классе рисунки - 78 фото">
            <a:extLst>
              <a:ext uri="{FF2B5EF4-FFF2-40B4-BE49-F238E27FC236}">
                <a16:creationId xmlns:a16="http://schemas.microsoft.com/office/drawing/2014/main" id="{9D659F16-5BA9-4524-AFA2-94CD899FDB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573" y="1691934"/>
            <a:ext cx="6683302" cy="4724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6573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08EE77-3C24-4D63-8449-838C408F1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6000" b="1" dirty="0"/>
              <a:t>Д</a:t>
            </a:r>
            <a:r>
              <a:rPr lang="ru-RU" sz="6000" b="1" u="sng" dirty="0">
                <a:solidFill>
                  <a:srgbClr val="FF0000"/>
                </a:solidFill>
              </a:rPr>
              <a:t>Е</a:t>
            </a:r>
            <a:r>
              <a:rPr lang="ru-RU" sz="6000" b="1" dirty="0"/>
              <a:t>ЖУРНЫЙ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AA6234-D119-45C4-BB54-67EE84229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4CA5460-2F71-44A5-969D-3A7BA255A3E0}"/>
              </a:ext>
            </a:extLst>
          </p:cNvPr>
          <p:cNvCxnSpPr/>
          <p:nvPr/>
        </p:nvCxnSpPr>
        <p:spPr>
          <a:xfrm flipH="1">
            <a:off x="9298745" y="253218"/>
            <a:ext cx="168812" cy="3235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Дежурство в классе рисунки - 78 фото">
            <a:extLst>
              <a:ext uri="{FF2B5EF4-FFF2-40B4-BE49-F238E27FC236}">
                <a16:creationId xmlns:a16="http://schemas.microsoft.com/office/drawing/2014/main" id="{9D659F16-5BA9-4524-AFA2-94CD899FDB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573" y="1691934"/>
            <a:ext cx="6683302" cy="4724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272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1A57C8-8E48-4E7E-A84C-972954E4F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F2682B-54AC-4E8C-A57B-FB61AEF069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Бела, а не снег. </a:t>
            </a:r>
          </a:p>
          <a:p>
            <a:pPr marL="0" indent="0">
              <a:buNone/>
            </a:pPr>
            <a:r>
              <a:rPr lang="ru-RU" sz="6000" b="1" dirty="0"/>
              <a:t>Кудрява, а не голова. </a:t>
            </a:r>
          </a:p>
        </p:txBody>
      </p:sp>
    </p:spTree>
    <p:extLst>
      <p:ext uri="{BB962C8B-B14F-4D97-AF65-F5344CB8AC3E}">
        <p14:creationId xmlns:p14="http://schemas.microsoft.com/office/powerpoint/2010/main" val="31411719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FCCE7E-2656-40FB-9779-A06C8D0A7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8EF630-BC91-4C0D-B6B2-5F865E74F4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В ней крестьяне проживают,</a:t>
            </a:r>
          </a:p>
          <a:p>
            <a:pPr marL="0" indent="0">
              <a:buNone/>
            </a:pPr>
            <a:r>
              <a:rPr lang="ru-RU" sz="6000" b="1" dirty="0"/>
              <a:t>Сеют, жнут, а также пашут, </a:t>
            </a:r>
          </a:p>
          <a:p>
            <a:pPr marL="0" indent="0">
              <a:buNone/>
            </a:pPr>
            <a:r>
              <a:rPr lang="ru-RU" sz="6000" b="1" dirty="0"/>
              <a:t>Избы топят все дровами, </a:t>
            </a:r>
          </a:p>
          <a:p>
            <a:pPr marL="0" indent="0">
              <a:buNone/>
            </a:pPr>
            <a:r>
              <a:rPr lang="ru-RU" sz="6000" b="1" dirty="0"/>
              <a:t>Догадались, что пред вами?</a:t>
            </a:r>
          </a:p>
        </p:txBody>
      </p:sp>
    </p:spTree>
    <p:extLst>
      <p:ext uri="{BB962C8B-B14F-4D97-AF65-F5344CB8AC3E}">
        <p14:creationId xmlns:p14="http://schemas.microsoft.com/office/powerpoint/2010/main" val="36095203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24CC89-BD03-41E1-A67A-0F71355D4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Д</a:t>
            </a:r>
            <a:r>
              <a:rPr lang="ru-RU" sz="6000" b="1" u="sng" dirty="0">
                <a:solidFill>
                  <a:srgbClr val="FF0000"/>
                </a:solidFill>
              </a:rPr>
              <a:t>Е</a:t>
            </a:r>
            <a:r>
              <a:rPr lang="ru-RU" sz="6000" b="1" dirty="0"/>
              <a:t>РЕВНЯ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D67B95-6D00-4B70-919A-7C299E49A8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2E5660A3-AC1B-43D5-AD89-1EE8E1E8D13E}"/>
              </a:ext>
            </a:extLst>
          </p:cNvPr>
          <p:cNvCxnSpPr/>
          <p:nvPr/>
        </p:nvCxnSpPr>
        <p:spPr>
          <a:xfrm flipH="1">
            <a:off x="6096000" y="295422"/>
            <a:ext cx="262597" cy="3856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https://avatars.mds.yandex.net/i?id=3e734c1cc845283f380d9d643e47ff4c_l-5239905-images-thumbs&amp;n=13">
            <a:extLst>
              <a:ext uri="{FF2B5EF4-FFF2-40B4-BE49-F238E27FC236}">
                <a16:creationId xmlns:a16="http://schemas.microsoft.com/office/drawing/2014/main" id="{29CB187C-422C-436C-88FA-C9B37E3BDD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8481" y="1794858"/>
            <a:ext cx="8355037" cy="441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2194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24CC89-BD03-41E1-A67A-0F71355D4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Д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РЕВНЯ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D67B95-6D00-4B70-919A-7C299E49A8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2E5660A3-AC1B-43D5-AD89-1EE8E1E8D13E}"/>
              </a:ext>
            </a:extLst>
          </p:cNvPr>
          <p:cNvCxnSpPr/>
          <p:nvPr/>
        </p:nvCxnSpPr>
        <p:spPr>
          <a:xfrm flipH="1">
            <a:off x="6096000" y="295422"/>
            <a:ext cx="262597" cy="3856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https://avatars.mds.yandex.net/i?id=3e734c1cc845283f380d9d643e47ff4c_l-5239905-images-thumbs&amp;n=13">
            <a:extLst>
              <a:ext uri="{FF2B5EF4-FFF2-40B4-BE49-F238E27FC236}">
                <a16:creationId xmlns:a16="http://schemas.microsoft.com/office/drawing/2014/main" id="{29CB187C-422C-436C-88FA-C9B37E3BDD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8481" y="1794858"/>
            <a:ext cx="8355037" cy="441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4803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A3117A-F652-4806-9EC4-CBF9D6D18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ДО</a:t>
            </a:r>
            <a:r>
              <a:rPr lang="ru-RU" sz="6000" b="1" dirty="0">
                <a:solidFill>
                  <a:srgbClr val="FF0000"/>
                </a:solidFill>
              </a:rPr>
              <a:t>_</a:t>
            </a:r>
            <a:r>
              <a:rPr lang="ru-RU" sz="6000" b="1" dirty="0"/>
              <a:t>СВ</a:t>
            </a:r>
            <a:r>
              <a:rPr lang="ru-RU" sz="6000" b="1" u="sng" dirty="0">
                <a:solidFill>
                  <a:srgbClr val="FF0000"/>
                </a:solidFill>
              </a:rPr>
              <a:t>И</a:t>
            </a:r>
            <a:r>
              <a:rPr lang="ru-RU" sz="6000" b="1" dirty="0"/>
              <a:t>ДАНИ</a:t>
            </a:r>
            <a:r>
              <a:rPr lang="ru-RU" sz="6000" b="1" u="sng" dirty="0">
                <a:solidFill>
                  <a:srgbClr val="FF0000"/>
                </a:solidFill>
              </a:rPr>
              <a:t>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240A1C-9151-4C1A-A008-6CCF88112D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6768" y="2053883"/>
            <a:ext cx="9947031" cy="4123080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E05F1BE2-7050-4EDA-ADFC-E10F9F6E2DF7}"/>
              </a:ext>
            </a:extLst>
          </p:cNvPr>
          <p:cNvCxnSpPr/>
          <p:nvPr/>
        </p:nvCxnSpPr>
        <p:spPr>
          <a:xfrm flipH="1">
            <a:off x="6991642" y="365125"/>
            <a:ext cx="211016" cy="2532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 descr="Счастливые дети, размахивая руками!. Улыбаясь приветствовать маленьких детей  приветственный или до свидания жест. Основные юноши и Иллюстрация вектора -  иллюстрации насчитывающей детсад, люди: 194524510">
            <a:extLst>
              <a:ext uri="{FF2B5EF4-FFF2-40B4-BE49-F238E27FC236}">
                <a16:creationId xmlns:a16="http://schemas.microsoft.com/office/drawing/2014/main" id="{A3E86F53-F293-407B-92B5-6F16CA7EEB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0938" y="1825626"/>
            <a:ext cx="10292862" cy="3534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3715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A3117A-F652-4806-9EC4-CBF9D6D18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ДО</a:t>
            </a:r>
            <a:r>
              <a:rPr lang="ru-RU" sz="6000" b="1" dirty="0">
                <a:solidFill>
                  <a:srgbClr val="FF0000"/>
                </a:solidFill>
              </a:rPr>
              <a:t>_</a:t>
            </a:r>
            <a:r>
              <a:rPr lang="ru-RU" sz="6000" b="1" dirty="0"/>
              <a:t>СВ </a:t>
            </a:r>
            <a:r>
              <a:rPr lang="ru-RU" sz="6000" b="1" u="sng" dirty="0">
                <a:solidFill>
                  <a:srgbClr val="FF0000"/>
                </a:solidFill>
              </a:rPr>
              <a:t>. </a:t>
            </a:r>
            <a:r>
              <a:rPr lang="ru-RU" sz="6000" b="1" dirty="0"/>
              <a:t>ДАНИ</a:t>
            </a:r>
            <a:r>
              <a:rPr lang="ru-RU" sz="6000" b="1" u="sng" dirty="0">
                <a:solidFill>
                  <a:srgbClr val="FF0000"/>
                </a:solidFill>
              </a:rPr>
              <a:t> 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240A1C-9151-4C1A-A008-6CCF88112D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6768" y="2053883"/>
            <a:ext cx="9947031" cy="4123080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E05F1BE2-7050-4EDA-ADFC-E10F9F6E2DF7}"/>
              </a:ext>
            </a:extLst>
          </p:cNvPr>
          <p:cNvCxnSpPr/>
          <p:nvPr/>
        </p:nvCxnSpPr>
        <p:spPr>
          <a:xfrm flipH="1">
            <a:off x="6991642" y="365125"/>
            <a:ext cx="211016" cy="2532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 descr="Счастливые дети, размахивая руками!. Улыбаясь приветствовать маленьких детей  приветственный или до свидания жест. Основные юноши и Иллюстрация вектора -  иллюстрации насчитывающей детсад, люди: 194524510">
            <a:extLst>
              <a:ext uri="{FF2B5EF4-FFF2-40B4-BE49-F238E27FC236}">
                <a16:creationId xmlns:a16="http://schemas.microsoft.com/office/drawing/2014/main" id="{A3E86F53-F293-407B-92B5-6F16CA7EEB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0938" y="1825626"/>
            <a:ext cx="10292862" cy="3534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6657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B112E3-D1A2-4599-9EEF-31E9EA5DF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9DC833-753B-4464-9328-807C6C4268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Он огромный, городской,</a:t>
            </a:r>
          </a:p>
          <a:p>
            <a:pPr marL="0" indent="0">
              <a:buNone/>
            </a:pPr>
            <a:r>
              <a:rPr lang="ru-RU" sz="6000" b="1" dirty="0"/>
              <a:t>Часто он с большой трубой.</a:t>
            </a:r>
          </a:p>
          <a:p>
            <a:pPr marL="0" indent="0">
              <a:buNone/>
            </a:pPr>
            <a:r>
              <a:rPr lang="ru-RU" sz="6000" b="1" dirty="0"/>
              <a:t>Здесь машины собирают. </a:t>
            </a:r>
          </a:p>
          <a:p>
            <a:pPr marL="0" indent="0">
              <a:buNone/>
            </a:pPr>
            <a:r>
              <a:rPr lang="ru-RU" sz="6000" b="1" dirty="0"/>
              <a:t>Или нефть перегоняют</a:t>
            </a:r>
          </a:p>
        </p:txBody>
      </p:sp>
    </p:spTree>
    <p:extLst>
      <p:ext uri="{BB962C8B-B14F-4D97-AF65-F5344CB8AC3E}">
        <p14:creationId xmlns:p14="http://schemas.microsoft.com/office/powerpoint/2010/main" val="24830600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6BBCD0-8A49-4664-92F4-9CD856C62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З</a:t>
            </a:r>
            <a:r>
              <a:rPr lang="ru-RU" sz="6000" b="1" u="sng" dirty="0">
                <a:solidFill>
                  <a:srgbClr val="FF0000"/>
                </a:solidFill>
              </a:rPr>
              <a:t>А</a:t>
            </a:r>
            <a:r>
              <a:rPr lang="ru-RU" sz="6000" b="1" dirty="0"/>
              <a:t>ВОД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FC61E6-9777-49E4-9D10-D7F632F6B6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43755F94-DA25-4686-BB5F-0BD2FDEE1109}"/>
              </a:ext>
            </a:extLst>
          </p:cNvPr>
          <p:cNvCxnSpPr>
            <a:cxnSpLocks/>
          </p:cNvCxnSpPr>
          <p:nvPr/>
        </p:nvCxnSpPr>
        <p:spPr>
          <a:xfrm flipV="1">
            <a:off x="6513342" y="230188"/>
            <a:ext cx="239151" cy="3235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4" name="Picture 4" descr="https://kartinkin.net/uploads/posts/2022-12/1670416184_27-kartinkin-net-p-fabrika-kartinki-pinterest-31.jpg">
            <a:extLst>
              <a:ext uri="{FF2B5EF4-FFF2-40B4-BE49-F238E27FC236}">
                <a16:creationId xmlns:a16="http://schemas.microsoft.com/office/drawing/2014/main" id="{86D8B4A5-0691-441F-B792-701E202DD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7181" y="1690688"/>
            <a:ext cx="7077637" cy="497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6963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6BBCD0-8A49-4664-92F4-9CD856C62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З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ВОД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FC61E6-9777-49E4-9D10-D7F632F6B6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43755F94-DA25-4686-BB5F-0BD2FDEE1109}"/>
              </a:ext>
            </a:extLst>
          </p:cNvPr>
          <p:cNvCxnSpPr>
            <a:cxnSpLocks/>
          </p:cNvCxnSpPr>
          <p:nvPr/>
        </p:nvCxnSpPr>
        <p:spPr>
          <a:xfrm flipV="1">
            <a:off x="6513342" y="230188"/>
            <a:ext cx="239151" cy="3235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4" name="Picture 4" descr="https://kartinkin.net/uploads/posts/2022-12/1670416184_27-kartinkin-net-p-fabrika-kartinki-pinterest-31.jpg">
            <a:extLst>
              <a:ext uri="{FF2B5EF4-FFF2-40B4-BE49-F238E27FC236}">
                <a16:creationId xmlns:a16="http://schemas.microsoft.com/office/drawing/2014/main" id="{86D8B4A5-0691-441F-B792-701E202DD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7181" y="1690688"/>
            <a:ext cx="7077637" cy="497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4286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B5BFE2-0D12-4673-AB59-2E4F52019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231E99-6348-4F75-89BD-39D155ED7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 Прыг – скок, трусишка, </a:t>
            </a:r>
          </a:p>
          <a:p>
            <a:pPr marL="0" indent="0">
              <a:buNone/>
            </a:pPr>
            <a:r>
              <a:rPr lang="ru-RU" sz="6000" b="1" dirty="0"/>
              <a:t>хвост коротышка, </a:t>
            </a:r>
          </a:p>
          <a:p>
            <a:pPr marL="0" indent="0">
              <a:buNone/>
            </a:pPr>
            <a:r>
              <a:rPr lang="ru-RU" sz="6000" b="1" dirty="0"/>
              <a:t>Ушки вдоль спинки, </a:t>
            </a:r>
          </a:p>
          <a:p>
            <a:pPr marL="0" indent="0">
              <a:buNone/>
            </a:pPr>
            <a:r>
              <a:rPr lang="ru-RU" sz="6000" b="1" dirty="0"/>
              <a:t>глаза с косинкой; </a:t>
            </a:r>
          </a:p>
          <a:p>
            <a:pPr marL="0" indent="0">
              <a:buNone/>
            </a:pPr>
            <a:r>
              <a:rPr lang="ru-RU" sz="6000" b="1" dirty="0"/>
              <a:t>Одежда в два цвета: </a:t>
            </a:r>
          </a:p>
          <a:p>
            <a:pPr marL="0" indent="0">
              <a:buNone/>
            </a:pPr>
            <a:r>
              <a:rPr lang="ru-RU" sz="6000" b="1" dirty="0"/>
              <a:t>на зиму и лето.</a:t>
            </a:r>
          </a:p>
        </p:txBody>
      </p:sp>
    </p:spTree>
    <p:extLst>
      <p:ext uri="{BB962C8B-B14F-4D97-AF65-F5344CB8AC3E}">
        <p14:creationId xmlns:p14="http://schemas.microsoft.com/office/powerpoint/2010/main" val="23439855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582FC5-FD3E-4324-A6A5-7B3555B18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ЗА</a:t>
            </a:r>
            <a:r>
              <a:rPr lang="ru-RU" sz="6000" b="1" u="sng" dirty="0">
                <a:solidFill>
                  <a:srgbClr val="FF0000"/>
                </a:solidFill>
              </a:rPr>
              <a:t>Я</a:t>
            </a:r>
            <a:r>
              <a:rPr lang="ru-RU" sz="6000" b="1" dirty="0"/>
              <a:t>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5EB649-3F0F-43E5-BCB1-F06B7CAE76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1DA042E7-0027-4C9F-A819-E8C2D3FF9F69}"/>
              </a:ext>
            </a:extLst>
          </p:cNvPr>
          <p:cNvCxnSpPr/>
          <p:nvPr/>
        </p:nvCxnSpPr>
        <p:spPr>
          <a:xfrm flipV="1">
            <a:off x="1561514" y="253218"/>
            <a:ext cx="182880" cy="3235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6" name="Picture 2" descr="https://pickimage.ru/wp-content/uploads/images/detskie/hare/zayac20.jpg">
            <a:extLst>
              <a:ext uri="{FF2B5EF4-FFF2-40B4-BE49-F238E27FC236}">
                <a16:creationId xmlns:a16="http://schemas.microsoft.com/office/drawing/2014/main" id="{297A0283-F4C9-4871-B551-CAA3C5504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4959" y="414996"/>
            <a:ext cx="4731668" cy="5887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177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02503-C4C3-4F58-8E6D-C3B6C3502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Б</a:t>
            </a:r>
            <a:r>
              <a:rPr lang="ru-RU" sz="6000" b="1" u="sng" dirty="0">
                <a:solidFill>
                  <a:srgbClr val="FF0000"/>
                </a:solidFill>
              </a:rPr>
              <a:t>Е</a:t>
            </a:r>
            <a:r>
              <a:rPr lang="ru-RU" sz="6000" b="1" dirty="0"/>
              <a:t>РЁЗА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5878F3-9508-4840-8BEB-C422C524A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mnogodetok73.ru/wp-content/uploads/b/2/7/b278508ed107fc3da73c122d814f836a.jpeg">
            <a:extLst>
              <a:ext uri="{FF2B5EF4-FFF2-40B4-BE49-F238E27FC236}">
                <a16:creationId xmlns:a16="http://schemas.microsoft.com/office/drawing/2014/main" id="{C45F31E8-6345-487F-9028-A45ED8E783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2410" y="1825625"/>
            <a:ext cx="7067179" cy="470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8578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582FC5-FD3E-4324-A6A5-7B3555B18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ЗА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5EB649-3F0F-43E5-BCB1-F06B7CAE76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1DA042E7-0027-4C9F-A819-E8C2D3FF9F69}"/>
              </a:ext>
            </a:extLst>
          </p:cNvPr>
          <p:cNvCxnSpPr/>
          <p:nvPr/>
        </p:nvCxnSpPr>
        <p:spPr>
          <a:xfrm flipV="1">
            <a:off x="1561514" y="253218"/>
            <a:ext cx="182880" cy="3235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6" name="Picture 2" descr="https://pickimage.ru/wp-content/uploads/images/detskie/hare/zayac20.jpg">
            <a:extLst>
              <a:ext uri="{FF2B5EF4-FFF2-40B4-BE49-F238E27FC236}">
                <a16:creationId xmlns:a16="http://schemas.microsoft.com/office/drawing/2014/main" id="{297A0283-F4C9-4871-B551-CAA3C5504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4959" y="414996"/>
            <a:ext cx="4731668" cy="5887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2879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6EC8D5-4B65-4554-804A-6E00C4593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2284EB-D75A-479C-B3D3-6255DB9863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Круглолица, белолица,</a:t>
            </a:r>
          </a:p>
          <a:p>
            <a:pPr marL="0" indent="0">
              <a:buNone/>
            </a:pPr>
            <a:r>
              <a:rPr lang="ru-RU" sz="6000" b="1" dirty="0"/>
              <a:t> любит вдоволь пить водицу. </a:t>
            </a:r>
          </a:p>
          <a:p>
            <a:pPr marL="0" indent="0">
              <a:buNone/>
            </a:pPr>
            <a:r>
              <a:rPr lang="ru-RU" sz="6000" b="1" dirty="0"/>
              <a:t>У неё листочки с хрустом, </a:t>
            </a:r>
          </a:p>
          <a:p>
            <a:pPr marL="0" indent="0">
              <a:buNone/>
            </a:pPr>
            <a:r>
              <a:rPr lang="ru-RU" sz="6000" b="1" dirty="0"/>
              <a:t>а зовут её…</a:t>
            </a:r>
          </a:p>
        </p:txBody>
      </p:sp>
    </p:spTree>
    <p:extLst>
      <p:ext uri="{BB962C8B-B14F-4D97-AF65-F5344CB8AC3E}">
        <p14:creationId xmlns:p14="http://schemas.microsoft.com/office/powerpoint/2010/main" val="170635623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1EEE04-3465-482F-AEFE-7ECB461E9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7279"/>
            <a:ext cx="10515600" cy="1325563"/>
          </a:xfrm>
        </p:spPr>
        <p:txBody>
          <a:bodyPr>
            <a:normAutofit/>
          </a:bodyPr>
          <a:lstStyle/>
          <a:p>
            <a:r>
              <a:rPr lang="ru-RU" sz="6000" b="1" dirty="0"/>
              <a:t>						К</a:t>
            </a:r>
            <a:r>
              <a:rPr lang="ru-RU" sz="6000" b="1" u="sng" dirty="0">
                <a:solidFill>
                  <a:srgbClr val="FF0000"/>
                </a:solidFill>
              </a:rPr>
              <a:t>А</a:t>
            </a:r>
            <a:r>
              <a:rPr lang="ru-RU" sz="6000" b="1" dirty="0"/>
              <a:t>ПУСТА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41B04E-1ED2-4F7A-B9CD-BD9D88701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BF8E6DB0-A24D-4E05-894C-A68C06816DBF}"/>
              </a:ext>
            </a:extLst>
          </p:cNvPr>
          <p:cNvCxnSpPr/>
          <p:nvPr/>
        </p:nvCxnSpPr>
        <p:spPr>
          <a:xfrm flipV="1">
            <a:off x="7948246" y="225083"/>
            <a:ext cx="239151" cy="4559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0" name="Picture 2" descr="https://fikiwiki.com/uploads/posts/2022-02/1644956955_15-fikiwiki-com-p-kartinki-kapusta-dlya-detei-na-golovu-16.png">
            <a:extLst>
              <a:ext uri="{FF2B5EF4-FFF2-40B4-BE49-F238E27FC236}">
                <a16:creationId xmlns:a16="http://schemas.microsoft.com/office/drawing/2014/main" id="{33128B08-DD60-49BF-9760-CF1A30B2DB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383" y="1488346"/>
            <a:ext cx="7258502" cy="503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6291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1EEE04-3465-482F-AEFE-7ECB461E9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7279"/>
            <a:ext cx="10515600" cy="1325563"/>
          </a:xfrm>
        </p:spPr>
        <p:txBody>
          <a:bodyPr>
            <a:normAutofit/>
          </a:bodyPr>
          <a:lstStyle/>
          <a:p>
            <a:r>
              <a:rPr lang="ru-RU" sz="6000" b="1" dirty="0"/>
              <a:t>						К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ПУСТА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41B04E-1ED2-4F7A-B9CD-BD9D88701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BF8E6DB0-A24D-4E05-894C-A68C06816DBF}"/>
              </a:ext>
            </a:extLst>
          </p:cNvPr>
          <p:cNvCxnSpPr/>
          <p:nvPr/>
        </p:nvCxnSpPr>
        <p:spPr>
          <a:xfrm flipV="1">
            <a:off x="7948246" y="225083"/>
            <a:ext cx="239151" cy="4559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0" name="Picture 2" descr="https://fikiwiki.com/uploads/posts/2022-02/1644956955_15-fikiwiki-com-p-kartinki-kapusta-dlya-detei-na-golovu-16.png">
            <a:extLst>
              <a:ext uri="{FF2B5EF4-FFF2-40B4-BE49-F238E27FC236}">
                <a16:creationId xmlns:a16="http://schemas.microsoft.com/office/drawing/2014/main" id="{33128B08-DD60-49BF-9760-CF1A30B2DB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383" y="1488346"/>
            <a:ext cx="7258502" cy="503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75162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DF26FA-69C5-4F1A-9CA1-463606D2F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E579AF-8D2F-4B82-88B9-DF569160C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Любим нос везде совать:</a:t>
            </a:r>
          </a:p>
          <a:p>
            <a:pPr marL="0" indent="0">
              <a:buNone/>
            </a:pPr>
            <a:r>
              <a:rPr lang="ru-RU" sz="6000" b="1" dirty="0"/>
              <a:t>и чертить, и рисовать. </a:t>
            </a:r>
          </a:p>
          <a:p>
            <a:pPr marL="0" indent="0">
              <a:buNone/>
            </a:pPr>
            <a:r>
              <a:rPr lang="ru-RU" sz="6000" b="1" dirty="0"/>
              <a:t>Всё раскрашиваем сами</a:t>
            </a:r>
          </a:p>
          <a:p>
            <a:pPr marL="0" indent="0">
              <a:buNone/>
            </a:pPr>
            <a:r>
              <a:rPr lang="ru-RU" sz="6000" b="1" dirty="0"/>
              <a:t>разноцветными носами.</a:t>
            </a:r>
          </a:p>
        </p:txBody>
      </p:sp>
    </p:spTree>
    <p:extLst>
      <p:ext uri="{BB962C8B-B14F-4D97-AF65-F5344CB8AC3E}">
        <p14:creationId xmlns:p14="http://schemas.microsoft.com/office/powerpoint/2010/main" val="24631315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9E5E31-FF05-4DD4-9B98-8E7A43956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К</a:t>
            </a:r>
            <a:r>
              <a:rPr lang="ru-RU" sz="6000" b="1" u="sng" dirty="0">
                <a:solidFill>
                  <a:srgbClr val="FF0000"/>
                </a:solidFill>
              </a:rPr>
              <a:t>А</a:t>
            </a:r>
            <a:r>
              <a:rPr lang="ru-RU" sz="6000" b="1" dirty="0"/>
              <a:t>Р</a:t>
            </a:r>
            <a:r>
              <a:rPr lang="ru-RU" sz="6000" b="1" u="sng" dirty="0">
                <a:solidFill>
                  <a:srgbClr val="FF0000"/>
                </a:solidFill>
              </a:rPr>
              <a:t>А</a:t>
            </a:r>
            <a:r>
              <a:rPr lang="ru-RU" sz="6000" b="1" dirty="0"/>
              <a:t>НДАШ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A104A3-29DD-41B4-B257-F2A8D258BE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C5D748CE-4B24-43E8-BAF0-ACB6A4118E69}"/>
              </a:ext>
            </a:extLst>
          </p:cNvPr>
          <p:cNvCxnSpPr/>
          <p:nvPr/>
        </p:nvCxnSpPr>
        <p:spPr>
          <a:xfrm flipH="1">
            <a:off x="7160455" y="196948"/>
            <a:ext cx="196948" cy="3798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4" name="Picture 2" descr="http://pickimage.ru/wp-content/uploads/images/detskie/pencil/karandash15.jpg">
            <a:extLst>
              <a:ext uri="{FF2B5EF4-FFF2-40B4-BE49-F238E27FC236}">
                <a16:creationId xmlns:a16="http://schemas.microsoft.com/office/drawing/2014/main" id="{E072FC14-E1E1-4678-963A-1B20F7ADB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957" y="1336272"/>
            <a:ext cx="3899902" cy="505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33709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9E5E31-FF05-4DD4-9B98-8E7A43956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К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Р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НДАШ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A104A3-29DD-41B4-B257-F2A8D258BE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C5D748CE-4B24-43E8-BAF0-ACB6A4118E69}"/>
              </a:ext>
            </a:extLst>
          </p:cNvPr>
          <p:cNvCxnSpPr/>
          <p:nvPr/>
        </p:nvCxnSpPr>
        <p:spPr>
          <a:xfrm flipH="1">
            <a:off x="7160455" y="196948"/>
            <a:ext cx="196948" cy="3798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4" name="Picture 2" descr="http://pickimage.ru/wp-content/uploads/images/detskie/pencil/karandash15.jpg">
            <a:extLst>
              <a:ext uri="{FF2B5EF4-FFF2-40B4-BE49-F238E27FC236}">
                <a16:creationId xmlns:a16="http://schemas.microsoft.com/office/drawing/2014/main" id="{E072FC14-E1E1-4678-963A-1B20F7ADB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957" y="1336272"/>
            <a:ext cx="3899902" cy="505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30557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9F618B-858D-46FD-B1F7-860E15DD0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437F74-347B-41B1-B657-52774287F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437" y="942535"/>
            <a:ext cx="11211952" cy="52344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b="1" dirty="0"/>
              <a:t>Со звонком бежит сюда вся детвора. </a:t>
            </a:r>
          </a:p>
          <a:p>
            <a:pPr marL="0" indent="0">
              <a:buNone/>
            </a:pPr>
            <a:r>
              <a:rPr lang="ru-RU" sz="5400" b="1" dirty="0"/>
              <a:t>Все садятся на места. </a:t>
            </a:r>
          </a:p>
          <a:p>
            <a:pPr marL="0" indent="0">
              <a:buNone/>
            </a:pPr>
            <a:r>
              <a:rPr lang="ru-RU" sz="5400" b="1" dirty="0"/>
              <a:t>А учитель как всегда, </a:t>
            </a:r>
          </a:p>
          <a:p>
            <a:pPr marL="0" indent="0">
              <a:buNone/>
            </a:pPr>
            <a:r>
              <a:rPr lang="ru-RU" sz="5400" b="1" dirty="0"/>
              <a:t>Учит всех ребят писать, </a:t>
            </a:r>
          </a:p>
          <a:p>
            <a:pPr marL="0" indent="0">
              <a:buNone/>
            </a:pPr>
            <a:r>
              <a:rPr lang="ru-RU" sz="5400" b="1" dirty="0"/>
              <a:t>Умножать и вычитать, </a:t>
            </a:r>
          </a:p>
          <a:p>
            <a:pPr marL="0" indent="0">
              <a:buNone/>
            </a:pPr>
            <a:r>
              <a:rPr lang="ru-RU" sz="5400" b="1" dirty="0"/>
              <a:t>Книжки умные читать.</a:t>
            </a:r>
          </a:p>
        </p:txBody>
      </p:sp>
    </p:spTree>
    <p:extLst>
      <p:ext uri="{BB962C8B-B14F-4D97-AF65-F5344CB8AC3E}">
        <p14:creationId xmlns:p14="http://schemas.microsoft.com/office/powerpoint/2010/main" val="135559253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455AA3-8B8B-4DC7-8A4B-8A0939E7F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КЛА</a:t>
            </a:r>
            <a:r>
              <a:rPr lang="ru-RU" sz="6000" b="1" u="sng" dirty="0">
                <a:solidFill>
                  <a:srgbClr val="FF0000"/>
                </a:solidFill>
              </a:rPr>
              <a:t>СС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18A1CF-66F6-4BD6-B928-E3FA06906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https://diafilmy.su/uploads/posts/2017-12/1513413587_6-kak-sidet-za-partoy.jpg">
            <a:extLst>
              <a:ext uri="{FF2B5EF4-FFF2-40B4-BE49-F238E27FC236}">
                <a16:creationId xmlns:a16="http://schemas.microsoft.com/office/drawing/2014/main" id="{0B8AE32F-4A03-4B2E-96EA-82ADE3345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4264" y="597877"/>
            <a:ext cx="7549661" cy="5662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4934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455AA3-8B8B-4DC7-8A4B-8A0939E7F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КЛА</a:t>
            </a:r>
            <a:r>
              <a:rPr lang="ru-RU" sz="6000" b="1" u="sng" dirty="0">
                <a:solidFill>
                  <a:srgbClr val="FF0000"/>
                </a:solidFill>
              </a:rPr>
              <a:t> . 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18A1CF-66F6-4BD6-B928-E3FA06906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https://diafilmy.su/uploads/posts/2017-12/1513413587_6-kak-sidet-za-partoy.jpg">
            <a:extLst>
              <a:ext uri="{FF2B5EF4-FFF2-40B4-BE49-F238E27FC236}">
                <a16:creationId xmlns:a16="http://schemas.microsoft.com/office/drawing/2014/main" id="{0B8AE32F-4A03-4B2E-96EA-82ADE3345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4264" y="597877"/>
            <a:ext cx="7549661" cy="5662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619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02503-C4C3-4F58-8E6D-C3B6C3502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Б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РЁЗА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5878F3-9508-4840-8BEB-C422C524A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mnogodetok73.ru/wp-content/uploads/b/2/7/b278508ed107fc3da73c122d814f836a.jpeg">
            <a:extLst>
              <a:ext uri="{FF2B5EF4-FFF2-40B4-BE49-F238E27FC236}">
                <a16:creationId xmlns:a16="http://schemas.microsoft.com/office/drawing/2014/main" id="{C45F31E8-6345-487F-9028-A45ED8E783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2410" y="1825625"/>
            <a:ext cx="7067179" cy="470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10749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407CF6-748E-490B-9CE9-F686258E7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4D630A-F7F3-4857-99CB-FB6168DB0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907" y="1825625"/>
            <a:ext cx="11676185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sz="5400" b="1" dirty="0"/>
              <a:t>В таких башмаках неудобно ходить, </a:t>
            </a:r>
          </a:p>
          <a:p>
            <a:pPr marL="0" indent="0">
              <a:buNone/>
            </a:pPr>
            <a:r>
              <a:rPr lang="ru-RU" sz="5400" b="1" dirty="0"/>
              <a:t>Но очень удобно по льду в них скользить.</a:t>
            </a:r>
          </a:p>
        </p:txBody>
      </p:sp>
    </p:spTree>
    <p:extLst>
      <p:ext uri="{BB962C8B-B14F-4D97-AF65-F5344CB8AC3E}">
        <p14:creationId xmlns:p14="http://schemas.microsoft.com/office/powerpoint/2010/main" val="106864267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4500C5-6451-45D2-9390-9CA85E6F4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К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dirty="0"/>
              <a:t>НЬКИ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1380F9-5A25-4767-BE68-0CA280D45B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C7DD7F24-378B-4596-B20D-98A4CA093A88}"/>
              </a:ext>
            </a:extLst>
          </p:cNvPr>
          <p:cNvCxnSpPr/>
          <p:nvPr/>
        </p:nvCxnSpPr>
        <p:spPr>
          <a:xfrm flipH="1">
            <a:off x="3319975" y="356845"/>
            <a:ext cx="154745" cy="3235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2" name="Picture 2" descr="https://flomaster.club/uploads/posts/2021-11/thumbs/1636600907_17-flomaster-club-p-konki-illyustratsiya-krasivie-risunki-23.jpg">
            <a:extLst>
              <a:ext uri="{FF2B5EF4-FFF2-40B4-BE49-F238E27FC236}">
                <a16:creationId xmlns:a16="http://schemas.microsoft.com/office/drawing/2014/main" id="{D204DDF3-F2F2-4763-859F-F10DCA16F8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07"/>
          <a:stretch/>
        </p:blipFill>
        <p:spPr bwMode="auto">
          <a:xfrm>
            <a:off x="5284372" y="219660"/>
            <a:ext cx="6350000" cy="61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67187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4500C5-6451-45D2-9390-9CA85E6F4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К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НЬКИ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1380F9-5A25-4767-BE68-0CA280D45B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C7DD7F24-378B-4596-B20D-98A4CA093A88}"/>
              </a:ext>
            </a:extLst>
          </p:cNvPr>
          <p:cNvCxnSpPr/>
          <p:nvPr/>
        </p:nvCxnSpPr>
        <p:spPr>
          <a:xfrm flipH="1">
            <a:off x="3319975" y="356845"/>
            <a:ext cx="154745" cy="3235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2" name="Picture 2" descr="https://flomaster.club/uploads/posts/2021-11/thumbs/1636600907_17-flomaster-club-p-konki-illyustratsiya-krasivie-risunki-23.jpg">
            <a:extLst>
              <a:ext uri="{FF2B5EF4-FFF2-40B4-BE49-F238E27FC236}">
                <a16:creationId xmlns:a16="http://schemas.microsoft.com/office/drawing/2014/main" id="{D204DDF3-F2F2-4763-859F-F10DCA16F8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07"/>
          <a:stretch/>
        </p:blipFill>
        <p:spPr bwMode="auto">
          <a:xfrm>
            <a:off x="5284372" y="219660"/>
            <a:ext cx="6350000" cy="612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85810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1E6576-E18F-493A-8360-19E69490F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258559-182D-4762-9B34-2C5DC6CE0A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572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/>
              <a:t>Кто нам рано по утру</a:t>
            </a:r>
          </a:p>
          <a:p>
            <a:pPr marL="0" indent="0">
              <a:buNone/>
            </a:pPr>
            <a:r>
              <a:rPr lang="ru-RU" sz="6000" b="1" dirty="0"/>
              <a:t>Громко промычит «Му-му!».</a:t>
            </a:r>
          </a:p>
          <a:p>
            <a:pPr marL="0" indent="0">
              <a:buNone/>
            </a:pPr>
            <a:r>
              <a:rPr lang="ru-RU" sz="6000" b="1" dirty="0"/>
              <a:t>Кто даёт нам молочка, </a:t>
            </a:r>
          </a:p>
          <a:p>
            <a:pPr marL="0" indent="0">
              <a:buNone/>
            </a:pPr>
            <a:r>
              <a:rPr lang="ru-RU" sz="6000" b="1" dirty="0"/>
              <a:t>Маслица и творожка, </a:t>
            </a:r>
          </a:p>
          <a:p>
            <a:pPr marL="0" indent="0">
              <a:buNone/>
            </a:pPr>
            <a:r>
              <a:rPr lang="ru-RU" sz="6000" b="1" dirty="0"/>
              <a:t>Чтоб детвора была здорова.</a:t>
            </a:r>
          </a:p>
          <a:p>
            <a:pPr marL="0" indent="0">
              <a:buNone/>
            </a:pPr>
            <a:r>
              <a:rPr lang="ru-RU" sz="6000" b="1" dirty="0"/>
              <a:t>Это добрая…</a:t>
            </a:r>
          </a:p>
        </p:txBody>
      </p:sp>
    </p:spTree>
    <p:extLst>
      <p:ext uri="{BB962C8B-B14F-4D97-AF65-F5344CB8AC3E}">
        <p14:creationId xmlns:p14="http://schemas.microsoft.com/office/powerpoint/2010/main" val="13910256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FF5718-652F-4C2B-A32C-26A781E51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						К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dirty="0"/>
              <a:t>РОВА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9EA08C-BDC3-4250-AB87-1E15778E29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427B48B8-FA10-4159-BFD6-CFAB708E316D}"/>
              </a:ext>
            </a:extLst>
          </p:cNvPr>
          <p:cNvCxnSpPr/>
          <p:nvPr/>
        </p:nvCxnSpPr>
        <p:spPr>
          <a:xfrm flipH="1">
            <a:off x="8060788" y="323557"/>
            <a:ext cx="126609" cy="357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86" name="Picture 2" descr="https://i.pinimg.com/736x/9f/0f/36/9f0f369e731624ff7f1ff35659e903c0.jpg">
            <a:extLst>
              <a:ext uri="{FF2B5EF4-FFF2-40B4-BE49-F238E27FC236}">
                <a16:creationId xmlns:a16="http://schemas.microsoft.com/office/drawing/2014/main" id="{E9E65642-12F3-48A4-938B-DCE14A832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1203625"/>
            <a:ext cx="4868203" cy="5054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13452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FF5718-652F-4C2B-A32C-26A781E51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						К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РОВА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9EA08C-BDC3-4250-AB87-1E15778E29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427B48B8-FA10-4159-BFD6-CFAB708E316D}"/>
              </a:ext>
            </a:extLst>
          </p:cNvPr>
          <p:cNvCxnSpPr/>
          <p:nvPr/>
        </p:nvCxnSpPr>
        <p:spPr>
          <a:xfrm flipH="1">
            <a:off x="8060788" y="323557"/>
            <a:ext cx="126609" cy="357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86" name="Picture 2" descr="https://i.pinimg.com/736x/9f/0f/36/9f0f369e731624ff7f1ff35659e903c0.jpg">
            <a:extLst>
              <a:ext uri="{FF2B5EF4-FFF2-40B4-BE49-F238E27FC236}">
                <a16:creationId xmlns:a16="http://schemas.microsoft.com/office/drawing/2014/main" id="{E9E65642-12F3-48A4-938B-DCE14A832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1203625"/>
            <a:ext cx="4868203" cy="5054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64274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D3B4DC-7F2A-469F-BB7E-3CC77D898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01735E-3B36-42C0-98FF-FFEE4CA4F6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Рыжая плутовка, </a:t>
            </a:r>
          </a:p>
          <a:p>
            <a:pPr marL="0" indent="0">
              <a:buNone/>
            </a:pPr>
            <a:r>
              <a:rPr lang="ru-RU" sz="6000" b="1" dirty="0"/>
              <a:t>Хитрая да ловкая.</a:t>
            </a:r>
          </a:p>
          <a:p>
            <a:pPr marL="0" indent="0">
              <a:buNone/>
            </a:pPr>
            <a:r>
              <a:rPr lang="ru-RU" sz="6000" b="1" dirty="0"/>
              <a:t>Хвост пушистый,</a:t>
            </a:r>
          </a:p>
          <a:p>
            <a:pPr marL="0" indent="0">
              <a:buNone/>
            </a:pPr>
            <a:r>
              <a:rPr lang="ru-RU" sz="6000" b="1" dirty="0"/>
              <a:t>Мех золотистый. </a:t>
            </a:r>
          </a:p>
          <a:p>
            <a:pPr marL="0" indent="0">
              <a:buNone/>
            </a:pPr>
            <a:r>
              <a:rPr lang="ru-RU" sz="6000" b="1" dirty="0"/>
              <a:t>В лесу живёт, </a:t>
            </a:r>
          </a:p>
          <a:p>
            <a:pPr marL="0" indent="0">
              <a:buNone/>
            </a:pPr>
            <a:r>
              <a:rPr lang="ru-RU" sz="6000" b="1" dirty="0"/>
              <a:t>В деревне кур крадёт.</a:t>
            </a:r>
          </a:p>
        </p:txBody>
      </p:sp>
    </p:spTree>
    <p:extLst>
      <p:ext uri="{BB962C8B-B14F-4D97-AF65-F5344CB8AC3E}">
        <p14:creationId xmlns:p14="http://schemas.microsoft.com/office/powerpoint/2010/main" val="25134197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B0238E-8FA1-4565-926C-A6CCE61A0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Л</a:t>
            </a:r>
            <a:r>
              <a:rPr lang="ru-RU" sz="6000" b="1" dirty="0">
                <a:solidFill>
                  <a:srgbClr val="FF0000"/>
                </a:solidFill>
              </a:rPr>
              <a:t>И</a:t>
            </a:r>
            <a:r>
              <a:rPr lang="ru-RU" sz="6000" b="1" dirty="0"/>
              <a:t>СИЦА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B56114-811A-48A4-9253-2CBC5A4019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s://wp-s.ru/wallpapers/13/4/520707231291873/klipart-ryzhaya-lisica-s-golubymi-glazami-na-belom-fone.jpg">
            <a:extLst>
              <a:ext uri="{FF2B5EF4-FFF2-40B4-BE49-F238E27FC236}">
                <a16:creationId xmlns:a16="http://schemas.microsoft.com/office/drawing/2014/main" id="{C1142E98-5677-49CD-B884-2682BDFCBE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71890" y="520503"/>
            <a:ext cx="4429046" cy="6105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2AB12CF0-C8C9-4733-B821-C78E8F14A754}"/>
              </a:ext>
            </a:extLst>
          </p:cNvPr>
          <p:cNvCxnSpPr>
            <a:cxnSpLocks/>
          </p:cNvCxnSpPr>
          <p:nvPr/>
        </p:nvCxnSpPr>
        <p:spPr>
          <a:xfrm flipH="1">
            <a:off x="2560320" y="264792"/>
            <a:ext cx="239152" cy="3657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28054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B0238E-8FA1-4565-926C-A6CCE61A0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Л</a:t>
            </a:r>
            <a:r>
              <a:rPr lang="ru-RU" sz="6000" b="1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СИЦА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B56114-811A-48A4-9253-2CBC5A4019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s://wp-s.ru/wallpapers/13/4/520707231291873/klipart-ryzhaya-lisica-s-golubymi-glazami-na-belom-fone.jpg">
            <a:extLst>
              <a:ext uri="{FF2B5EF4-FFF2-40B4-BE49-F238E27FC236}">
                <a16:creationId xmlns:a16="http://schemas.microsoft.com/office/drawing/2014/main" id="{C1142E98-5677-49CD-B884-2682BDFCBE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71890" y="520503"/>
            <a:ext cx="4429046" cy="6105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2AB12CF0-C8C9-4733-B821-C78E8F14A754}"/>
              </a:ext>
            </a:extLst>
          </p:cNvPr>
          <p:cNvCxnSpPr>
            <a:cxnSpLocks/>
          </p:cNvCxnSpPr>
          <p:nvPr/>
        </p:nvCxnSpPr>
        <p:spPr>
          <a:xfrm flipH="1">
            <a:off x="2560320" y="264792"/>
            <a:ext cx="239152" cy="3657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113157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5BBFF5-64B2-48F5-8F93-E99F5DFD7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96AD33-F077-4E74-AF7B-EF56220BB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Я землю копала </a:t>
            </a:r>
          </a:p>
          <a:p>
            <a:pPr marL="0" indent="0">
              <a:buNone/>
            </a:pPr>
            <a:r>
              <a:rPr lang="ru-RU" sz="6000" b="1" dirty="0"/>
              <a:t>— Ничуть не устала. </a:t>
            </a:r>
          </a:p>
          <a:p>
            <a:pPr marL="0" indent="0">
              <a:buNone/>
            </a:pPr>
            <a:r>
              <a:rPr lang="ru-RU" sz="6000" b="1" dirty="0"/>
              <a:t>А кто мной копал, </a:t>
            </a:r>
          </a:p>
          <a:p>
            <a:pPr marL="0" indent="0">
              <a:buNone/>
            </a:pPr>
            <a:r>
              <a:rPr lang="ru-RU" sz="6000" b="1" dirty="0"/>
              <a:t>Тот и устал.</a:t>
            </a:r>
          </a:p>
        </p:txBody>
      </p:sp>
    </p:spTree>
    <p:extLst>
      <p:ext uri="{BB962C8B-B14F-4D97-AF65-F5344CB8AC3E}">
        <p14:creationId xmlns:p14="http://schemas.microsoft.com/office/powerpoint/2010/main" val="65402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D5A727-A3DE-4B10-8DDD-493981D1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112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/>
              <a:t>БЫСТР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7EE899-F574-4748-8033-A834D81C84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AF82D2DB-B459-4072-85A4-413E8963A3D3}"/>
              </a:ext>
            </a:extLst>
          </p:cNvPr>
          <p:cNvCxnSpPr/>
          <p:nvPr/>
        </p:nvCxnSpPr>
        <p:spPr>
          <a:xfrm flipH="1">
            <a:off x="5486401" y="365125"/>
            <a:ext cx="182880" cy="28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25727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BB55A4-A8CF-462F-8763-C28A8F846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Л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dirty="0"/>
              <a:t>ПАТА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1C911F-3C39-4DC5-9E00-F8EDC43ECE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C1BDA56D-23D2-45FE-820B-BA7EFB4520EA}"/>
              </a:ext>
            </a:extLst>
          </p:cNvPr>
          <p:cNvCxnSpPr/>
          <p:nvPr/>
        </p:nvCxnSpPr>
        <p:spPr>
          <a:xfrm flipH="1">
            <a:off x="2588455" y="365125"/>
            <a:ext cx="154745" cy="28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2" descr="https://ice-people.ru/800/600/https/avatars.mds.yandex.net/get-pdb/1807426/9e5bb015-5b52-4f0c-bd55-7e89221fd8bd/s1200">
            <a:extLst>
              <a:ext uri="{FF2B5EF4-FFF2-40B4-BE49-F238E27FC236}">
                <a16:creationId xmlns:a16="http://schemas.microsoft.com/office/drawing/2014/main" id="{5B5398A2-FD34-4405-97A6-0EA86278E3D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ice-people.ru/800/600/https/avatars.mds.yandex.net/get-pdb/1807426/9e5bb015-5b52-4f0c-bd55-7e89221fd8bd/s1200">
            <a:extLst>
              <a:ext uri="{FF2B5EF4-FFF2-40B4-BE49-F238E27FC236}">
                <a16:creationId xmlns:a16="http://schemas.microsoft.com/office/drawing/2014/main" id="{FE85CE09-385C-4B50-AA30-5D658DF5FA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8" name="Picture 6" descr="https://papik.pro/uploads/posts/2021-12/thumbs/1639328082_5-papik-pro-p-klipart-lopata-5.jpg">
            <a:extLst>
              <a:ext uri="{FF2B5EF4-FFF2-40B4-BE49-F238E27FC236}">
                <a16:creationId xmlns:a16="http://schemas.microsoft.com/office/drawing/2014/main" id="{631AB806-4B33-481F-93CF-93E5F21FE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875334" y="723900"/>
            <a:ext cx="56769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26254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BB55A4-A8CF-462F-8763-C28A8F846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Л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ПАТА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1C911F-3C39-4DC5-9E00-F8EDC43ECE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C1BDA56D-23D2-45FE-820B-BA7EFB4520EA}"/>
              </a:ext>
            </a:extLst>
          </p:cNvPr>
          <p:cNvCxnSpPr/>
          <p:nvPr/>
        </p:nvCxnSpPr>
        <p:spPr>
          <a:xfrm flipH="1">
            <a:off x="2588455" y="365125"/>
            <a:ext cx="154745" cy="28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2" descr="https://ice-people.ru/800/600/https/avatars.mds.yandex.net/get-pdb/1807426/9e5bb015-5b52-4f0c-bd55-7e89221fd8bd/s1200">
            <a:extLst>
              <a:ext uri="{FF2B5EF4-FFF2-40B4-BE49-F238E27FC236}">
                <a16:creationId xmlns:a16="http://schemas.microsoft.com/office/drawing/2014/main" id="{5B5398A2-FD34-4405-97A6-0EA86278E3D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ice-people.ru/800/600/https/avatars.mds.yandex.net/get-pdb/1807426/9e5bb015-5b52-4f0c-bd55-7e89221fd8bd/s1200">
            <a:extLst>
              <a:ext uri="{FF2B5EF4-FFF2-40B4-BE49-F238E27FC236}">
                <a16:creationId xmlns:a16="http://schemas.microsoft.com/office/drawing/2014/main" id="{FE85CE09-385C-4B50-AA30-5D658DF5FA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8" name="Picture 6" descr="https://papik.pro/uploads/posts/2021-12/thumbs/1639328082_5-papik-pro-p-klipart-lopata-5.jpg">
            <a:extLst>
              <a:ext uri="{FF2B5EF4-FFF2-40B4-BE49-F238E27FC236}">
                <a16:creationId xmlns:a16="http://schemas.microsoft.com/office/drawing/2014/main" id="{631AB806-4B33-481F-93CF-93E5F21FE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875334" y="723900"/>
            <a:ext cx="56769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28434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1304EF-D9AA-4D3F-89A4-A5D40CFF2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3BF47A-43F3-4850-92C1-60B86BBB8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/>
              <a:t>Этот конь не ест овса, </a:t>
            </a:r>
          </a:p>
          <a:p>
            <a:pPr marL="0" indent="0">
              <a:buNone/>
            </a:pPr>
            <a:r>
              <a:rPr lang="ru-RU" sz="6000" b="1" dirty="0"/>
              <a:t>Вместо ног — два колеса.</a:t>
            </a:r>
          </a:p>
          <a:p>
            <a:pPr marL="0" indent="0">
              <a:buNone/>
            </a:pPr>
            <a:r>
              <a:rPr lang="ru-RU" sz="6000" b="1" dirty="0"/>
              <a:t>Сядь верхом и мчись на нём, </a:t>
            </a:r>
          </a:p>
          <a:p>
            <a:pPr marL="0" indent="0">
              <a:buNone/>
            </a:pPr>
            <a:r>
              <a:rPr lang="ru-RU" sz="6000" b="1" dirty="0"/>
              <a:t>Только лучше правь рулём.</a:t>
            </a:r>
            <a:br>
              <a:rPr lang="ru-RU" sz="6000" dirty="0"/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13743606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807C92-166C-44D3-A52B-70C174E5B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							М</a:t>
            </a:r>
            <a:r>
              <a:rPr lang="ru-RU" sz="6000" b="1" u="sng" dirty="0">
                <a:solidFill>
                  <a:srgbClr val="FF0000"/>
                </a:solidFill>
              </a:rPr>
              <a:t>А</a:t>
            </a:r>
            <a:r>
              <a:rPr lang="ru-RU" sz="6000" b="1" dirty="0"/>
              <a:t>ШИНА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C64D3B-B773-4DB0-957F-131EA0F64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47D15070-B583-45F0-9B0A-5F9A6558776C}"/>
              </a:ext>
            </a:extLst>
          </p:cNvPr>
          <p:cNvCxnSpPr/>
          <p:nvPr/>
        </p:nvCxnSpPr>
        <p:spPr>
          <a:xfrm flipH="1">
            <a:off x="9256542" y="337625"/>
            <a:ext cx="154744" cy="3434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62" name="Picture 6" descr="https://foni.club/uploads/posts/2023-02/1675801381_foni-club-p-fon-detskaya-mashinka-na-prozrachnom-18.jpg">
            <a:extLst>
              <a:ext uri="{FF2B5EF4-FFF2-40B4-BE49-F238E27FC236}">
                <a16:creationId xmlns:a16="http://schemas.microsoft.com/office/drawing/2014/main" id="{053198B7-4F11-4AB7-BFAD-9C2F5AC4CB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031" y="1825625"/>
            <a:ext cx="8834511" cy="487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70390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807C92-166C-44D3-A52B-70C174E5B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							М</a:t>
            </a:r>
            <a:r>
              <a:rPr lang="ru-RU" sz="6000" b="1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ШИНА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C64D3B-B773-4DB0-957F-131EA0F64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47D15070-B583-45F0-9B0A-5F9A6558776C}"/>
              </a:ext>
            </a:extLst>
          </p:cNvPr>
          <p:cNvCxnSpPr/>
          <p:nvPr/>
        </p:nvCxnSpPr>
        <p:spPr>
          <a:xfrm flipH="1">
            <a:off x="9256542" y="337625"/>
            <a:ext cx="154744" cy="3434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62" name="Picture 6" descr="https://foni.club/uploads/posts/2023-02/1675801381_foni-club-p-fon-detskaya-mashinka-na-prozrachnom-18.jpg">
            <a:extLst>
              <a:ext uri="{FF2B5EF4-FFF2-40B4-BE49-F238E27FC236}">
                <a16:creationId xmlns:a16="http://schemas.microsoft.com/office/drawing/2014/main" id="{053198B7-4F11-4AB7-BFAD-9C2F5AC4CB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031" y="1825625"/>
            <a:ext cx="8834511" cy="487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91177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12A520-5F58-4377-B41D-B9A861609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12A112-9BA5-44A6-A40F-56407137BF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Кто там спит зимой в берлоге,</a:t>
            </a:r>
            <a:br>
              <a:rPr lang="ru-RU" sz="6000" b="1" dirty="0"/>
            </a:br>
            <a:r>
              <a:rPr lang="ru-RU" sz="6000" b="1" dirty="0"/>
              <a:t>И не ходит по дороге.</a:t>
            </a:r>
            <a:br>
              <a:rPr lang="ru-RU" sz="6000" b="1" dirty="0"/>
            </a:br>
            <a:r>
              <a:rPr lang="ru-RU" sz="6000" b="1" dirty="0"/>
              <a:t>И малину ест, и мёд.</a:t>
            </a:r>
            <a:br>
              <a:rPr lang="ru-RU" sz="6000" b="1" dirty="0"/>
            </a:br>
            <a:r>
              <a:rPr lang="ru-RU" sz="6000" b="1" dirty="0"/>
              <a:t>В тёплой шубе круглый год.</a:t>
            </a:r>
          </a:p>
        </p:txBody>
      </p:sp>
    </p:spTree>
    <p:extLst>
      <p:ext uri="{BB962C8B-B14F-4D97-AF65-F5344CB8AC3E}">
        <p14:creationId xmlns:p14="http://schemas.microsoft.com/office/powerpoint/2010/main" val="145350889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817A10-A15F-427C-8B3C-247174E64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М</a:t>
            </a:r>
            <a:r>
              <a:rPr lang="ru-RU" sz="6000" b="1" u="sng" dirty="0">
                <a:solidFill>
                  <a:srgbClr val="FF0000"/>
                </a:solidFill>
              </a:rPr>
              <a:t>Е</a:t>
            </a:r>
            <a:r>
              <a:rPr lang="ru-RU" sz="6000" b="1" dirty="0"/>
              <a:t>ДВЕД</a:t>
            </a:r>
            <a:r>
              <a:rPr lang="ru-RU" sz="6000" b="1" u="sng" dirty="0">
                <a:solidFill>
                  <a:srgbClr val="FF0000"/>
                </a:solidFill>
              </a:rPr>
              <a:t>И</a:t>
            </a:r>
            <a:r>
              <a:rPr lang="ru-RU" sz="6000" b="1" dirty="0"/>
              <a:t>ЦА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C2CDEB-6866-4729-8F90-3696E4F46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999E8E21-77DA-4127-862A-B6815763556B}"/>
              </a:ext>
            </a:extLst>
          </p:cNvPr>
          <p:cNvCxnSpPr/>
          <p:nvPr/>
        </p:nvCxnSpPr>
        <p:spPr>
          <a:xfrm flipV="1">
            <a:off x="2968283" y="422031"/>
            <a:ext cx="196948" cy="259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2" name="Picture 2" descr="http://papik.pro/uploads/posts/2021-12/1639199410_38-papik-pro-p-medved-klipart-51.jpg">
            <a:extLst>
              <a:ext uri="{FF2B5EF4-FFF2-40B4-BE49-F238E27FC236}">
                <a16:creationId xmlns:a16="http://schemas.microsoft.com/office/drawing/2014/main" id="{FF43CCE1-2355-4B7E-8FF7-5D3624A007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665" y="1447421"/>
            <a:ext cx="5107745" cy="510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72951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817A10-A15F-427C-8B3C-247174E64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М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ДВЕД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ЦА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C2CDEB-6866-4729-8F90-3696E4F46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999E8E21-77DA-4127-862A-B6815763556B}"/>
              </a:ext>
            </a:extLst>
          </p:cNvPr>
          <p:cNvCxnSpPr/>
          <p:nvPr/>
        </p:nvCxnSpPr>
        <p:spPr>
          <a:xfrm flipV="1">
            <a:off x="2968283" y="422031"/>
            <a:ext cx="196948" cy="259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2" name="Picture 2" descr="http://papik.pro/uploads/posts/2021-12/1639199410_38-papik-pro-p-medved-klipart-51.jpg">
            <a:extLst>
              <a:ext uri="{FF2B5EF4-FFF2-40B4-BE49-F238E27FC236}">
                <a16:creationId xmlns:a16="http://schemas.microsoft.com/office/drawing/2014/main" id="{FF43CCE1-2355-4B7E-8FF7-5D3624A007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665" y="1447421"/>
            <a:ext cx="5107745" cy="510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14571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04ECD7-B971-4C98-AEB6-FBF97402D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6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498169-968D-4E68-A971-171A97417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2369"/>
            <a:ext cx="10515600" cy="56845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/>
              <a:t>Косолапый и мохнатый,</a:t>
            </a:r>
            <a:br>
              <a:rPr lang="ru-RU" sz="6000" b="1" dirty="0"/>
            </a:br>
            <a:r>
              <a:rPr lang="ru-RU" sz="6000" b="1" dirty="0"/>
              <a:t>Греет он в берлоге лапы.</a:t>
            </a:r>
            <a:br>
              <a:rPr lang="ru-RU" sz="6000" b="1" dirty="0"/>
            </a:br>
            <a:r>
              <a:rPr lang="ru-RU" sz="6000" b="1" dirty="0"/>
              <a:t>Летом любит погулять</a:t>
            </a:r>
            <a:br>
              <a:rPr lang="ru-RU" sz="6000" b="1" dirty="0"/>
            </a:br>
            <a:r>
              <a:rPr lang="ru-RU" sz="6000" b="1" dirty="0"/>
              <a:t>И зверушек охранять.</a:t>
            </a:r>
            <a:br>
              <a:rPr lang="ru-RU" sz="6000" b="1" dirty="0"/>
            </a:br>
            <a:r>
              <a:rPr lang="ru-RU" sz="6000" b="1" dirty="0"/>
              <a:t>А зимой, под вьюжный вой,</a:t>
            </a:r>
            <a:br>
              <a:rPr lang="ru-RU" sz="6000" b="1" dirty="0"/>
            </a:br>
            <a:r>
              <a:rPr lang="ru-RU" sz="6000" b="1" dirty="0"/>
              <a:t>Спит в избушке снеговой.</a:t>
            </a:r>
            <a:br>
              <a:rPr lang="ru-RU" sz="6000" b="1" dirty="0"/>
            </a:br>
            <a:br>
              <a:rPr lang="ru-RU" sz="6000" b="1" dirty="0"/>
            </a:b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50894541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31D4DA-09E8-47AB-A22B-C570F27FD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						</a:t>
            </a:r>
            <a:r>
              <a:rPr lang="ru-RU" sz="6000" b="1" dirty="0"/>
              <a:t>М</a:t>
            </a:r>
            <a:r>
              <a:rPr lang="ru-RU" sz="6000" b="1" u="sng" dirty="0">
                <a:solidFill>
                  <a:srgbClr val="FF0000"/>
                </a:solidFill>
              </a:rPr>
              <a:t>Е</a:t>
            </a:r>
            <a:r>
              <a:rPr lang="ru-RU" sz="6000" b="1" dirty="0"/>
              <a:t>ДВЕДЬ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1E6FA9-E1B2-4E93-B2E7-9C465AE58E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9B244239-A913-4D56-99B0-25B6E998BF6B}"/>
              </a:ext>
            </a:extLst>
          </p:cNvPr>
          <p:cNvCxnSpPr/>
          <p:nvPr/>
        </p:nvCxnSpPr>
        <p:spPr>
          <a:xfrm flipV="1">
            <a:off x="8510954" y="422031"/>
            <a:ext cx="154744" cy="259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06" name="Picture 2" descr="https://ladushki-club.ru/wp-content/uploads/7/7/0/77009a953eb87cf3cccf02618989a2d4.png">
            <a:extLst>
              <a:ext uri="{FF2B5EF4-FFF2-40B4-BE49-F238E27FC236}">
                <a16:creationId xmlns:a16="http://schemas.microsoft.com/office/drawing/2014/main" id="{5A87BC81-4796-45C1-B4C7-9B5789CC42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437" y="1379421"/>
            <a:ext cx="7411647" cy="5243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7036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D5A727-A3DE-4B10-8DDD-493981D1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112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/>
              <a:t>БЫСТР</a:t>
            </a:r>
            <a:r>
              <a:rPr lang="ru-RU" sz="6000" b="1" u="sng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7EE899-F574-4748-8033-A834D81C84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AF82D2DB-B459-4072-85A4-413E8963A3D3}"/>
              </a:ext>
            </a:extLst>
          </p:cNvPr>
          <p:cNvCxnSpPr/>
          <p:nvPr/>
        </p:nvCxnSpPr>
        <p:spPr>
          <a:xfrm flipH="1">
            <a:off x="5486401" y="365125"/>
            <a:ext cx="182880" cy="28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674674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31D4DA-09E8-47AB-A22B-C570F27FD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						</a:t>
            </a:r>
            <a:r>
              <a:rPr lang="ru-RU" sz="6000" b="1" dirty="0"/>
              <a:t>М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ДВЕДЬ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1E6FA9-E1B2-4E93-B2E7-9C465AE58E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9B244239-A913-4D56-99B0-25B6E998BF6B}"/>
              </a:ext>
            </a:extLst>
          </p:cNvPr>
          <p:cNvCxnSpPr/>
          <p:nvPr/>
        </p:nvCxnSpPr>
        <p:spPr>
          <a:xfrm flipV="1">
            <a:off x="8510954" y="422031"/>
            <a:ext cx="154744" cy="259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06" name="Picture 2" descr="https://ladushki-club.ru/wp-content/uploads/7/7/0/77009a953eb87cf3cccf02618989a2d4.png">
            <a:extLst>
              <a:ext uri="{FF2B5EF4-FFF2-40B4-BE49-F238E27FC236}">
                <a16:creationId xmlns:a16="http://schemas.microsoft.com/office/drawing/2014/main" id="{5A87BC81-4796-45C1-B4C7-9B5789CC42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437" y="1379421"/>
            <a:ext cx="7411647" cy="5243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709252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6954FF-D902-4F05-A392-EC8FB69DA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F3A284-C169-4E80-83B8-2C425BFCEE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Белоснежная водица</a:t>
            </a:r>
            <a:br>
              <a:rPr lang="ru-RU" sz="6000" b="1" dirty="0"/>
            </a:br>
            <a:r>
              <a:rPr lang="ru-RU" sz="6000" b="1" dirty="0"/>
              <a:t>Нам во многом пригодится.</a:t>
            </a:r>
            <a:br>
              <a:rPr lang="ru-RU" sz="6000" b="1" dirty="0"/>
            </a:br>
            <a:r>
              <a:rPr lang="ru-RU" sz="6000" b="1" dirty="0"/>
              <a:t>В кашу, кофе и какао</a:t>
            </a:r>
            <a:br>
              <a:rPr lang="ru-RU" sz="6000" b="1" dirty="0"/>
            </a:br>
            <a:r>
              <a:rPr lang="ru-RU" sz="6000" b="1" dirty="0"/>
              <a:t>Мы водицу ту добавим.</a:t>
            </a:r>
          </a:p>
        </p:txBody>
      </p:sp>
    </p:spTree>
    <p:extLst>
      <p:ext uri="{BB962C8B-B14F-4D97-AF65-F5344CB8AC3E}">
        <p14:creationId xmlns:p14="http://schemas.microsoft.com/office/powerpoint/2010/main" val="345839250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A68F56-10F3-4B1F-B5D9-2A2F57E88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М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u="sng" dirty="0"/>
              <a:t>Л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dirty="0"/>
              <a:t>КО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97FC49-2E4B-40B3-B010-CBF12501F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AEDF78F6-3DA7-48FC-9121-79CE906E3251}"/>
              </a:ext>
            </a:extLst>
          </p:cNvPr>
          <p:cNvCxnSpPr/>
          <p:nvPr/>
        </p:nvCxnSpPr>
        <p:spPr>
          <a:xfrm flipH="1">
            <a:off x="3699802" y="343388"/>
            <a:ext cx="196948" cy="239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30" name="Picture 2" descr="https://earth-chronicles.ru/News_5/m170/mozhno-li-upotreblyat-moloko-pri-gastrite-i-kakie-.jpg">
            <a:extLst>
              <a:ext uri="{FF2B5EF4-FFF2-40B4-BE49-F238E27FC236}">
                <a16:creationId xmlns:a16="http://schemas.microsoft.com/office/drawing/2014/main" id="{19566C3D-9968-43F9-BCC0-BF59B9E776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8461" y="711665"/>
            <a:ext cx="7289594" cy="546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48071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A68F56-10F3-4B1F-B5D9-2A2F57E88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М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Л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КО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97FC49-2E4B-40B3-B010-CBF12501F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AEDF78F6-3DA7-48FC-9121-79CE906E3251}"/>
              </a:ext>
            </a:extLst>
          </p:cNvPr>
          <p:cNvCxnSpPr/>
          <p:nvPr/>
        </p:nvCxnSpPr>
        <p:spPr>
          <a:xfrm flipH="1">
            <a:off x="3699802" y="343388"/>
            <a:ext cx="196948" cy="239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30" name="Picture 2" descr="https://earth-chronicles.ru/News_5/m170/mozhno-li-upotreblyat-moloko-pri-gastrite-i-kakie-.jpg">
            <a:extLst>
              <a:ext uri="{FF2B5EF4-FFF2-40B4-BE49-F238E27FC236}">
                <a16:creationId xmlns:a16="http://schemas.microsoft.com/office/drawing/2014/main" id="{19566C3D-9968-43F9-BCC0-BF59B9E776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8461" y="711665"/>
            <a:ext cx="7289594" cy="546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2537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51233D-259A-4B48-A35F-A22B41B61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6A16BE-32AA-4496-A2FE-D122989B4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951" y="365125"/>
            <a:ext cx="12029049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/>
              <a:t> Люди в руки брали, </a:t>
            </a:r>
          </a:p>
          <a:p>
            <a:pPr marL="0" indent="0">
              <a:buNone/>
            </a:pPr>
            <a:r>
              <a:rPr lang="ru-RU" sz="6000" b="1" dirty="0"/>
              <a:t> Косы срывали.</a:t>
            </a:r>
          </a:p>
          <a:p>
            <a:pPr marL="0" indent="0">
              <a:buNone/>
            </a:pPr>
            <a:r>
              <a:rPr lang="ru-RU" sz="6000" b="1" dirty="0"/>
              <a:t> Зелен у неё вершок,</a:t>
            </a:r>
          </a:p>
          <a:p>
            <a:pPr marL="0" indent="0">
              <a:buNone/>
            </a:pPr>
            <a:r>
              <a:rPr lang="ru-RU" sz="6000" b="1" dirty="0"/>
              <a:t> Красен сладкий корешок.</a:t>
            </a:r>
          </a:p>
          <a:p>
            <a:pPr marL="0" indent="0">
              <a:buNone/>
            </a:pPr>
            <a:r>
              <a:rPr lang="ru-RU" sz="6000" b="1" dirty="0"/>
              <a:t> Выдернул я ловко,</a:t>
            </a:r>
          </a:p>
          <a:p>
            <a:pPr marL="0" indent="0">
              <a:buNone/>
            </a:pPr>
            <a:r>
              <a:rPr lang="ru-RU" sz="6000" b="1" dirty="0"/>
              <a:t> И в руках.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9247329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23A9AF-CC0E-4248-88AB-9F870C4A6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М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dirty="0"/>
              <a:t>РКОВЬ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F0E563-FB8E-4BFB-A6D4-042ED6948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AB561094-3FF7-44D1-9588-E7F377ECE6D1}"/>
              </a:ext>
            </a:extLst>
          </p:cNvPr>
          <p:cNvCxnSpPr/>
          <p:nvPr/>
        </p:nvCxnSpPr>
        <p:spPr>
          <a:xfrm flipH="1">
            <a:off x="3066757" y="323557"/>
            <a:ext cx="140677" cy="2532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60" name="Picture 8" descr="https://tetin-sad.ru/upload/iblock/498/498f8803b1bdc2a10b73befd63a52f5f.jpg">
            <a:extLst>
              <a:ext uri="{FF2B5EF4-FFF2-40B4-BE49-F238E27FC236}">
                <a16:creationId xmlns:a16="http://schemas.microsoft.com/office/drawing/2014/main" id="{5D89D058-1001-49F3-9D4B-2269661823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991" y="365125"/>
            <a:ext cx="5249439" cy="612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87150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23A9AF-CC0E-4248-88AB-9F870C4A6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М</a:t>
            </a:r>
            <a:r>
              <a:rPr lang="ru-RU" sz="6000" b="1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РКОВЬ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F0E563-FB8E-4BFB-A6D4-042ED6948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AB561094-3FF7-44D1-9588-E7F377ECE6D1}"/>
              </a:ext>
            </a:extLst>
          </p:cNvPr>
          <p:cNvCxnSpPr/>
          <p:nvPr/>
        </p:nvCxnSpPr>
        <p:spPr>
          <a:xfrm flipH="1">
            <a:off x="3066757" y="323557"/>
            <a:ext cx="140677" cy="2532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60" name="Picture 8" descr="https://tetin-sad.ru/upload/iblock/498/498f8803b1bdc2a10b73befd63a52f5f.jpg">
            <a:extLst>
              <a:ext uri="{FF2B5EF4-FFF2-40B4-BE49-F238E27FC236}">
                <a16:creationId xmlns:a16="http://schemas.microsoft.com/office/drawing/2014/main" id="{5D89D058-1001-49F3-9D4B-2269661823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991" y="365125"/>
            <a:ext cx="5249439" cy="612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67117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999D5-0952-41C2-ABFA-0FC6633C0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931F5B-6853-4DE3-A419-FD459E111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6000" b="1" dirty="0"/>
              <a:t>Он щиплется, кусается, прогнать домой пытается,</a:t>
            </a:r>
          </a:p>
          <a:p>
            <a:pPr marL="0" indent="0">
              <a:buNone/>
            </a:pPr>
            <a:r>
              <a:rPr lang="ru-RU" sz="6000" b="1" dirty="0"/>
              <a:t>Но всё равно я не уйду, промчусь по снегу и по льду.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78696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4A3788-B844-4256-B56E-DAFB52401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6000" b="1" dirty="0"/>
              <a:t>М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dirty="0"/>
              <a:t>РОЗ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01E25D-0A23-43E4-8036-38FC1C5079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42B68CFD-FF91-4A57-9293-EB3A9732296C}"/>
              </a:ext>
            </a:extLst>
          </p:cNvPr>
          <p:cNvCxnSpPr/>
          <p:nvPr/>
        </p:nvCxnSpPr>
        <p:spPr>
          <a:xfrm flipH="1">
            <a:off x="10691446" y="323557"/>
            <a:ext cx="98474" cy="2391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78" name="Picture 2" descr="https://gas-kvas.com/uploads/posts/2023-01/1674481443_gas-kvas-com-p-uzori-moroza-na-stekle-risunok-dlya-detei-22.jpg">
            <a:extLst>
              <a:ext uri="{FF2B5EF4-FFF2-40B4-BE49-F238E27FC236}">
                <a16:creationId xmlns:a16="http://schemas.microsoft.com/office/drawing/2014/main" id="{431C72A9-E83B-41FD-9AC1-CA8BBD266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860886"/>
            <a:ext cx="7109167" cy="531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99840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4A3788-B844-4256-B56E-DAFB52401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6000" b="1" dirty="0"/>
              <a:t>М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РОЗ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01E25D-0A23-43E4-8036-38FC1C5079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42B68CFD-FF91-4A57-9293-EB3A9732296C}"/>
              </a:ext>
            </a:extLst>
          </p:cNvPr>
          <p:cNvCxnSpPr/>
          <p:nvPr/>
        </p:nvCxnSpPr>
        <p:spPr>
          <a:xfrm flipH="1">
            <a:off x="10691446" y="323557"/>
            <a:ext cx="98474" cy="2391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78" name="Picture 2" descr="https://gas-kvas.com/uploads/posts/2023-01/1674481443_gas-kvas-com-p-uzori-moroza-na-stekle-risunok-dlya-detei-22.jpg">
            <a:extLst>
              <a:ext uri="{FF2B5EF4-FFF2-40B4-BE49-F238E27FC236}">
                <a16:creationId xmlns:a16="http://schemas.microsoft.com/office/drawing/2014/main" id="{431C72A9-E83B-41FD-9AC1-CA8BBD266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860886"/>
            <a:ext cx="7109167" cy="531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999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9F8EED-7A15-4069-9FD7-BD9CCBE18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105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/>
              <a:t>вдру</a:t>
            </a:r>
            <a:r>
              <a:rPr lang="ru-RU" sz="6000" b="1" u="sng" dirty="0">
                <a:solidFill>
                  <a:srgbClr val="FF0000"/>
                </a:solidFill>
              </a:rPr>
              <a:t>г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86A752-4318-44BF-B30F-F6B08CA195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069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9F8EED-7A15-4069-9FD7-BD9CCBE18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105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err="1"/>
              <a:t>Вдру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86A752-4318-44BF-B30F-F6B08CA195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2961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745</Words>
  <Application>Microsoft Office PowerPoint</Application>
  <PresentationFormat>Широкоэкранный</PresentationFormat>
  <Paragraphs>169</Paragraphs>
  <Slides>79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79</vt:i4>
      </vt:variant>
    </vt:vector>
  </HeadingPairs>
  <TitlesOfParts>
    <vt:vector size="83" baseType="lpstr">
      <vt:lpstr>Arial</vt:lpstr>
      <vt:lpstr>Calibri</vt:lpstr>
      <vt:lpstr>Calibri Light</vt:lpstr>
      <vt:lpstr>Тема Office</vt:lpstr>
      <vt:lpstr>Картинный словарь</vt:lpstr>
      <vt:lpstr>Перечень словарных слов</vt:lpstr>
      <vt:lpstr>Презентация PowerPoint</vt:lpstr>
      <vt:lpstr>БЕРЁЗА</vt:lpstr>
      <vt:lpstr>Б . РЁЗА</vt:lpstr>
      <vt:lpstr>БЫСТРО</vt:lpstr>
      <vt:lpstr>БЫСТР.</vt:lpstr>
      <vt:lpstr>вдруг</vt:lpstr>
      <vt:lpstr>Вдру . </vt:lpstr>
      <vt:lpstr>весело</vt:lpstr>
      <vt:lpstr>Вес.л.</vt:lpstr>
      <vt:lpstr>Презентация PowerPoint</vt:lpstr>
      <vt:lpstr>                       ВЕТЕР</vt:lpstr>
      <vt:lpstr>                       ВЕТ.Р</vt:lpstr>
      <vt:lpstr>Презентация PowerPoint</vt:lpstr>
      <vt:lpstr>ВОРОБЕЙ</vt:lpstr>
      <vt:lpstr>В.Р.БЕЙ</vt:lpstr>
      <vt:lpstr>Презентация PowerPoint</vt:lpstr>
      <vt:lpstr>      ВОРОНА</vt:lpstr>
      <vt:lpstr>      В.РОНА</vt:lpstr>
      <vt:lpstr>Презентация PowerPoint</vt:lpstr>
      <vt:lpstr>     ГОРОД</vt:lpstr>
      <vt:lpstr>     ГОР. Д</vt:lpstr>
      <vt:lpstr>Презентация PowerPoint</vt:lpstr>
      <vt:lpstr>ДЕВОЧКА</vt:lpstr>
      <vt:lpstr>ДЕВ.ЧКА</vt:lpstr>
      <vt:lpstr>Презентация PowerPoint</vt:lpstr>
      <vt:lpstr>Д . ЖУРНЫЙ</vt:lpstr>
      <vt:lpstr>ДЕЖУРНЫЙ</vt:lpstr>
      <vt:lpstr>Презентация PowerPoint</vt:lpstr>
      <vt:lpstr>ДЕРЕВНЯ</vt:lpstr>
      <vt:lpstr>Д . РЕВНЯ</vt:lpstr>
      <vt:lpstr>ДО_СВИДАНИЯ</vt:lpstr>
      <vt:lpstr>ДО_СВ . ДАНИ .</vt:lpstr>
      <vt:lpstr>Презентация PowerPoint</vt:lpstr>
      <vt:lpstr>ЗАВОД</vt:lpstr>
      <vt:lpstr>З . ВОД</vt:lpstr>
      <vt:lpstr>Презентация PowerPoint</vt:lpstr>
      <vt:lpstr>ЗАЯЦ</vt:lpstr>
      <vt:lpstr>ЗА . Ц</vt:lpstr>
      <vt:lpstr>Презентация PowerPoint</vt:lpstr>
      <vt:lpstr>      КАПУСТА</vt:lpstr>
      <vt:lpstr>      К . ПУСТА</vt:lpstr>
      <vt:lpstr>Презентация PowerPoint</vt:lpstr>
      <vt:lpstr>КАРАНДАШ</vt:lpstr>
      <vt:lpstr>К . Р . НДАШ</vt:lpstr>
      <vt:lpstr> </vt:lpstr>
      <vt:lpstr>КЛАСС</vt:lpstr>
      <vt:lpstr>КЛА . .</vt:lpstr>
      <vt:lpstr>Презентация PowerPoint</vt:lpstr>
      <vt:lpstr>КОНЬКИ</vt:lpstr>
      <vt:lpstr>К . НЬКИ</vt:lpstr>
      <vt:lpstr>Презентация PowerPoint</vt:lpstr>
      <vt:lpstr>      КОРОВА</vt:lpstr>
      <vt:lpstr>      К . РОВА</vt:lpstr>
      <vt:lpstr>Презентация PowerPoint</vt:lpstr>
      <vt:lpstr>ЛИСИЦА</vt:lpstr>
      <vt:lpstr>Л . СИЦА</vt:lpstr>
      <vt:lpstr>Презентация PowerPoint</vt:lpstr>
      <vt:lpstr>ЛОПАТА</vt:lpstr>
      <vt:lpstr>Л . ПАТА</vt:lpstr>
      <vt:lpstr>Презентация PowerPoint</vt:lpstr>
      <vt:lpstr>       МАШИНА</vt:lpstr>
      <vt:lpstr>       М . ШИНА</vt:lpstr>
      <vt:lpstr>Презентация PowerPoint</vt:lpstr>
      <vt:lpstr>МЕДВЕДИЦА</vt:lpstr>
      <vt:lpstr>М . ДВЕД . ЦА</vt:lpstr>
      <vt:lpstr>Презентация PowerPoint</vt:lpstr>
      <vt:lpstr>      МЕДВЕДЬ</vt:lpstr>
      <vt:lpstr>      М . ДВЕДЬ</vt:lpstr>
      <vt:lpstr>Презентация PowerPoint</vt:lpstr>
      <vt:lpstr>МОЛОКО</vt:lpstr>
      <vt:lpstr>М . Л . КО</vt:lpstr>
      <vt:lpstr>Презентация PowerPoint</vt:lpstr>
      <vt:lpstr>МОРКОВЬ</vt:lpstr>
      <vt:lpstr>М . РКОВЬ</vt:lpstr>
      <vt:lpstr>Презентация PowerPoint</vt:lpstr>
      <vt:lpstr>МОРОЗ</vt:lpstr>
      <vt:lpstr>М . РОЗ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Тимошин</dc:creator>
  <cp:lastModifiedBy>Александр Тимошин</cp:lastModifiedBy>
  <cp:revision>51</cp:revision>
  <dcterms:created xsi:type="dcterms:W3CDTF">2023-05-26T08:28:29Z</dcterms:created>
  <dcterms:modified xsi:type="dcterms:W3CDTF">2023-05-30T18:44:43Z</dcterms:modified>
</cp:coreProperties>
</file>