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63" r:id="rId2"/>
    <p:sldId id="264" r:id="rId3"/>
    <p:sldId id="256" r:id="rId4"/>
    <p:sldId id="265" r:id="rId5"/>
    <p:sldId id="262" r:id="rId6"/>
    <p:sldId id="266" r:id="rId7"/>
    <p:sldId id="267" r:id="rId8"/>
    <p:sldId id="268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3374"/>
    <a:srgbClr val="3A5896"/>
    <a:srgbClr val="385592"/>
    <a:srgbClr val="FFFFFF"/>
    <a:srgbClr val="173A8D"/>
    <a:srgbClr val="D6DEEA"/>
    <a:srgbClr val="9F9289"/>
    <a:srgbClr val="E2DEDB"/>
    <a:srgbClr val="F1F1F1"/>
    <a:srgbClr val="1D3C7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987" autoAdjust="0"/>
    <p:restoredTop sz="94660"/>
  </p:normalViewPr>
  <p:slideViewPr>
    <p:cSldViewPr snapToGrid="0">
      <p:cViewPr varScale="1">
        <p:scale>
          <a:sx n="73" d="100"/>
          <a:sy n="73" d="100"/>
        </p:scale>
        <p:origin x="127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5" d="100"/>
          <a:sy n="85" d="100"/>
        </p:scale>
        <p:origin x="3804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E2DD1C9-4BB6-422A-8F34-C157EA500BD9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A997E4-EE34-411C-9FF1-22B934EF533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741131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08456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27254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6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1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2581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009493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46756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875025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8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81377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86763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024609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8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489708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8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863950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270000"/>
            <a:ext cx="7886699" cy="4906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BD9794-A4CC-42D0-9A65-24C6B9EF4076}" type="datetimeFigureOut">
              <a:rPr lang="en-US" smtClean="0"/>
              <a:pPr/>
              <a:t>5/2/2023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FE8DF1E-33BB-4377-9A26-35481BA06C7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133084"/>
            <a:ext cx="7886699" cy="104722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33214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+mn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media-digital.ru/wp-content/uploads/c/3/a/c3aeb84f50d86f7f3d2d9e5f1b32c32c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4" y="0"/>
            <a:ext cx="9135925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903615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dirty="0"/>
              <a:t>Речевая </a:t>
            </a:r>
            <a:r>
              <a:rPr lang="ru-RU" sz="5400" b="1" dirty="0" smtClean="0"/>
              <a:t>разминка</a:t>
            </a:r>
            <a:endParaRPr lang="ru-RU" sz="5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799" y="1413692"/>
            <a:ext cx="5486399" cy="4725851"/>
          </a:xfr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 smtClean="0"/>
              <a:t>В </a:t>
            </a:r>
            <a:r>
              <a:rPr lang="ru-RU" sz="3200" dirty="0"/>
              <a:t>одиночестве, в покое</a:t>
            </a:r>
          </a:p>
          <a:p>
            <a:pPr marL="0" indent="0">
              <a:buNone/>
            </a:pPr>
            <a:r>
              <a:rPr lang="ru-RU" sz="3200" dirty="0"/>
              <a:t>Дремлют книжные герои</a:t>
            </a:r>
          </a:p>
          <a:p>
            <a:pPr marL="0" indent="0">
              <a:buNone/>
            </a:pPr>
            <a:r>
              <a:rPr lang="ru-RU" sz="3200" dirty="0"/>
              <a:t>На страницах книг своих.</a:t>
            </a:r>
          </a:p>
          <a:p>
            <a:pPr marL="0" indent="0">
              <a:buNone/>
            </a:pPr>
            <a:r>
              <a:rPr lang="ru-RU" sz="3200" dirty="0"/>
              <a:t>Пробудите к жизни их!</a:t>
            </a:r>
          </a:p>
          <a:p>
            <a:pPr marL="0" indent="0">
              <a:buNone/>
            </a:pPr>
            <a:r>
              <a:rPr lang="ru-RU" sz="3200" dirty="0"/>
              <a:t>Что им маяться от скуки?</a:t>
            </a:r>
          </a:p>
          <a:p>
            <a:pPr marL="0" indent="0">
              <a:buNone/>
            </a:pPr>
            <a:r>
              <a:rPr lang="ru-RU" sz="3200" dirty="0"/>
              <a:t>Все герои любят труд!</a:t>
            </a:r>
          </a:p>
          <a:p>
            <a:pPr marL="0" indent="0">
              <a:buNone/>
            </a:pPr>
            <a:r>
              <a:rPr lang="ru-RU" sz="3200" dirty="0"/>
              <a:t>Вам, друзья, и карты в руки —</a:t>
            </a:r>
          </a:p>
          <a:p>
            <a:pPr marL="0" indent="0">
              <a:buNone/>
            </a:pPr>
            <a:r>
              <a:rPr lang="ru-RU" sz="3200" dirty="0"/>
              <a:t>Пусть герои оживут.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7812109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10" name="Title 1"/>
          <p:cNvSpPr txBox="1">
            <a:spLocks/>
          </p:cNvSpPr>
          <p:nvPr/>
        </p:nvSpPr>
        <p:spPr>
          <a:xfrm>
            <a:off x="1463040" y="1097280"/>
            <a:ext cx="6217920" cy="233172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5400" b="1" dirty="0" smtClean="0">
                <a:ln w="0"/>
                <a:solidFill>
                  <a:srgbClr val="003374"/>
                </a:solidFill>
                <a:latin typeface="+mn-lt"/>
              </a:rPr>
              <a:t>Отрывок из романа</a:t>
            </a:r>
          </a:p>
          <a:p>
            <a:r>
              <a:rPr lang="ru-RU" sz="5400" b="1" dirty="0" smtClean="0">
                <a:ln w="0"/>
                <a:solidFill>
                  <a:srgbClr val="003374"/>
                </a:solidFill>
                <a:latin typeface="+mn-lt"/>
              </a:rPr>
              <a:t>«Война и мир» Петя Ростов</a:t>
            </a:r>
            <a:endParaRPr lang="en-US" sz="5400" b="1" dirty="0">
              <a:ln w="0"/>
              <a:solidFill>
                <a:srgbClr val="003374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4806521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663000" y="2175245"/>
            <a:ext cx="1239338" cy="938070"/>
          </a:xfr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/>
          <a:lstStyle/>
          <a:p>
            <a:r>
              <a:rPr lang="ru-RU" dirty="0" smtClean="0"/>
              <a:t>Мир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450228" y="2288903"/>
            <a:ext cx="2454184" cy="1029063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marL="0" indent="0">
              <a:buNone/>
            </a:pPr>
            <a:r>
              <a:rPr lang="ru-RU" sz="6600" dirty="0" smtClean="0"/>
              <a:t>Война</a:t>
            </a:r>
            <a:endParaRPr lang="ru-RU" sz="66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3605077" y="481987"/>
            <a:ext cx="2144486" cy="9380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Взрослые</a:t>
            </a:r>
            <a:endParaRPr lang="ru-RU" dirty="0"/>
          </a:p>
        </p:txBody>
      </p:sp>
      <p:sp>
        <p:nvSpPr>
          <p:cNvPr id="5" name="Заголовок 1"/>
          <p:cNvSpPr txBox="1">
            <a:spLocks/>
          </p:cNvSpPr>
          <p:nvPr/>
        </p:nvSpPr>
        <p:spPr>
          <a:xfrm>
            <a:off x="195399" y="2175245"/>
            <a:ext cx="1239338" cy="9380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Дети</a:t>
            </a:r>
            <a:endParaRPr lang="ru-RU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450228" y="4222205"/>
            <a:ext cx="2526029" cy="938070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vert="horz" lIns="91440" tIns="45720" rIns="91440" bIns="45720" rtlCol="0" anchor="ctr">
            <a:normAutofit fontScale="925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>
              <a:defRPr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Гуманность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3497653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25039" y="111919"/>
            <a:ext cx="6856367" cy="1047221"/>
          </a:xfrm>
        </p:spPr>
        <p:txBody>
          <a:bodyPr>
            <a:normAutofit/>
          </a:bodyPr>
          <a:lstStyle/>
          <a:p>
            <a:r>
              <a:rPr lang="ru-RU" sz="4800" b="1" dirty="0" smtClean="0"/>
              <a:t>Правила работы в парах</a:t>
            </a:r>
            <a:endParaRPr lang="en-US" sz="4800" b="1" dirty="0"/>
          </a:p>
        </p:txBody>
      </p:sp>
      <p:grpSp>
        <p:nvGrpSpPr>
          <p:cNvPr id="4" name="Group 78"/>
          <p:cNvGrpSpPr>
            <a:grpSpLocks/>
          </p:cNvGrpSpPr>
          <p:nvPr/>
        </p:nvGrpSpPr>
        <p:grpSpPr bwMode="auto">
          <a:xfrm>
            <a:off x="875211" y="1663704"/>
            <a:ext cx="7181316" cy="534988"/>
            <a:chOff x="1362" y="1691"/>
            <a:chExt cx="3024" cy="337"/>
          </a:xfrm>
        </p:grpSpPr>
        <p:grpSp>
          <p:nvGrpSpPr>
            <p:cNvPr id="7" name="Group 55"/>
            <p:cNvGrpSpPr>
              <a:grpSpLocks/>
            </p:cNvGrpSpPr>
            <p:nvPr/>
          </p:nvGrpSpPr>
          <p:grpSpPr bwMode="auto">
            <a:xfrm>
              <a:off x="1362" y="1698"/>
              <a:ext cx="3024" cy="330"/>
              <a:chOff x="576" y="1296"/>
              <a:chExt cx="4848" cy="432"/>
            </a:xfrm>
          </p:grpSpPr>
          <p:sp>
            <p:nvSpPr>
              <p:cNvPr id="10" name="AutoShape 56"/>
              <p:cNvSpPr>
                <a:spLocks noChangeArrowheads="1"/>
              </p:cNvSpPr>
              <p:nvPr/>
            </p:nvSpPr>
            <p:spPr bwMode="gray">
              <a:xfrm>
                <a:off x="576" y="1296"/>
                <a:ext cx="4848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2E5C">
                      <a:gamma/>
                      <a:tint val="90980"/>
                      <a:invGamma/>
                    </a:srgbClr>
                  </a:gs>
                  <a:gs pos="50000">
                    <a:srgbClr val="002E5C"/>
                  </a:gs>
                  <a:gs pos="100000">
                    <a:srgbClr val="002E5C">
                      <a:gamma/>
                      <a:tint val="90980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1" name="AutoShape 57"/>
              <p:cNvSpPr>
                <a:spLocks noChangeArrowheads="1"/>
              </p:cNvSpPr>
              <p:nvPr/>
            </p:nvSpPr>
            <p:spPr bwMode="gray">
              <a:xfrm>
                <a:off x="703" y="1296"/>
                <a:ext cx="4620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4890">
                      <a:gamma/>
                      <a:tint val="72549"/>
                      <a:invGamma/>
                    </a:srgbClr>
                  </a:gs>
                  <a:gs pos="50000">
                    <a:srgbClr val="004890"/>
                  </a:gs>
                  <a:gs pos="100000">
                    <a:srgbClr val="004890">
                      <a:gamma/>
                      <a:tint val="72549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12" name="AutoShape 58"/>
              <p:cNvSpPr>
                <a:spLocks noChangeArrowheads="1"/>
              </p:cNvSpPr>
              <p:nvPr/>
            </p:nvSpPr>
            <p:spPr bwMode="gray">
              <a:xfrm>
                <a:off x="829" y="1296"/>
                <a:ext cx="4391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FF"/>
                  </a:gs>
                  <a:gs pos="50000">
                    <a:srgbClr val="0099FF">
                      <a:gamma/>
                      <a:tint val="62353"/>
                      <a:invGamma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6" name="Rectangle 61"/>
            <p:cNvSpPr>
              <a:spLocks noChangeArrowheads="1"/>
            </p:cNvSpPr>
            <p:nvPr/>
          </p:nvSpPr>
          <p:spPr bwMode="gray">
            <a:xfrm>
              <a:off x="2004" y="1691"/>
              <a:ext cx="2287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  <a:latin typeface="Verdana" pitchFamily="34" charset="0"/>
                </a:rPr>
                <a:t>Работать должны оба</a:t>
              </a:r>
              <a:endParaRPr lang="en-US" sz="240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13" name="Group 79"/>
          <p:cNvGrpSpPr>
            <a:grpSpLocks/>
          </p:cNvGrpSpPr>
          <p:nvPr/>
        </p:nvGrpSpPr>
        <p:grpSpPr bwMode="auto">
          <a:xfrm>
            <a:off x="875211" y="2371725"/>
            <a:ext cx="8543109" cy="523875"/>
            <a:chOff x="1362" y="1698"/>
            <a:chExt cx="3589" cy="330"/>
          </a:xfrm>
        </p:grpSpPr>
        <p:grpSp>
          <p:nvGrpSpPr>
            <p:cNvPr id="16" name="Group 81"/>
            <p:cNvGrpSpPr>
              <a:grpSpLocks/>
            </p:cNvGrpSpPr>
            <p:nvPr/>
          </p:nvGrpSpPr>
          <p:grpSpPr bwMode="auto">
            <a:xfrm>
              <a:off x="1362" y="1698"/>
              <a:ext cx="3024" cy="330"/>
              <a:chOff x="576" y="1296"/>
              <a:chExt cx="4848" cy="432"/>
            </a:xfrm>
          </p:grpSpPr>
          <p:sp>
            <p:nvSpPr>
              <p:cNvPr id="19" name="AutoShape 82"/>
              <p:cNvSpPr>
                <a:spLocks noChangeArrowheads="1"/>
              </p:cNvSpPr>
              <p:nvPr/>
            </p:nvSpPr>
            <p:spPr bwMode="gray">
              <a:xfrm>
                <a:off x="576" y="1296"/>
                <a:ext cx="4848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2E5C">
                      <a:gamma/>
                      <a:tint val="90980"/>
                      <a:invGamma/>
                    </a:srgbClr>
                  </a:gs>
                  <a:gs pos="50000">
                    <a:srgbClr val="002E5C"/>
                  </a:gs>
                  <a:gs pos="100000">
                    <a:srgbClr val="002E5C">
                      <a:gamma/>
                      <a:tint val="90980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0" name="AutoShape 83"/>
              <p:cNvSpPr>
                <a:spLocks noChangeArrowheads="1"/>
              </p:cNvSpPr>
              <p:nvPr/>
            </p:nvSpPr>
            <p:spPr bwMode="gray">
              <a:xfrm>
                <a:off x="703" y="1296"/>
                <a:ext cx="4620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4890">
                      <a:gamma/>
                      <a:tint val="72549"/>
                      <a:invGamma/>
                    </a:srgbClr>
                  </a:gs>
                  <a:gs pos="50000">
                    <a:srgbClr val="004890"/>
                  </a:gs>
                  <a:gs pos="100000">
                    <a:srgbClr val="004890">
                      <a:gamma/>
                      <a:tint val="72549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1" name="AutoShape 84"/>
              <p:cNvSpPr>
                <a:spLocks noChangeArrowheads="1"/>
              </p:cNvSpPr>
              <p:nvPr/>
            </p:nvSpPr>
            <p:spPr bwMode="gray">
              <a:xfrm>
                <a:off x="829" y="1296"/>
                <a:ext cx="4391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FF"/>
                  </a:gs>
                  <a:gs pos="50000">
                    <a:srgbClr val="0099FF">
                      <a:gamma/>
                      <a:tint val="62353"/>
                      <a:invGamma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15" name="Rectangle 87"/>
            <p:cNvSpPr>
              <a:spLocks noChangeArrowheads="1"/>
            </p:cNvSpPr>
            <p:nvPr/>
          </p:nvSpPr>
          <p:spPr bwMode="gray">
            <a:xfrm>
              <a:off x="1729" y="1711"/>
              <a:ext cx="3222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  <a:latin typeface="Verdana" pitchFamily="34" charset="0"/>
                </a:rPr>
                <a:t>Один говорит, другой слушает</a:t>
              </a:r>
              <a:endParaRPr lang="en-US" sz="240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22" name="Group 88"/>
          <p:cNvGrpSpPr>
            <a:grpSpLocks/>
          </p:cNvGrpSpPr>
          <p:nvPr/>
        </p:nvGrpSpPr>
        <p:grpSpPr bwMode="auto">
          <a:xfrm>
            <a:off x="875211" y="3067050"/>
            <a:ext cx="9912306" cy="523875"/>
            <a:chOff x="1362" y="1698"/>
            <a:chExt cx="4174" cy="330"/>
          </a:xfrm>
        </p:grpSpPr>
        <p:grpSp>
          <p:nvGrpSpPr>
            <p:cNvPr id="25" name="Group 90"/>
            <p:cNvGrpSpPr>
              <a:grpSpLocks/>
            </p:cNvGrpSpPr>
            <p:nvPr/>
          </p:nvGrpSpPr>
          <p:grpSpPr bwMode="auto">
            <a:xfrm>
              <a:off x="1362" y="1698"/>
              <a:ext cx="3024" cy="330"/>
              <a:chOff x="576" y="1296"/>
              <a:chExt cx="4848" cy="432"/>
            </a:xfrm>
          </p:grpSpPr>
          <p:sp>
            <p:nvSpPr>
              <p:cNvPr id="28" name="AutoShape 91"/>
              <p:cNvSpPr>
                <a:spLocks noChangeArrowheads="1"/>
              </p:cNvSpPr>
              <p:nvPr/>
            </p:nvSpPr>
            <p:spPr bwMode="gray">
              <a:xfrm>
                <a:off x="576" y="1296"/>
                <a:ext cx="4848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2E5C">
                      <a:gamma/>
                      <a:tint val="90980"/>
                      <a:invGamma/>
                    </a:srgbClr>
                  </a:gs>
                  <a:gs pos="50000">
                    <a:srgbClr val="002E5C"/>
                  </a:gs>
                  <a:gs pos="100000">
                    <a:srgbClr val="002E5C">
                      <a:gamma/>
                      <a:tint val="90980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9" name="AutoShape 92"/>
              <p:cNvSpPr>
                <a:spLocks noChangeArrowheads="1"/>
              </p:cNvSpPr>
              <p:nvPr/>
            </p:nvSpPr>
            <p:spPr bwMode="gray">
              <a:xfrm>
                <a:off x="703" y="1296"/>
                <a:ext cx="4620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4890">
                      <a:gamma/>
                      <a:tint val="72549"/>
                      <a:invGamma/>
                    </a:srgbClr>
                  </a:gs>
                  <a:gs pos="50000">
                    <a:srgbClr val="004890"/>
                  </a:gs>
                  <a:gs pos="100000">
                    <a:srgbClr val="004890">
                      <a:gamma/>
                      <a:tint val="72549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0" name="AutoShape 93"/>
              <p:cNvSpPr>
                <a:spLocks noChangeArrowheads="1"/>
              </p:cNvSpPr>
              <p:nvPr/>
            </p:nvSpPr>
            <p:spPr bwMode="gray">
              <a:xfrm>
                <a:off x="829" y="1296"/>
                <a:ext cx="4391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FF"/>
                  </a:gs>
                  <a:gs pos="50000">
                    <a:srgbClr val="0099FF">
                      <a:gamma/>
                      <a:tint val="62353"/>
                      <a:invGamma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" name="Rectangle 96"/>
            <p:cNvSpPr>
              <a:spLocks noChangeArrowheads="1"/>
            </p:cNvSpPr>
            <p:nvPr/>
          </p:nvSpPr>
          <p:spPr bwMode="gray">
            <a:xfrm>
              <a:off x="1520" y="1708"/>
              <a:ext cx="4016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  <a:latin typeface="Verdana" pitchFamily="34" charset="0"/>
                </a:rPr>
                <a:t>Свое несогласие высказывай вежливо</a:t>
              </a:r>
              <a:endParaRPr lang="en-US" sz="240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  <p:grpSp>
        <p:nvGrpSpPr>
          <p:cNvPr id="31" name="Group 97"/>
          <p:cNvGrpSpPr>
            <a:grpSpLocks/>
          </p:cNvGrpSpPr>
          <p:nvPr/>
        </p:nvGrpSpPr>
        <p:grpSpPr bwMode="auto">
          <a:xfrm>
            <a:off x="875211" y="3743325"/>
            <a:ext cx="7181316" cy="523875"/>
            <a:chOff x="1362" y="1698"/>
            <a:chExt cx="3024" cy="330"/>
          </a:xfrm>
        </p:grpSpPr>
        <p:grpSp>
          <p:nvGrpSpPr>
            <p:cNvPr id="34" name="Group 99"/>
            <p:cNvGrpSpPr>
              <a:grpSpLocks/>
            </p:cNvGrpSpPr>
            <p:nvPr/>
          </p:nvGrpSpPr>
          <p:grpSpPr bwMode="auto">
            <a:xfrm>
              <a:off x="1362" y="1698"/>
              <a:ext cx="3024" cy="330"/>
              <a:chOff x="576" y="1296"/>
              <a:chExt cx="4848" cy="432"/>
            </a:xfrm>
          </p:grpSpPr>
          <p:sp>
            <p:nvSpPr>
              <p:cNvPr id="37" name="AutoShape 100"/>
              <p:cNvSpPr>
                <a:spLocks noChangeArrowheads="1"/>
              </p:cNvSpPr>
              <p:nvPr/>
            </p:nvSpPr>
            <p:spPr bwMode="gray">
              <a:xfrm>
                <a:off x="576" y="1296"/>
                <a:ext cx="4848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2E5C">
                      <a:gamma/>
                      <a:tint val="90980"/>
                      <a:invGamma/>
                    </a:srgbClr>
                  </a:gs>
                  <a:gs pos="50000">
                    <a:srgbClr val="002E5C"/>
                  </a:gs>
                  <a:gs pos="100000">
                    <a:srgbClr val="002E5C">
                      <a:gamma/>
                      <a:tint val="90980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8" name="AutoShape 101"/>
              <p:cNvSpPr>
                <a:spLocks noChangeArrowheads="1"/>
              </p:cNvSpPr>
              <p:nvPr/>
            </p:nvSpPr>
            <p:spPr bwMode="gray">
              <a:xfrm>
                <a:off x="703" y="1296"/>
                <a:ext cx="4620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4890">
                      <a:gamma/>
                      <a:tint val="72549"/>
                      <a:invGamma/>
                    </a:srgbClr>
                  </a:gs>
                  <a:gs pos="50000">
                    <a:srgbClr val="004890"/>
                  </a:gs>
                  <a:gs pos="100000">
                    <a:srgbClr val="004890">
                      <a:gamma/>
                      <a:tint val="72549"/>
                      <a:invGamma/>
                    </a:srgbClr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39" name="AutoShape 102"/>
              <p:cNvSpPr>
                <a:spLocks noChangeArrowheads="1"/>
              </p:cNvSpPr>
              <p:nvPr/>
            </p:nvSpPr>
            <p:spPr bwMode="gray">
              <a:xfrm>
                <a:off x="829" y="1296"/>
                <a:ext cx="4391" cy="432"/>
              </a:xfrm>
              <a:prstGeom prst="roundRect">
                <a:avLst>
                  <a:gd name="adj" fmla="val 50000"/>
                </a:avLst>
              </a:prstGeom>
              <a:gradFill rotWithShape="0">
                <a:gsLst>
                  <a:gs pos="0">
                    <a:srgbClr val="0099FF"/>
                  </a:gs>
                  <a:gs pos="50000">
                    <a:srgbClr val="0099FF">
                      <a:gamma/>
                      <a:tint val="62353"/>
                      <a:invGamma/>
                    </a:srgbClr>
                  </a:gs>
                  <a:gs pos="100000">
                    <a:srgbClr val="0099FF"/>
                  </a:gs>
                </a:gsLst>
                <a:lin ang="0" scaled="1"/>
              </a:gradFill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33" name="Rectangle 105"/>
            <p:cNvSpPr>
              <a:spLocks noChangeArrowheads="1"/>
            </p:cNvSpPr>
            <p:nvPr/>
          </p:nvSpPr>
          <p:spPr bwMode="gray">
            <a:xfrm>
              <a:off x="1743" y="1713"/>
              <a:ext cx="2335" cy="29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 algn="ctr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>
              <a:spAutoFit/>
            </a:bodyPr>
            <a:lstStyle/>
            <a:p>
              <a:r>
                <a:rPr lang="ru-RU" sz="2400" dirty="0" smtClean="0">
                  <a:solidFill>
                    <a:srgbClr val="000000"/>
                  </a:solidFill>
                  <a:latin typeface="Verdana" pitchFamily="34" charset="0"/>
                </a:rPr>
                <a:t>Работать тихо, не мешать другим</a:t>
              </a:r>
              <a:endParaRPr lang="en-US" sz="2400" dirty="0">
                <a:solidFill>
                  <a:srgbClr val="000000"/>
                </a:solidFill>
                <a:latin typeface="Verdana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19517597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133085"/>
            <a:ext cx="8306344" cy="807442"/>
          </a:xfrm>
        </p:spPr>
        <p:txBody>
          <a:bodyPr>
            <a:noAutofit/>
          </a:bodyPr>
          <a:lstStyle/>
          <a:p>
            <a:r>
              <a:rPr lang="ru-RU" sz="4400" b="1" dirty="0" smtClean="0"/>
              <a:t>Восстанови последовательность</a:t>
            </a:r>
            <a:endParaRPr lang="ru-RU" sz="4400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98469" y="966654"/>
            <a:ext cx="7535636" cy="523643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1)Выезд из Москвы.</a:t>
            </a:r>
          </a:p>
          <a:p>
            <a:pPr marL="0" indent="0">
              <a:buNone/>
            </a:pPr>
            <a:r>
              <a:rPr lang="ru-RU" dirty="0"/>
              <a:t>2)Денисов, Петя и </a:t>
            </a:r>
            <a:r>
              <a:rPr lang="ru-RU" dirty="0" err="1"/>
              <a:t>эсаул</a:t>
            </a:r>
            <a:r>
              <a:rPr lang="ru-RU" dirty="0"/>
              <a:t> подъехали к караулке.</a:t>
            </a:r>
          </a:p>
          <a:p>
            <a:pPr marL="0" indent="0">
              <a:buNone/>
            </a:pPr>
            <a:r>
              <a:rPr lang="ru-RU" dirty="0"/>
              <a:t>3)Просьба Пети поцеловать Денисова.</a:t>
            </a:r>
          </a:p>
          <a:p>
            <a:pPr marL="0" indent="0">
              <a:buNone/>
            </a:pPr>
            <a:r>
              <a:rPr lang="ru-RU" dirty="0"/>
              <a:t>4)Барабанщик, стоящий у порога  </a:t>
            </a:r>
          </a:p>
          <a:p>
            <a:pPr marL="0" indent="0">
              <a:buNone/>
            </a:pPr>
            <a:r>
              <a:rPr lang="ru-RU" dirty="0"/>
              <a:t>5) Казак под фурой точил саблю</a:t>
            </a:r>
          </a:p>
          <a:p>
            <a:pPr marL="0" indent="0">
              <a:buNone/>
            </a:pPr>
            <a:r>
              <a:rPr lang="ru-RU" dirty="0"/>
              <a:t>6)Из караулки вышел Денисов и, окликнул Петю</a:t>
            </a:r>
          </a:p>
          <a:p>
            <a:pPr marL="0" indent="0">
              <a:buNone/>
            </a:pPr>
            <a:r>
              <a:rPr lang="ru-RU" dirty="0"/>
              <a:t>7)Петя не послушал кричащего Денисова и поскакал вперед </a:t>
            </a:r>
          </a:p>
          <a:p>
            <a:pPr marL="0" indent="0">
              <a:buNone/>
            </a:pPr>
            <a:r>
              <a:rPr lang="ru-RU" dirty="0"/>
              <a:t>8)Долохов слез с лошади и подошел к неподвижному Пете.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434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28649" y="133084"/>
            <a:ext cx="7886699" cy="2688046"/>
          </a:xfr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marL="0" indent="0">
              <a:buNone/>
            </a:pPr>
            <a:r>
              <a:rPr lang="ru-RU" dirty="0"/>
              <a:t>1.Как вы думаете, почему писателю удалось так ярко, живо и правдиво описать сражение русских с французами</a:t>
            </a:r>
            <a:r>
              <a:rPr lang="ru-RU" dirty="0" smtClean="0"/>
              <a:t>:</a:t>
            </a:r>
          </a:p>
          <a:p>
            <a:pPr marL="0" indent="0">
              <a:buNone/>
            </a:pPr>
            <a:r>
              <a:rPr lang="ru-RU" dirty="0" smtClean="0"/>
              <a:t>1</a:t>
            </a:r>
            <a:r>
              <a:rPr lang="ru-RU" dirty="0"/>
              <a:t>) потому что он принимал участие в войне 1812года</a:t>
            </a:r>
            <a:r>
              <a:rPr lang="ru-RU" dirty="0" smtClean="0"/>
              <a:t>;</a:t>
            </a:r>
          </a:p>
          <a:p>
            <a:pPr marL="0" indent="0">
              <a:buNone/>
            </a:pPr>
            <a:r>
              <a:rPr lang="ru-RU" dirty="0" smtClean="0"/>
              <a:t> </a:t>
            </a:r>
            <a:r>
              <a:rPr lang="ru-RU" dirty="0"/>
              <a:t>2) потому что он был великим мастером слова.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Объект 2"/>
          <p:cNvSpPr txBox="1">
            <a:spLocks/>
          </p:cNvSpPr>
          <p:nvPr/>
        </p:nvSpPr>
        <p:spPr>
          <a:xfrm>
            <a:off x="902969" y="834771"/>
            <a:ext cx="7886699" cy="1334311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2</a:t>
            </a:r>
            <a:r>
              <a:rPr lang="ru-RU" dirty="0"/>
              <a:t>. Как вы понимаете выражение «Петя находился в постоянно счастливо-возбужденном состоянии»?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1046660" y="1200979"/>
            <a:ext cx="7886699" cy="968103"/>
          </a:xfrm>
          <a:prstGeom prst="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dirty="0" smtClean="0"/>
              <a:t>3</a:t>
            </a:r>
            <a:r>
              <a:rPr lang="ru-RU" dirty="0"/>
              <a:t>. Как Петя проявил себя в общении с пленным французским мальчиком?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ru-RU" dirty="0" smtClean="0"/>
          </a:p>
          <a:p>
            <a:pPr marL="0" indent="0">
              <a:buFont typeface="Arial" panose="020B0604020202020204" pitchFamily="34" charset="0"/>
              <a:buNone/>
            </a:pPr>
            <a:endParaRPr lang="ru-RU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2"/>
          <a:srcRect l="13755" r="18030"/>
          <a:stretch/>
        </p:blipFill>
        <p:spPr>
          <a:xfrm>
            <a:off x="1894114" y="3117869"/>
            <a:ext cx="5499463" cy="35807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45472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3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44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55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17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66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  <p:bldP spid="3" grpId="1" build="p" animBg="1"/>
      <p:bldP spid="4" grpId="0" animBg="1"/>
      <p:bldP spid="4" grpId="1" animBg="1"/>
      <p:bldP spid="5" grpId="0" animBg="1"/>
      <p:bldP spid="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316564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487</TotalTime>
  <Words>207</Words>
  <Application>Microsoft Office PowerPoint</Application>
  <PresentationFormat>Экран (4:3)</PresentationFormat>
  <Paragraphs>35</Paragraphs>
  <Slides>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12" baseType="lpstr">
      <vt:lpstr>Arial</vt:lpstr>
      <vt:lpstr>Calibri</vt:lpstr>
      <vt:lpstr>Verdana</vt:lpstr>
      <vt:lpstr>Office Theme</vt:lpstr>
      <vt:lpstr>Презентация PowerPoint</vt:lpstr>
      <vt:lpstr>Речевая разминка</vt:lpstr>
      <vt:lpstr>Презентация PowerPoint</vt:lpstr>
      <vt:lpstr>Мир</vt:lpstr>
      <vt:lpstr>Правила работы в парах</vt:lpstr>
      <vt:lpstr>Восстанови последовательность</vt:lpstr>
      <vt:lpstr>Презентация PowerPoint</vt:lpstr>
      <vt:lpstr>Презентация PowerPoint</vt:lpstr>
    </vt:vector>
  </TitlesOfParts>
  <Company>PJSC "New Engineering Technologies"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dc:creator>Markasian, Pavel (KIEVH)</dc:creator>
  <cp:lastModifiedBy>Dasha</cp:lastModifiedBy>
  <cp:revision>93</cp:revision>
  <dcterms:created xsi:type="dcterms:W3CDTF">2016-11-18T14:12:19Z</dcterms:created>
  <dcterms:modified xsi:type="dcterms:W3CDTF">2023-05-02T18:32:31Z</dcterms:modified>
</cp:coreProperties>
</file>