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908721"/>
            <a:ext cx="6120680" cy="2160239"/>
          </a:xfrm>
        </p:spPr>
        <p:txBody>
          <a:bodyPr>
            <a:normAutofit fontScale="90000"/>
          </a:bodyPr>
          <a:lstStyle/>
          <a:p>
            <a:pPr indent="228600">
              <a:spcAft>
                <a:spcPts val="0"/>
              </a:spcAft>
            </a:pPr>
            <a:r>
              <a:rPr lang="ru-RU" sz="4000" b="1" dirty="0">
                <a:latin typeface="Arial"/>
                <a:ea typeface="Times New Roman"/>
                <a:cs typeface="Times New Roman"/>
              </a:rPr>
              <a:t>LEGO</a:t>
            </a:r>
            <a:r>
              <a:rPr lang="ru-RU" sz="4000" dirty="0">
                <a:latin typeface="Arial"/>
                <a:ea typeface="Times New Roman"/>
                <a:cs typeface="Times New Roman"/>
              </a:rPr>
              <a:t> -конструирование- как </a:t>
            </a:r>
            <a:r>
              <a:rPr lang="ru-RU" sz="4000" b="1" dirty="0">
                <a:latin typeface="Arial"/>
                <a:ea typeface="Times New Roman"/>
                <a:cs typeface="Times New Roman"/>
              </a:rPr>
              <a:t>средство развития детских способностей</a:t>
            </a:r>
            <a:r>
              <a:rPr lang="ru-RU" sz="4000" dirty="0">
                <a:latin typeface="Arial"/>
                <a:ea typeface="Times New Roman"/>
                <a:cs typeface="Times New Roman"/>
              </a:rPr>
              <a:t>.</a:t>
            </a:r>
            <a:r>
              <a:rPr lang="ru-RU" sz="1200" dirty="0">
                <a:ea typeface="Calibri"/>
                <a:cs typeface="Times New Roman"/>
              </a:rPr>
              <a:t/>
            </a:r>
            <a:br>
              <a:rPr lang="ru-RU" sz="1200" dirty="0">
                <a:ea typeface="Calibri"/>
                <a:cs typeface="Times New Roman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157192"/>
            <a:ext cx="5904656" cy="1080120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Подготовила: Прядко Е.Е.</a:t>
            </a:r>
          </a:p>
          <a:p>
            <a:pPr algn="r"/>
            <a:r>
              <a:rPr lang="ru-RU" sz="2400" b="1" i="1" dirty="0" smtClean="0">
                <a:solidFill>
                  <a:schemeClr val="tx1"/>
                </a:solidFill>
              </a:rPr>
              <a:t>МКДОУ  ЦРР д/с № 21 </a:t>
            </a:r>
          </a:p>
          <a:p>
            <a:pPr algn="r"/>
            <a:endParaRPr lang="ru-RU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777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 useBgFill="1"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67544" y="836712"/>
            <a:ext cx="8219256" cy="5289451"/>
          </a:xfrm>
        </p:spPr>
        <p:txBody>
          <a:bodyPr>
            <a:normAutofit/>
          </a:bodyPr>
          <a:lstStyle/>
          <a:p>
            <a:r>
              <a:rPr lang="ru-RU" sz="2400" dirty="0"/>
              <a:t>Дошкольный возраст - </a:t>
            </a:r>
            <a:r>
              <a:rPr lang="ru-RU" sz="2400" dirty="0" smtClean="0"/>
              <a:t>яркая, </a:t>
            </a:r>
            <a:r>
              <a:rPr lang="ru-RU" sz="2400" dirty="0"/>
              <a:t>неповторимая страница в жизни каждого человека. Именно в этот период устанавливается связь ребёнка с ведущими сферами бытия: миром людей, природы, предметным миром. Происходит приобщение к культуре, к общечеловеческим ценностям</a:t>
            </a:r>
            <a:r>
              <a:rPr lang="ru-RU" sz="2400" dirty="0" smtClean="0"/>
              <a:t>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Работа </a:t>
            </a:r>
            <a:r>
              <a:rPr lang="ru-RU" sz="2400" dirty="0"/>
              <a:t>с конструктором </a:t>
            </a:r>
            <a:r>
              <a:rPr lang="ru-RU" sz="2400" b="1" dirty="0"/>
              <a:t>LEGO</a:t>
            </a:r>
            <a:r>
              <a:rPr lang="ru-RU" sz="2400" dirty="0"/>
              <a:t>, позволяет детям </a:t>
            </a:r>
            <a:r>
              <a:rPr lang="ru-RU" sz="2400" dirty="0" smtClean="0"/>
              <a:t>         удовлетворить </a:t>
            </a:r>
            <a:r>
              <a:rPr lang="ru-RU" sz="2400" dirty="0"/>
              <a:t>свои познавательные интересы, обогатить навыки общения и приобрести умение осуществлять совместную деятельность. В процессе конструирования дети учатся работать с предложенным </a:t>
            </a:r>
            <a:r>
              <a:rPr lang="ru-RU" sz="2400" b="1" dirty="0"/>
              <a:t>развивающим материалом</a:t>
            </a:r>
            <a:r>
              <a:rPr lang="ru-RU" sz="2400" dirty="0"/>
              <a:t>, позволяющим разнообразить процесс обучения дошкольников.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86987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7920880" cy="1340768"/>
          </a:xfrm>
        </p:spPr>
        <p:txBody>
          <a:bodyPr>
            <a:normAutofit/>
          </a:bodyPr>
          <a:lstStyle/>
          <a:p>
            <a:r>
              <a:rPr lang="ru-RU" dirty="0" err="1" smtClean="0"/>
              <a:t>лл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0"/>
            <a:ext cx="8496944" cy="13407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dirty="0"/>
              <a:t>Для развития  конструктивных навыков в начале года нами были </a:t>
            </a:r>
            <a:r>
              <a:rPr lang="ru-RU" sz="2000" dirty="0" smtClean="0"/>
              <a:t>приобретены </a:t>
            </a:r>
            <a:r>
              <a:rPr lang="ru-RU" sz="2000" dirty="0"/>
              <a:t>объёмные развивающие </a:t>
            </a:r>
            <a:r>
              <a:rPr lang="ru-RU" sz="2000" dirty="0" smtClean="0"/>
              <a:t>конструкторы</a:t>
            </a:r>
            <a:r>
              <a:rPr lang="ru-RU" sz="2000" b="1" dirty="0"/>
              <a:t> LEGO </a:t>
            </a:r>
            <a:r>
              <a:rPr lang="ru-RU" sz="2000" dirty="0" smtClean="0"/>
              <a:t>: </a:t>
            </a:r>
            <a:r>
              <a:rPr lang="ru-RU" sz="2000" dirty="0"/>
              <a:t>«</a:t>
            </a:r>
            <a:r>
              <a:rPr lang="ru-RU" sz="2000" dirty="0" err="1"/>
              <a:t>Донетик</a:t>
            </a:r>
            <a:r>
              <a:rPr lang="ru-RU" sz="2000" dirty="0"/>
              <a:t>», «Забавные человечки», «Волшебные цветы»</a:t>
            </a:r>
          </a:p>
        </p:txBody>
      </p:sp>
    </p:spTree>
    <p:extLst>
      <p:ext uri="{BB962C8B-B14F-4D97-AF65-F5344CB8AC3E}">
        <p14:creationId xmlns:p14="http://schemas.microsoft.com/office/powerpoint/2010/main" val="270946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003232" cy="6264696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2200" b="1" dirty="0" smtClean="0">
                <a:solidFill>
                  <a:srgbClr val="222222"/>
                </a:solidFill>
                <a:latin typeface="Roboto"/>
              </a:rPr>
              <a:t>                  Польза </a:t>
            </a:r>
            <a:r>
              <a:rPr lang="ru-RU" sz="2200" b="1" dirty="0">
                <a:solidFill>
                  <a:srgbClr val="222222"/>
                </a:solidFill>
                <a:latin typeface="Roboto"/>
              </a:rPr>
              <a:t>конструктора для </a:t>
            </a:r>
            <a:r>
              <a:rPr lang="ru-RU" sz="2200" b="1" dirty="0" smtClean="0">
                <a:solidFill>
                  <a:srgbClr val="222222"/>
                </a:solidFill>
                <a:latin typeface="Roboto"/>
              </a:rPr>
              <a:t>ребенка  </a:t>
            </a:r>
            <a:r>
              <a:rPr lang="ru-RU" sz="1800" b="1" dirty="0" smtClean="0">
                <a:solidFill>
                  <a:srgbClr val="222222"/>
                </a:solidFill>
                <a:latin typeface="Roboto"/>
              </a:rPr>
              <a:t/>
            </a:r>
            <a:br>
              <a:rPr lang="ru-RU" sz="1800" b="1" dirty="0" smtClean="0">
                <a:solidFill>
                  <a:srgbClr val="222222"/>
                </a:solidFill>
                <a:latin typeface="Roboto"/>
              </a:rPr>
            </a:br>
            <a:r>
              <a:rPr lang="ru-RU" sz="1800" b="1" dirty="0">
                <a:solidFill>
                  <a:srgbClr val="222222"/>
                </a:solidFill>
                <a:latin typeface="Roboto"/>
              </a:rPr>
              <a:t/>
            </a:r>
            <a:br>
              <a:rPr lang="ru-RU" sz="1800" b="1" dirty="0">
                <a:solidFill>
                  <a:srgbClr val="222222"/>
                </a:solidFill>
                <a:latin typeface="Roboto"/>
              </a:rPr>
            </a:br>
            <a:r>
              <a:rPr lang="ru-RU" sz="1800" b="1" dirty="0" smtClean="0">
                <a:solidFill>
                  <a:srgbClr val="222222"/>
                </a:solidFill>
                <a:latin typeface="Roboto"/>
              </a:rPr>
              <a:t> 1</a:t>
            </a: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Развивает 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>мелкую моторику и мелкие мышцы рук. Малыш тренирует глаз, учится сопоставлять движения рук и зрение. В свою очередь, развитая и быстрая моторика улучшает </a:t>
            </a: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внимательность, 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>память, </a:t>
            </a: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речь;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/>
            </a:r>
            <a:br>
              <a:rPr lang="ru-RU" sz="1800" b="1" dirty="0">
                <a:solidFill>
                  <a:srgbClr val="444444"/>
                </a:solidFill>
                <a:latin typeface="Helvetica Neue"/>
              </a:rPr>
            </a:b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2 Воспитывает 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>самостоятельность и дисциплинированность, усидчивость и терпеливость. Чтобы собрать конструктор, потребуется немало времени и терпения. Ребенок концентрируется на одном объекте и занятии, успокаивается и сосредотачивается, что особенно полезно для непосед;</a:t>
            </a:r>
            <a:br>
              <a:rPr lang="ru-RU" sz="1800" b="1" dirty="0">
                <a:solidFill>
                  <a:srgbClr val="444444"/>
                </a:solidFill>
                <a:latin typeface="Helvetica Neue"/>
              </a:rPr>
            </a:b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3 Учит 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>доводить начатое до конца, анализировать и сопоставлять, выявлять и исправлять ошибки. При необходимости можно менять детали и находить нужную, разобрать конструктор полностью и собрать заново с учетом предыдущего опыта;</a:t>
            </a:r>
            <a:br>
              <a:rPr lang="ru-RU" sz="1800" b="1" dirty="0">
                <a:solidFill>
                  <a:srgbClr val="444444"/>
                </a:solidFill>
                <a:latin typeface="Helvetica Neue"/>
              </a:rPr>
            </a:b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4 Развивает 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>скорость реакции и ловкость, наблюдательность и внимательность. Собирая конкретное изделие по схеме или рисунку, он учится определять формы и фактуры, размеры и цвета. </a:t>
            </a:r>
            <a:br>
              <a:rPr lang="ru-RU" sz="1800" b="1" dirty="0">
                <a:solidFill>
                  <a:srgbClr val="444444"/>
                </a:solidFill>
                <a:latin typeface="Helvetica Neue"/>
              </a:rPr>
            </a:b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5 Формирует </a:t>
            </a:r>
            <a:r>
              <a:rPr lang="ru-RU" sz="1800" b="1" dirty="0">
                <a:solidFill>
                  <a:srgbClr val="444444"/>
                </a:solidFill>
                <a:latin typeface="Helvetica Neue"/>
              </a:rPr>
              <a:t>пространственное мышление и глазомер. Ребенок учится создавать пространственные образы и ориентироваться в пространстве, начинает представлять предметы в трехмерном измерении. Это развивает координацию, а в дальнейшем поможет малышам освоить математику, физику, черчение и визуальные </a:t>
            </a:r>
            <a:r>
              <a:rPr lang="ru-RU" sz="1800" b="1" dirty="0" smtClean="0">
                <a:solidFill>
                  <a:srgbClr val="444444"/>
                </a:solidFill>
                <a:latin typeface="Helvetica Neue"/>
              </a:rPr>
              <a:t>искусства.</a:t>
            </a:r>
            <a:r>
              <a:rPr lang="ru-RU" sz="1400" dirty="0">
                <a:solidFill>
                  <a:srgbClr val="444444"/>
                </a:solidFill>
                <a:latin typeface="Helvetica Neue"/>
              </a:rPr>
              <a:t/>
            </a:r>
            <a:br>
              <a:rPr lang="ru-RU" sz="1400" dirty="0">
                <a:solidFill>
                  <a:srgbClr val="444444"/>
                </a:solidFill>
                <a:latin typeface="Helvetica Neue"/>
              </a:rPr>
            </a:b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4115815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92697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первом этапе дети создавали простые конструкции.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0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1910597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втором этапе знакомились со схемами.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39" y="1600200"/>
            <a:ext cx="3571321" cy="45259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473" y="1600200"/>
            <a:ext cx="3716053" cy="4525963"/>
          </a:xfrm>
        </p:spPr>
      </p:pic>
    </p:spTree>
    <p:extLst>
      <p:ext uri="{BB962C8B-B14F-4D97-AF65-F5344CB8AC3E}">
        <p14:creationId xmlns:p14="http://schemas.microsoft.com/office/powerpoint/2010/main" val="3065762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340768"/>
            <a:ext cx="3394472" cy="446449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412776"/>
            <a:ext cx="3394472" cy="4392488"/>
          </a:xfrm>
        </p:spPr>
      </p:pic>
    </p:spTree>
    <p:extLst>
      <p:ext uri="{BB962C8B-B14F-4D97-AF65-F5344CB8AC3E}">
        <p14:creationId xmlns:p14="http://schemas.microsoft.com/office/powerpoint/2010/main" val="3151591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00811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На третьем этапе у детей стали получаться сложные и объёмные фигуры.</a:t>
            </a:r>
            <a:endParaRPr lang="ru-RU" sz="2400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942" y="1844675"/>
            <a:ext cx="3211116" cy="4281488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264" y="1600200"/>
            <a:ext cx="3394472" cy="4525963"/>
          </a:xfrm>
        </p:spPr>
      </p:pic>
    </p:spTree>
    <p:extLst>
      <p:ext uri="{BB962C8B-B14F-4D97-AF65-F5344CB8AC3E}">
        <p14:creationId xmlns:p14="http://schemas.microsoft.com/office/powerpoint/2010/main" val="4384679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04" y="908720"/>
            <a:ext cx="4386220" cy="5113908"/>
          </a:xfrm>
        </p:spPr>
      </p:pic>
    </p:spTree>
    <p:extLst>
      <p:ext uri="{BB962C8B-B14F-4D97-AF65-F5344CB8AC3E}">
        <p14:creationId xmlns:p14="http://schemas.microsoft.com/office/powerpoint/2010/main" val="24851986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115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LEGO -конструирование- как средство развития детских способностей. </vt:lpstr>
      <vt:lpstr>Презентация PowerPoint</vt:lpstr>
      <vt:lpstr>лл</vt:lpstr>
      <vt:lpstr>                  Польза конструктора для ребенка     1Развивает мелкую моторику и мелкие мышцы рук. Малыш тренирует глаз, учится сопоставлять движения рук и зрение. В свою очередь, развитая и быстрая моторика улучшает внимательность, память, речь; 2 Воспитывает самостоятельность и дисциплинированность, усидчивость и терпеливость. Чтобы собрать конструктор, потребуется немало времени и терпения. Ребенок концентрируется на одном объекте и занятии, успокаивается и сосредотачивается, что особенно полезно для непосед; 3 Учит доводить начатое до конца, анализировать и сопоставлять, выявлять и исправлять ошибки. При необходимости можно менять детали и находить нужную, разобрать конструктор полностью и собрать заново с учетом предыдущего опыта; 4 Развивает скорость реакции и ловкость, наблюдательность и внимательность. Собирая конкретное изделие по схеме или рисунку, он учится определять формы и фактуры, размеры и цвета.  5 Формирует пространственное мышление и глазомер. Ребенок учится создавать пространственные образы и ориентироваться в пространстве, начинает представлять предметы в трехмерном измерении. Это развивает координацию, а в дальнейшем поможет малышам освоить математику, физику, черчение и визуальные искусства. </vt:lpstr>
      <vt:lpstr>На первом этапе дети создавали простые конструкции.</vt:lpstr>
      <vt:lpstr>На втором этапе знакомились со схемами.</vt:lpstr>
      <vt:lpstr>Презентация PowerPoint</vt:lpstr>
      <vt:lpstr>На третьем этапе у детей стали получаться сложные и объёмные фигуры.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LEGO -конструирование- как средство развития детских способностей.</dc:title>
  <dc:creator>User</dc:creator>
  <cp:lastModifiedBy>User</cp:lastModifiedBy>
  <cp:revision>10</cp:revision>
  <dcterms:created xsi:type="dcterms:W3CDTF">2021-01-16T13:21:25Z</dcterms:created>
  <dcterms:modified xsi:type="dcterms:W3CDTF">2023-05-30T17:42:51Z</dcterms:modified>
</cp:coreProperties>
</file>