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7" r:id="rId3"/>
    <p:sldId id="261" r:id="rId4"/>
    <p:sldId id="276" r:id="rId5"/>
    <p:sldId id="269" r:id="rId6"/>
    <p:sldId id="258" r:id="rId7"/>
    <p:sldId id="260" r:id="rId8"/>
    <p:sldId id="270" r:id="rId9"/>
    <p:sldId id="273" r:id="rId10"/>
    <p:sldId id="277" r:id="rId11"/>
    <p:sldId id="271" r:id="rId12"/>
    <p:sldId id="264" r:id="rId13"/>
    <p:sldId id="26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4B5"/>
    <a:srgbClr val="5E87CD"/>
    <a:srgbClr val="7694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 snapToGrid="0">
      <p:cViewPr>
        <p:scale>
          <a:sx n="77" d="100"/>
          <a:sy n="77" d="100"/>
        </p:scale>
        <p:origin x="-43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4A61-7E50-4389-BD0D-181D6804A67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A1205-CFF9-4821-B863-698F742E8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042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4A61-7E50-4389-BD0D-181D6804A67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A1205-CFF9-4821-B863-698F742E8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556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4A61-7E50-4389-BD0D-181D6804A67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A1205-CFF9-4821-B863-698F742E8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309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4A61-7E50-4389-BD0D-181D6804A67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A1205-CFF9-4821-B863-698F742E8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209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4A61-7E50-4389-BD0D-181D6804A67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A1205-CFF9-4821-B863-698F742E8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098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4A61-7E50-4389-BD0D-181D6804A67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A1205-CFF9-4821-B863-698F742E8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898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4A61-7E50-4389-BD0D-181D6804A67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A1205-CFF9-4821-B863-698F742E8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536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4A61-7E50-4389-BD0D-181D6804A67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A1205-CFF9-4821-B863-698F742E8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982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4A61-7E50-4389-BD0D-181D6804A67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A1205-CFF9-4821-B863-698F742E8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420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4A61-7E50-4389-BD0D-181D6804A67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A1205-CFF9-4821-B863-698F742E8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674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4A61-7E50-4389-BD0D-181D6804A67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A1205-CFF9-4821-B863-698F742E8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696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E87CD">
            <a:alpha val="4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F4A61-7E50-4389-BD0D-181D6804A67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A1205-CFF9-4821-B863-698F742E8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031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88843" y="1971588"/>
            <a:ext cx="9070432" cy="26161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000000"/>
                </a:solidFill>
                <a:latin typeface="Times New Roman"/>
                <a:ea typeface="Calibri"/>
              </a:rPr>
              <a:t>Без ученья – нет уменья. </a:t>
            </a:r>
            <a:endParaRPr lang="ru-RU" sz="6000" b="1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endParaRPr lang="ru-RU" sz="6000" b="1" dirty="0">
              <a:solidFill>
                <a:srgbClr val="000000"/>
              </a:solidFill>
              <a:latin typeface="Times New Roman"/>
            </a:endParaRPr>
          </a:p>
          <a:p>
            <a:pPr algn="r"/>
            <a:r>
              <a:rPr lang="ru-RU" sz="4400" b="1" dirty="0" smtClean="0">
                <a:solidFill>
                  <a:srgbClr val="000000"/>
                </a:solidFill>
                <a:latin typeface="Times New Roman"/>
              </a:rPr>
              <a:t>Пословица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25949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02011" y="149465"/>
            <a:ext cx="6096000" cy="25801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750"/>
              </a:spcAft>
            </a:pP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</a:rPr>
              <a:t>(С) бежать с горы – ... .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750"/>
              </a:spcAft>
            </a:pP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</a:rPr>
              <a:t>(С) тереть с доски – ... .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750"/>
              </a:spcAft>
            </a:pP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</a:rPr>
              <a:t>По морям (по) плыли – ... .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750"/>
              </a:spcAft>
            </a:pP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</a:rPr>
              <a:t>(До) шёл до конца – ... .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750"/>
              </a:spcAft>
            </a:pP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</a:rPr>
              <a:t>(До) брались до верхушки – ... 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62649" y="3090374"/>
            <a:ext cx="6096000" cy="25801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750"/>
              </a:spcAft>
            </a:pPr>
            <a:r>
              <a:rPr lang="ru-RU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Сбежать 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</a:rPr>
              <a:t>с горы </a:t>
            </a:r>
            <a:endParaRPr lang="ru-RU" i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750"/>
              </a:spcAft>
            </a:pPr>
            <a:r>
              <a:rPr lang="ru-RU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Стереть 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</a:rPr>
              <a:t>с доски </a:t>
            </a:r>
            <a:endParaRPr lang="ru-RU" i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750"/>
              </a:spcAft>
            </a:pPr>
            <a:r>
              <a:rPr lang="ru-RU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 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</a:rPr>
              <a:t>морям 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поплыли </a:t>
            </a:r>
          </a:p>
          <a:p>
            <a:pPr>
              <a:lnSpc>
                <a:spcPct val="150000"/>
              </a:lnSpc>
              <a:spcAft>
                <a:spcPts val="750"/>
              </a:spcAft>
            </a:pPr>
            <a:r>
              <a:rPr lang="ru-RU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Дошёл 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</a:rPr>
              <a:t>до конца </a:t>
            </a:r>
            <a:endParaRPr lang="ru-RU" i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750"/>
              </a:spcAft>
            </a:pPr>
            <a:r>
              <a:rPr lang="ru-RU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Добрались 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</a:rPr>
              <a:t>до 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верхушки        нарисовать приставку!!!!!!!!!!!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1752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26076" y="191696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Уровень 1.</a:t>
            </a:r>
            <a:r>
              <a:rPr lang="ru-RU" b="1" u="sng" dirty="0">
                <a:solidFill>
                  <a:srgbClr val="00B050"/>
                </a:solidFill>
                <a:latin typeface="Times New Roman"/>
                <a:ea typeface="Times New Roman"/>
              </a:rPr>
              <a:t> </a:t>
            </a:r>
            <a:r>
              <a:rPr lang="ru-RU" b="1" u="sng" dirty="0" smtClean="0">
                <a:solidFill>
                  <a:srgbClr val="00B050"/>
                </a:solidFill>
                <a:latin typeface="Times New Roman"/>
                <a:ea typeface="Times New Roman"/>
              </a:rPr>
              <a:t>Зелёная </a:t>
            </a:r>
            <a:r>
              <a:rPr lang="ru-RU" b="1" u="sng" dirty="0">
                <a:solidFill>
                  <a:srgbClr val="00B050"/>
                </a:solidFill>
                <a:latin typeface="Times New Roman"/>
                <a:ea typeface="Times New Roman"/>
              </a:rPr>
              <a:t>карточка: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Образуйте от данных слов однокоренные слова с помощью приставки: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Кричать - …, кипеть - …, дрожать - …, говорить - … 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61006" y="3327976"/>
            <a:ext cx="6096000" cy="18825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kern="800" dirty="0">
                <a:solidFill>
                  <a:srgbClr val="000000"/>
                </a:solidFill>
                <a:latin typeface="Times New Roman"/>
                <a:ea typeface="Times New Roman"/>
              </a:rPr>
              <a:t>Уровень 2.</a:t>
            </a:r>
            <a:r>
              <a:rPr lang="ru-RU" kern="0" dirty="0">
                <a:solidFill>
                  <a:srgbClr val="FF0000"/>
                </a:solidFill>
                <a:latin typeface="Times New Roman"/>
                <a:ea typeface="Calibri"/>
              </a:rPr>
              <a:t> Красная карточка.</a:t>
            </a:r>
            <a:endParaRPr lang="ru-RU" kern="800" dirty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С какими приставками надо употребить данные слова, чтобы действие уже закончилось? Приставки выделите: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Читал - …, строил - …, шил - …, смотрел - … 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200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984" y="711115"/>
            <a:ext cx="11145794" cy="1325563"/>
          </a:xfrm>
        </p:spPr>
        <p:txBody>
          <a:bodyPr>
            <a:noAutofit/>
          </a:bodyPr>
          <a:lstStyle/>
          <a:p>
            <a:pPr indent="-90170">
              <a:lnSpc>
                <a:spcPct val="150000"/>
              </a:lnSpc>
              <a:spcAft>
                <a:spcPts val="0"/>
              </a:spcAft>
            </a:pPr>
            <a:r>
              <a:rPr lang="ru-RU" sz="4000" b="1" dirty="0">
                <a:latin typeface="Times New Roman"/>
                <a:ea typeface="Calibri"/>
              </a:rPr>
              <a:t>Предлагаю выполнить творческое задание:</a:t>
            </a:r>
            <a:r>
              <a:rPr lang="ru-RU" sz="4000" dirty="0">
                <a:latin typeface="Times New Roman"/>
                <a:ea typeface="Calibri"/>
              </a:rPr>
              <a:t> 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r>
              <a:rPr lang="ru-RU" sz="4000" kern="800" dirty="0">
                <a:solidFill>
                  <a:srgbClr val="111115"/>
                </a:solidFill>
                <a:latin typeface="Times New Roman"/>
                <a:ea typeface="Times New Roman"/>
              </a:rPr>
              <a:t>Образуйте и запишите новые слова, с помощью </a:t>
            </a:r>
            <a:r>
              <a:rPr lang="ru-RU" sz="4000" kern="800" dirty="0" smtClean="0">
                <a:solidFill>
                  <a:srgbClr val="111115"/>
                </a:solidFill>
                <a:latin typeface="Times New Roman"/>
                <a:ea typeface="Times New Roman"/>
              </a:rPr>
              <a:t>приставок.</a:t>
            </a:r>
            <a:endParaRPr lang="ru-RU" sz="4000" dirty="0"/>
          </a:p>
        </p:txBody>
      </p:sp>
      <p:pic>
        <p:nvPicPr>
          <p:cNvPr id="2050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660" y="1940011"/>
            <a:ext cx="5535827" cy="394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798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0557" y="2366920"/>
            <a:ext cx="10515600" cy="1325563"/>
          </a:xfrm>
        </p:spPr>
        <p:txBody>
          <a:bodyPr>
            <a:normAutofit fontScale="90000"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ru-RU" sz="6600" dirty="0" smtClean="0">
                <a:solidFill>
                  <a:srgbClr val="000000"/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6600" dirty="0" smtClean="0">
                <a:solidFill>
                  <a:srgbClr val="000000"/>
                </a:solidFill>
                <a:latin typeface="Times New Roman"/>
                <a:ea typeface="Calibri"/>
                <a:cs typeface="+mn-cs"/>
              </a:rPr>
            </a:br>
            <a:r>
              <a:rPr lang="ru-RU" sz="6600" dirty="0" smtClean="0">
                <a:solidFill>
                  <a:srgbClr val="000000"/>
                </a:solidFill>
                <a:latin typeface="Times New Roman"/>
                <a:ea typeface="Calibri"/>
                <a:cs typeface="+mn-cs"/>
              </a:rPr>
              <a:t>Если </a:t>
            </a:r>
            <a:r>
              <a:rPr lang="ru-RU" sz="6600" dirty="0">
                <a:solidFill>
                  <a:srgbClr val="000000"/>
                </a:solidFill>
                <a:latin typeface="Times New Roman"/>
                <a:ea typeface="Calibri"/>
                <a:cs typeface="+mn-cs"/>
              </a:rPr>
              <a:t>ты </a:t>
            </a:r>
            <a:r>
              <a:rPr lang="ru-RU" sz="6600" dirty="0" smtClean="0">
                <a:solidFill>
                  <a:srgbClr val="000000"/>
                </a:solidFill>
                <a:latin typeface="Times New Roman"/>
                <a:ea typeface="Calibri"/>
                <a:cs typeface="+mn-cs"/>
              </a:rPr>
              <a:t>будешь любознательным</a:t>
            </a:r>
            <a:r>
              <a:rPr lang="ru-RU" sz="6600" dirty="0">
                <a:solidFill>
                  <a:srgbClr val="000000"/>
                </a:solidFill>
                <a:latin typeface="Times New Roman"/>
                <a:ea typeface="Calibri"/>
                <a:cs typeface="+mn-cs"/>
              </a:rPr>
              <a:t>, то будешь много </a:t>
            </a:r>
            <a:r>
              <a:rPr lang="ru-RU" sz="6600" dirty="0" smtClean="0">
                <a:solidFill>
                  <a:srgbClr val="000000"/>
                </a:solidFill>
                <a:latin typeface="Times New Roman"/>
                <a:ea typeface="Calibri"/>
                <a:cs typeface="+mn-cs"/>
              </a:rPr>
              <a:t>знающим </a:t>
            </a:r>
            <a:r>
              <a:rPr lang="ru-RU" sz="6600" dirty="0">
                <a:solidFill>
                  <a:srgbClr val="000000"/>
                </a:solidFill>
                <a:latin typeface="Times New Roman"/>
                <a:ea typeface="Calibri"/>
                <a:cs typeface="+mn-cs"/>
              </a:rPr>
              <a:t>[Сократ</a:t>
            </a:r>
            <a:r>
              <a:rPr lang="ru-RU" sz="6600" dirty="0" smtClean="0">
                <a:solidFill>
                  <a:srgbClr val="000000"/>
                </a:solidFill>
                <a:latin typeface="Times New Roman"/>
                <a:ea typeface="Calibri"/>
                <a:cs typeface="+mn-cs"/>
              </a:rPr>
              <a:t>].</a:t>
            </a:r>
            <a:r>
              <a:rPr lang="ru-RU" sz="6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6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37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065" y="378480"/>
            <a:ext cx="11541211" cy="5824612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70000"/>
              </a:lnSpc>
              <a:spcAft>
                <a:spcPts val="0"/>
              </a:spcAft>
              <a:buNone/>
            </a:pPr>
            <a:r>
              <a:rPr lang="ru-RU" sz="7200" i="1" kern="800" dirty="0">
                <a:solidFill>
                  <a:srgbClr val="000000"/>
                </a:solidFill>
                <a:latin typeface="Times New Roman"/>
                <a:ea typeface="Times New Roman"/>
              </a:rPr>
              <a:t>Скоро начнётся футбольный матч. На игру приедут юные футболисты. Футбол – это игра сильных.</a:t>
            </a:r>
            <a:endParaRPr lang="ru-RU" sz="7200" i="1" kern="800" dirty="0" smtClean="0">
              <a:effectLst/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7200" i="1" kern="800" dirty="0">
              <a:effectLst/>
              <a:latin typeface="Times New Roman"/>
              <a:ea typeface="Times New Roman"/>
            </a:endParaRPr>
          </a:p>
          <a:p>
            <a:pPr marL="0" indent="0" algn="ctr">
              <a:lnSpc>
                <a:spcPct val="220000"/>
              </a:lnSpc>
              <a:spcAft>
                <a:spcPts val="0"/>
              </a:spcAft>
              <a:buNone/>
            </a:pPr>
            <a:r>
              <a:rPr lang="ru-RU" sz="7200" i="1" kern="800" dirty="0" smtClean="0">
                <a:latin typeface="Times New Roman"/>
                <a:ea typeface="Times New Roman"/>
              </a:rPr>
              <a:t>Футбольный, футболисты, футбол</a:t>
            </a:r>
            <a:endParaRPr lang="ru-RU" sz="8000" kern="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9186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347" y="602306"/>
            <a:ext cx="11145794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i="1" kern="800" dirty="0">
                <a:solidFill>
                  <a:srgbClr val="000000"/>
                </a:solidFill>
                <a:latin typeface="Times New Roman"/>
                <a:ea typeface="Times New Roman"/>
              </a:rPr>
              <a:t>ход, приход, поход, выход, </a:t>
            </a:r>
            <a:r>
              <a:rPr lang="ru-RU" sz="8000" b="1" i="1" kern="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переход</a:t>
            </a:r>
            <a:r>
              <a:rPr lang="ru-RU" sz="8000" b="1" i="1" kern="800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ru-RU" sz="8000" b="1" i="1" kern="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вход</a:t>
            </a:r>
          </a:p>
          <a:p>
            <a:pPr marL="0" indent="0" algn="ctr">
              <a:buNone/>
            </a:pPr>
            <a:endParaRPr lang="ru-RU" sz="6600" b="1" kern="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algn="ctr">
              <a:buNone/>
            </a:pPr>
            <a:r>
              <a:rPr lang="ru-RU" sz="6600" b="1" kern="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общая </a:t>
            </a:r>
            <a:r>
              <a:rPr lang="ru-RU" sz="6600" b="1" kern="800" dirty="0">
                <a:solidFill>
                  <a:srgbClr val="000000"/>
                </a:solidFill>
                <a:latin typeface="Times New Roman"/>
                <a:ea typeface="Times New Roman"/>
              </a:rPr>
              <a:t>часть – корень – ход-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19478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64924" y="1739127"/>
            <a:ext cx="5181600" cy="4351338"/>
          </a:xfrm>
        </p:spPr>
        <p:txBody>
          <a:bodyPr/>
          <a:lstStyle/>
          <a:p>
            <a:pPr marL="0" lvl="0" indent="0"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endParaRPr lang="ru-RU" sz="3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400" dirty="0" smtClean="0"/>
              <a:t>       ПРИСТАВКА</a:t>
            </a:r>
            <a:endParaRPr lang="ru-RU" sz="5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kern="800" dirty="0">
                <a:latin typeface="Times New Roman"/>
                <a:ea typeface="Times New Roman"/>
              </a:rPr>
              <a:t>АКВАТСИРП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62098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0195" y="1013253"/>
            <a:ext cx="1044145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6600" kern="800" dirty="0" smtClean="0">
                <a:effectLst/>
                <a:latin typeface="Times New Roman"/>
                <a:ea typeface="Times New Roman"/>
              </a:rPr>
              <a:t>Цель: </a:t>
            </a:r>
            <a:r>
              <a:rPr lang="ru-RU" sz="6600" b="1" i="1" kern="800" dirty="0">
                <a:solidFill>
                  <a:srgbClr val="000000"/>
                </a:solidFill>
                <a:latin typeface="Times New Roman"/>
                <a:ea typeface="Times New Roman"/>
              </a:rPr>
              <a:t>Узнать, что такое </a:t>
            </a:r>
            <a:r>
              <a:rPr lang="ru-RU" sz="6600" b="1" i="1" kern="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приставка, научиться  </a:t>
            </a:r>
            <a:r>
              <a:rPr lang="ru-RU" sz="6600" b="1" i="1" kern="800" dirty="0">
                <a:solidFill>
                  <a:srgbClr val="000000"/>
                </a:solidFill>
                <a:latin typeface="Times New Roman"/>
                <a:ea typeface="Times New Roman"/>
              </a:rPr>
              <a:t>находить в словах приставку.</a:t>
            </a:r>
            <a:r>
              <a:rPr lang="ru-RU" sz="6600" kern="800" dirty="0">
                <a:latin typeface="Times New Roman"/>
                <a:ea typeface="Times New Roman"/>
              </a:rPr>
              <a:t> </a:t>
            </a:r>
            <a:endParaRPr lang="ru-RU" sz="6600" kern="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5764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4908" y="407773"/>
            <a:ext cx="10698892" cy="5769189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4800" kern="0" dirty="0">
                <a:solidFill>
                  <a:srgbClr val="00000A"/>
                </a:solidFill>
                <a:latin typeface="Times New Roman"/>
                <a:ea typeface="Calibri"/>
              </a:rPr>
              <a:t>План</a:t>
            </a:r>
            <a:r>
              <a:rPr lang="ru-RU" sz="4800" kern="0" dirty="0" smtClean="0">
                <a:solidFill>
                  <a:srgbClr val="00000A"/>
                </a:solidFill>
                <a:latin typeface="Times New Roman"/>
                <a:ea typeface="Calibri"/>
              </a:rPr>
              <a:t>: перепутать!</a:t>
            </a:r>
            <a:endParaRPr lang="ru-RU" sz="4800" kern="800" dirty="0">
              <a:latin typeface="Times New Roman"/>
              <a:ea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4800" kern="0" dirty="0">
                <a:solidFill>
                  <a:srgbClr val="00000A"/>
                </a:solidFill>
                <a:latin typeface="Times New Roman"/>
                <a:ea typeface="Calibri"/>
              </a:rPr>
              <a:t>1. Узнаем, что такое приставка.</a:t>
            </a:r>
            <a:endParaRPr lang="ru-RU" sz="4800" kern="800" dirty="0">
              <a:latin typeface="Times New Roman"/>
              <a:ea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4800" kern="0" dirty="0">
                <a:solidFill>
                  <a:srgbClr val="00000A"/>
                </a:solidFill>
                <a:latin typeface="Times New Roman"/>
                <a:ea typeface="Calibri"/>
              </a:rPr>
              <a:t>2. Научимся </a:t>
            </a:r>
            <a:r>
              <a:rPr lang="ru-RU" sz="4800" kern="800" dirty="0">
                <a:latin typeface="Times New Roman"/>
                <a:ea typeface="Times New Roman"/>
              </a:rPr>
              <a:t>выделять приставки в словах и образовывать новые слова с помощью приставок.</a:t>
            </a: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4800" kern="0" dirty="0">
                <a:solidFill>
                  <a:srgbClr val="00000A"/>
                </a:solidFill>
                <a:latin typeface="Times New Roman"/>
                <a:ea typeface="Calibri"/>
              </a:rPr>
              <a:t>3.  Применим полученные знания.</a:t>
            </a:r>
            <a:endParaRPr lang="ru-RU" sz="4800" kern="800" dirty="0">
              <a:latin typeface="Times New Roman"/>
              <a:ea typeface="Times New Roman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sz="48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057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208903" y="639376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kern="800" dirty="0">
                <a:solidFill>
                  <a:srgbClr val="000000"/>
                </a:solidFill>
                <a:latin typeface="Times New Roman"/>
                <a:ea typeface="Times New Roman"/>
              </a:rPr>
              <a:t>х</a:t>
            </a:r>
            <a:r>
              <a:rPr lang="ru-RU" b="1" i="1" kern="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од</a:t>
            </a:r>
            <a:r>
              <a:rPr lang="ru-RU" b="1" i="1" kern="800" dirty="0">
                <a:solidFill>
                  <a:srgbClr val="000000"/>
                </a:solidFill>
                <a:latin typeface="Times New Roman"/>
                <a:ea typeface="Times New Roman"/>
              </a:rPr>
              <a:t>, приход, поход, выход, переход, вход</a:t>
            </a:r>
            <a:r>
              <a:rPr lang="ru-RU" b="1" i="1" kern="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pPr marL="0" indent="0" algn="ctr">
              <a:buNone/>
            </a:pPr>
            <a:r>
              <a:rPr lang="ru-RU" b="1" i="1" kern="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Приставки:</a:t>
            </a:r>
          </a:p>
          <a:p>
            <a:pPr algn="ctr">
              <a:buFontTx/>
              <a:buChar char="-"/>
            </a:pPr>
            <a:r>
              <a:rPr lang="ru-RU" b="1" i="1" kern="800" dirty="0">
                <a:solidFill>
                  <a:srgbClr val="000000"/>
                </a:solidFill>
                <a:latin typeface="Times New Roman"/>
              </a:rPr>
              <a:t>п</a:t>
            </a:r>
            <a:r>
              <a:rPr lang="ru-RU" b="1" i="1" kern="800" dirty="0" smtClean="0">
                <a:solidFill>
                  <a:srgbClr val="000000"/>
                </a:solidFill>
                <a:latin typeface="Times New Roman"/>
              </a:rPr>
              <a:t>ри</a:t>
            </a:r>
          </a:p>
          <a:p>
            <a:pPr algn="ctr">
              <a:buFontTx/>
              <a:buChar char="-"/>
            </a:pPr>
            <a:r>
              <a:rPr lang="ru-RU" b="1" i="1" kern="800" dirty="0" smtClean="0">
                <a:solidFill>
                  <a:srgbClr val="000000"/>
                </a:solidFill>
                <a:latin typeface="Times New Roman"/>
              </a:rPr>
              <a:t>по</a:t>
            </a:r>
          </a:p>
          <a:p>
            <a:pPr algn="ctr">
              <a:buFontTx/>
              <a:buChar char="-"/>
            </a:pPr>
            <a:r>
              <a:rPr lang="ru-RU" b="1" i="1" kern="800" dirty="0">
                <a:solidFill>
                  <a:srgbClr val="000000"/>
                </a:solidFill>
                <a:latin typeface="Times New Roman"/>
              </a:rPr>
              <a:t>в</a:t>
            </a:r>
            <a:r>
              <a:rPr lang="ru-RU" b="1" i="1" kern="800" dirty="0" smtClean="0">
                <a:solidFill>
                  <a:srgbClr val="000000"/>
                </a:solidFill>
                <a:latin typeface="Times New Roman"/>
              </a:rPr>
              <a:t>ы</a:t>
            </a:r>
          </a:p>
          <a:p>
            <a:pPr algn="ctr">
              <a:buFontTx/>
              <a:buChar char="-"/>
            </a:pPr>
            <a:r>
              <a:rPr lang="ru-RU" b="1" i="1" kern="800" dirty="0">
                <a:solidFill>
                  <a:srgbClr val="000000"/>
                </a:solidFill>
                <a:latin typeface="Times New Roman"/>
              </a:rPr>
              <a:t>п</a:t>
            </a:r>
            <a:r>
              <a:rPr lang="ru-RU" b="1" i="1" kern="800" dirty="0" smtClean="0">
                <a:solidFill>
                  <a:srgbClr val="000000"/>
                </a:solidFill>
                <a:latin typeface="Times New Roman"/>
              </a:rPr>
              <a:t>ере</a:t>
            </a:r>
          </a:p>
          <a:p>
            <a:pPr algn="ctr">
              <a:buFontTx/>
              <a:buChar char="-"/>
            </a:pPr>
            <a:r>
              <a:rPr lang="ru-RU" b="1" i="1" kern="800" dirty="0" smtClean="0">
                <a:solidFill>
                  <a:srgbClr val="000000"/>
                </a:solidFill>
                <a:latin typeface="Times New Roman"/>
              </a:rPr>
              <a:t>В    Пишу сама!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132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https://vsegda-pomnim.com/uploads/posts/2022-04/1649547759_56-vsegda-pomnim-com-p-snegiri-na-bereze-foto-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0375" y="1126178"/>
            <a:ext cx="100675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1 </a:t>
            </a:r>
            <a:r>
              <a:rPr lang="ru-RU" sz="24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гр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завернул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, вывернул, забежал, свернул, зашить, зашёл, дошить.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kern="800" dirty="0">
                <a:solidFill>
                  <a:srgbClr val="000000"/>
                </a:solidFill>
                <a:latin typeface="Times New Roman"/>
                <a:ea typeface="Times New Roman"/>
              </a:rPr>
              <a:t>2 группа: прибежал, приехал, убежал, выбежал, уехал, прикрыл, открыл.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193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2" descr="https://avatars.mds.yandex.net/i?id=506532b18f82d71d0038cf3300b45010_l-519434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67" y="334810"/>
            <a:ext cx="10776182" cy="560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082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284</Words>
  <Application>Microsoft Office PowerPoint</Application>
  <PresentationFormat>Произвольный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АКВАТСИРП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Предлагаю выполнить творческое задание:  Образуйте и запишите новые слова, с помощью приставок.</vt:lpstr>
      <vt:lpstr> Если ты будешь любознательным, то будешь много знающим [Сократ].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Ганеева</dc:creator>
  <cp:lastModifiedBy>Мариночка</cp:lastModifiedBy>
  <cp:revision>35</cp:revision>
  <dcterms:created xsi:type="dcterms:W3CDTF">2019-09-16T16:53:30Z</dcterms:created>
  <dcterms:modified xsi:type="dcterms:W3CDTF">2023-05-30T14:57:56Z</dcterms:modified>
</cp:coreProperties>
</file>