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73" r:id="rId5"/>
    <p:sldId id="264" r:id="rId6"/>
    <p:sldId id="274" r:id="rId7"/>
    <p:sldId id="275" r:id="rId8"/>
    <p:sldId id="267" r:id="rId9"/>
    <p:sldId id="276" r:id="rId10"/>
    <p:sldId id="272" r:id="rId11"/>
  </p:sldIdLst>
  <p:sldSz cx="9144000" cy="6858000" type="screen4x3"/>
  <p:notesSz cx="6797675" cy="992505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6" roundtripDataSignature="AMtx7mjhl+zf9/Eu7V9HDMzvbQ9hK7uV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151C687-A67F-4D03-80EC-5D33B2D9664A}">
  <a:tblStyle styleId="{7151C687-A67F-4D03-80EC-5D33B2D9664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251" autoAdjust="0"/>
  </p:normalViewPr>
  <p:slideViewPr>
    <p:cSldViewPr snapToGrid="0">
      <p:cViewPr varScale="1">
        <p:scale>
          <a:sx n="58" d="100"/>
          <a:sy n="58" d="100"/>
        </p:scale>
        <p:origin x="1520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26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7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9162" y="744537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50" name="Google Shape;250;p17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7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7719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83260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1442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13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42" name="Google Shape;242;p16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16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body" idx="1"/>
          </p:nvPr>
        </p:nvSpPr>
        <p:spPr>
          <a:xfrm>
            <a:off x="633412" y="1828800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9"/>
          <p:cNvSpPr txBox="1"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9"/>
          <p:cNvSpPr txBox="1"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2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9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1"/>
          <p:cNvSpPr txBox="1"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1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28" name="Google Shape;28;p21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2"/>
          <p:cNvSpPr txBox="1">
            <a:spLocks noGrp="1"/>
          </p:cNvSpPr>
          <p:nvPr>
            <p:ph type="title"/>
          </p:nvPr>
        </p:nvSpPr>
        <p:spPr>
          <a:xfrm rot="5400000">
            <a:off x="4623593" y="2280444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2"/>
          <p:cNvSpPr txBox="1">
            <a:spLocks noGrp="1"/>
          </p:cNvSpPr>
          <p:nvPr>
            <p:ph type="body" idx="1"/>
          </p:nvPr>
        </p:nvSpPr>
        <p:spPr>
          <a:xfrm rot="5400000">
            <a:off x="623094" y="365919"/>
            <a:ext cx="5811837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4" name="Google Shape;34;p2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3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3"/>
          <p:cNvSpPr txBox="1">
            <a:spLocks noGrp="1"/>
          </p:cNvSpPr>
          <p:nvPr>
            <p:ph type="body" idx="1"/>
          </p:nvPr>
        </p:nvSpPr>
        <p:spPr>
          <a:xfrm rot="5400000">
            <a:off x="2401093" y="61118"/>
            <a:ext cx="4351337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3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4"/>
          <p:cNvSpPr txBox="1"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4"/>
          <p:cNvSpPr>
            <a:spLocks noGrp="1"/>
          </p:cNvSpPr>
          <p:nvPr>
            <p:ph type="pic" idx="2"/>
          </p:nvPr>
        </p:nvSpPr>
        <p:spPr>
          <a:xfrm>
            <a:off x="3886200" y="990600"/>
            <a:ext cx="4629150" cy="4876800"/>
          </a:xfrm>
          <a:prstGeom prst="rect">
            <a:avLst/>
          </a:prstGeom>
          <a:noFill/>
          <a:ln>
            <a:noFill/>
          </a:ln>
        </p:spPr>
      </p:sp>
      <p:sp>
        <p:nvSpPr>
          <p:cNvPr id="46" name="Google Shape;46;p24"/>
          <p:cNvSpPr txBox="1">
            <a:spLocks noGrp="1"/>
          </p:cNvSpPr>
          <p:nvPr>
            <p:ph type="body" idx="1"/>
          </p:nvPr>
        </p:nvSpPr>
        <p:spPr>
          <a:xfrm>
            <a:off x="630936" y="2057400"/>
            <a:ext cx="294894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5pPr>
            <a:lvl6pPr marL="2743200" lvl="5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6pPr>
            <a:lvl7pPr marL="3200400" lvl="6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7pPr>
            <a:lvl8pPr marL="3657600" lvl="7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8pPr>
            <a:lvl9pPr marL="4114800" lvl="8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9pPr>
          </a:lstStyle>
          <a:p>
            <a:endParaRPr/>
          </a:p>
        </p:txBody>
      </p:sp>
      <p:sp>
        <p:nvSpPr>
          <p:cNvPr id="47" name="Google Shape;47;p24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4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4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5"/>
          <p:cNvSpPr txBox="1"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5"/>
          <p:cNvSpPr txBox="1">
            <a:spLocks noGrp="1"/>
          </p:cNvSpPr>
          <p:nvPr>
            <p:ph type="body" idx="1"/>
          </p:nvPr>
        </p:nvSpPr>
        <p:spPr>
          <a:xfrm>
            <a:off x="3886200" y="990600"/>
            <a:ext cx="462915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5pPr>
            <a:lvl6pPr marL="2743200" lvl="5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6pPr>
            <a:lvl7pPr marL="3200400" lvl="6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7pPr>
            <a:lvl8pPr marL="3657600" lvl="7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8pPr>
            <a:lvl9pPr marL="4114800" lvl="8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9pPr>
          </a:lstStyle>
          <a:p>
            <a:endParaRPr/>
          </a:p>
        </p:txBody>
      </p:sp>
      <p:sp>
        <p:nvSpPr>
          <p:cNvPr id="53" name="Google Shape;53;p25"/>
          <p:cNvSpPr txBox="1">
            <a:spLocks noGrp="1"/>
          </p:cNvSpPr>
          <p:nvPr>
            <p:ph type="body" idx="2"/>
          </p:nvPr>
        </p:nvSpPr>
        <p:spPr>
          <a:xfrm>
            <a:off x="630936" y="2057399"/>
            <a:ext cx="2948940" cy="381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5pPr>
            <a:lvl6pPr marL="2743200" lvl="5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6pPr>
            <a:lvl7pPr marL="3200400" lvl="6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7pPr>
            <a:lvl8pPr marL="3657600" lvl="7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8pPr>
            <a:lvl9pPr marL="4114800" lvl="8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9pPr>
          </a:lstStyle>
          <a:p>
            <a:endParaRPr/>
          </a:p>
        </p:txBody>
      </p:sp>
      <p:sp>
        <p:nvSpPr>
          <p:cNvPr id="54" name="Google Shape;54;p25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5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>
  <p:cSld name="Только заголовок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6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6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6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6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>
  <p:cSld name="Сравнение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7"/>
          <p:cNvSpPr txBox="1"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64" name="Google Shape;64;p27"/>
          <p:cNvSpPr txBox="1">
            <a:spLocks noGrp="1"/>
          </p:cNvSpPr>
          <p:nvPr>
            <p:ph type="body" idx="2"/>
          </p:nvPr>
        </p:nvSpPr>
        <p:spPr>
          <a:xfrm>
            <a:off x="633845" y="2507551"/>
            <a:ext cx="3867150" cy="3680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5" name="Google Shape;65;p27"/>
          <p:cNvSpPr txBox="1">
            <a:spLocks noGrp="1"/>
          </p:cNvSpPr>
          <p:nvPr>
            <p:ph type="body" idx="3"/>
          </p:nvPr>
        </p:nvSpPr>
        <p:spPr>
          <a:xfrm>
            <a:off x="4629150" y="1681851"/>
            <a:ext cx="3886201" cy="825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66" name="Google Shape;66;p27"/>
          <p:cNvSpPr txBox="1">
            <a:spLocks noGrp="1"/>
          </p:cNvSpPr>
          <p:nvPr>
            <p:ph type="body" idx="4"/>
          </p:nvPr>
        </p:nvSpPr>
        <p:spPr>
          <a:xfrm>
            <a:off x="4629150" y="2507551"/>
            <a:ext cx="3886201" cy="3680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7" name="Google Shape;67;p27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7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7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8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8"/>
          <p:cNvSpPr txBox="1">
            <a:spLocks noGrp="1"/>
          </p:cNvSpPr>
          <p:nvPr>
            <p:ph type="body" idx="1"/>
          </p:nvPr>
        </p:nvSpPr>
        <p:spPr>
          <a:xfrm>
            <a:off x="633845" y="1828801"/>
            <a:ext cx="38862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4" name="Google Shape;74;p28"/>
          <p:cNvSpPr txBox="1">
            <a:spLocks noGrp="1"/>
          </p:cNvSpPr>
          <p:nvPr>
            <p:ph type="body" idx="2"/>
          </p:nvPr>
        </p:nvSpPr>
        <p:spPr>
          <a:xfrm>
            <a:off x="4629150" y="1828801"/>
            <a:ext cx="38862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5" name="Google Shape;75;p2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body" idx="1"/>
          </p:nvPr>
        </p:nvSpPr>
        <p:spPr>
          <a:xfrm>
            <a:off x="633412" y="1828800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Noto Sans Symbols"/>
              <a:buChar char="●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Noto Sans Symbols"/>
              <a:buChar char="●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/>
          </a:p>
        </p:txBody>
      </p:sp>
      <p:graphicFrame>
        <p:nvGraphicFramePr>
          <p:cNvPr id="97" name="Google Shape;97;p2"/>
          <p:cNvGraphicFramePr/>
          <p:nvPr>
            <p:extLst>
              <p:ext uri="{D42A27DB-BD31-4B8C-83A1-F6EECF244321}">
                <p14:modId xmlns:p14="http://schemas.microsoft.com/office/powerpoint/2010/main" val="3509150831"/>
              </p:ext>
            </p:extLst>
          </p:nvPr>
        </p:nvGraphicFramePr>
        <p:xfrm>
          <a:off x="0" y="0"/>
          <a:ext cx="9143975" cy="6857975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9026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412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11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Наименование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/</a:t>
                      </a: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полное</a:t>
                      </a: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/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(вид, тема)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</a:t>
                      </a:r>
                      <a:endParaRPr dirty="0"/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endParaRPr lang="ru-RU" sz="2800" b="1" i="0" u="none" dirty="0">
                        <a:solidFill>
                          <a:srgbClr val="008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endParaRPr lang="ru-RU" sz="2800" b="1" i="0" u="none" dirty="0">
                        <a:solidFill>
                          <a:srgbClr val="008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r>
                        <a:rPr lang="ru-RU" sz="2800" b="1" i="0" u="sng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Творческий проект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r>
                        <a:rPr lang="ru-RU" sz="2800" b="1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«Моя любимая игрушка»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r>
                        <a:rPr lang="ru-RU" sz="2800" b="1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endParaRPr sz="1300" b="1" i="0" u="none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b="1" i="0" u="none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6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Наименование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(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сокращенное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при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наличии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):</a:t>
                      </a:r>
                      <a:endParaRPr dirty="0"/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r>
                        <a:rPr lang="en-US" sz="2800" b="1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«</a:t>
                      </a:r>
                      <a:r>
                        <a:rPr lang="ru-RU" sz="2800" b="1" i="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Народная игрушка Матрешка</a:t>
                      </a:r>
                      <a:r>
                        <a:rPr lang="en-US" sz="2800" b="1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» 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747747A-9844-4AFC-955E-7E6CFF132F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140" y="-66675"/>
            <a:ext cx="1905000" cy="166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3" name="Google Shape;253;p17"/>
          <p:cNvGraphicFramePr/>
          <p:nvPr>
            <p:extLst>
              <p:ext uri="{D42A27DB-BD31-4B8C-83A1-F6EECF244321}">
                <p14:modId xmlns:p14="http://schemas.microsoft.com/office/powerpoint/2010/main" val="2877456086"/>
              </p:ext>
            </p:extLst>
          </p:nvPr>
        </p:nvGraphicFramePr>
        <p:xfrm>
          <a:off x="-107950" y="0"/>
          <a:ext cx="925195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619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endParaRPr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4" name="Google Shape;254;p17"/>
          <p:cNvSpPr txBox="1">
            <a:spLocks noGrp="1"/>
          </p:cNvSpPr>
          <p:nvPr>
            <p:ph type="ctrTitle"/>
          </p:nvPr>
        </p:nvSpPr>
        <p:spPr>
          <a:xfrm>
            <a:off x="1692275" y="2781300"/>
            <a:ext cx="7199312" cy="9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4E79"/>
              </a:buClr>
              <a:buSzPts val="4000"/>
              <a:buFont typeface="Times New Roman"/>
              <a:buNone/>
            </a:pPr>
            <a:r>
              <a:rPr lang="en-US" sz="4000" b="1" i="0" u="none">
                <a:solidFill>
                  <a:srgbClr val="1F4E7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Спасибо за внимание!</a:t>
            </a:r>
            <a:endParaRPr/>
          </a:p>
        </p:txBody>
      </p:sp>
    </p:spTree>
  </p:cSld>
  <p:clrMapOvr>
    <a:masterClrMapping/>
  </p:clrMapOvr>
  <p:transition spd="slow"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/>
          </a:p>
        </p:txBody>
      </p:sp>
      <p:graphicFrame>
        <p:nvGraphicFramePr>
          <p:cNvPr id="104" name="Google Shape;104;p3"/>
          <p:cNvGraphicFramePr/>
          <p:nvPr>
            <p:extLst>
              <p:ext uri="{D42A27DB-BD31-4B8C-83A1-F6EECF244321}">
                <p14:modId xmlns:p14="http://schemas.microsoft.com/office/powerpoint/2010/main" val="973466774"/>
              </p:ext>
            </p:extLst>
          </p:nvPr>
        </p:nvGraphicFramePr>
        <p:xfrm>
          <a:off x="0" y="0"/>
          <a:ext cx="9144000" cy="1862148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04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5150">
                <a:tc>
                  <a:txBody>
                    <a:bodyPr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Срок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начала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и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окончания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dirty="0"/>
                    </a:p>
                  </a:txBody>
                  <a:tcPr marL="25400" marR="25400" marT="0" marB="0" anchor="ctr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lang="ru-RU" sz="2000" b="1" i="0" u="none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2000" b="1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Месяц октябрь 2022 г.</a:t>
                      </a:r>
                      <a:r>
                        <a:rPr lang="en-US" sz="2000" b="1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– </a:t>
                      </a:r>
                      <a:r>
                        <a:rPr lang="ru-RU" sz="2000" b="1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месяц</a:t>
                      </a:r>
                      <a:r>
                        <a:rPr lang="en-US" sz="2000" b="1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lang="ru-RU" sz="2000" b="1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апрель 2023 </a:t>
                      </a:r>
                      <a:r>
                        <a:rPr lang="en-US" sz="2000" b="1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г. </a:t>
                      </a:r>
                      <a:endParaRPr sz="2000" b="1" i="0" u="none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5400" marR="25400" marT="0" marB="0" anchor="b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6998">
                <a:tc>
                  <a:txBody>
                    <a:bodyPr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Руководитель</a:t>
                      </a: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</a:t>
                      </a:r>
                      <a:r>
                        <a:rPr lang="ru-RU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sz="1800" b="0" i="0" u="none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5400" marR="25400" marT="0" marB="0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</a:t>
                      </a:r>
                      <a:r>
                        <a:rPr lang="en-US" sz="1800" b="0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lang="ru-RU" sz="1800" b="0" i="0" u="none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ru-RU" sz="1800" b="0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lang="ru-RU" sz="1800" b="0" i="0" u="none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Дубикова</a:t>
                      </a:r>
                      <a:r>
                        <a:rPr lang="ru-RU" sz="1800" b="0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Н.В. методист</a:t>
                      </a:r>
                      <a:r>
                        <a:rPr lang="en-US" sz="1800" b="0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25400" marR="25400" marT="0" marB="0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5" name="Google Shape;105;p3"/>
          <p:cNvGraphicFramePr/>
          <p:nvPr>
            <p:extLst>
              <p:ext uri="{D42A27DB-BD31-4B8C-83A1-F6EECF244321}">
                <p14:modId xmlns:p14="http://schemas.microsoft.com/office/powerpoint/2010/main" val="2896009256"/>
              </p:ext>
            </p:extLst>
          </p:nvPr>
        </p:nvGraphicFramePr>
        <p:xfrm>
          <a:off x="12700" y="2152073"/>
          <a:ext cx="9144000" cy="4705914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3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106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0591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Участники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</a:t>
                      </a:r>
                      <a:r>
                        <a:rPr lang="ru-RU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dirty="0"/>
                    </a:p>
                  </a:txBody>
                  <a:tcPr marL="91450" marR="91450" marT="45725" marB="45725" anchor="ctr">
                    <a:lnL w="1905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endParaRPr lang="ru-RU" sz="1800" b="0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b="0" i="0" u="none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Апалатова</a:t>
                      </a:r>
                      <a:r>
                        <a:rPr lang="ru-RU" sz="1800" b="0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Т.В. Воспитатель</a:t>
                      </a: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b="0" i="0" u="none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Сиянцева</a:t>
                      </a:r>
                      <a:r>
                        <a:rPr lang="ru-RU" sz="1800" b="0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Т. А. </a:t>
                      </a:r>
                      <a:r>
                        <a:rPr lang="ru-RU" sz="1800" b="0" i="0" u="none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Воспитатель</a:t>
                      </a:r>
                      <a:endParaRPr lang="ru-RU" sz="1800" b="0" i="0" u="none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b="0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Воспитанники  191 группы</a:t>
                      </a: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b="0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Родители (законные представители) </a:t>
                      </a:r>
                    </a:p>
                  </a:txBody>
                  <a:tcPr marL="91450" marR="91450" marT="45725" marB="45725">
                    <a:lnL w="1270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/>
          </a:p>
        </p:txBody>
      </p:sp>
      <p:graphicFrame>
        <p:nvGraphicFramePr>
          <p:cNvPr id="112" name="Google Shape;112;p4"/>
          <p:cNvGraphicFramePr/>
          <p:nvPr>
            <p:extLst>
              <p:ext uri="{D42A27DB-BD31-4B8C-83A1-F6EECF244321}">
                <p14:modId xmlns:p14="http://schemas.microsoft.com/office/powerpoint/2010/main" val="3231312994"/>
              </p:ext>
            </p:extLst>
          </p:nvPr>
        </p:nvGraphicFramePr>
        <p:xfrm>
          <a:off x="0" y="165253"/>
          <a:ext cx="9144000" cy="6764714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820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236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3575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Основания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для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разработки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</a:t>
                      </a: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проблемы, причины, анализ 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в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графиках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схемах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таблицах</a:t>
                      </a: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и т.п.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 </a:t>
                      </a:r>
                      <a:endParaRPr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Важнейшей составной частью образовательной среды являются игра и игрушка.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Игрушки для ребенка - та «среда», которая позволяет исследовать окружающий мир, формировать и реализовывать творческие способности, выражать чувства; игрушки учат общаться и познавать себя. 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Проблема: </a:t>
                      </a: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Преобладание у современных детей небрежного отношения к игрушкам. Все дошкольники любят играть в игрушки, но не все знают, как с ними обращаться, из чего сделаны и не умеют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бережно относится к ним.</a:t>
                      </a:r>
                      <a:endParaRPr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046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Новизна проекта</a:t>
                      </a:r>
                      <a:endParaRPr sz="1800" dirty="0"/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Новизна: Игрушка сделанная своими руками несет тепло души  создателей, все они разные и не похожие друг на друга, к таким игрушкам дети проявляют больше положительных эмоций.</a:t>
                      </a:r>
                      <a:endParaRPr sz="20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/>
          </a:p>
        </p:txBody>
      </p:sp>
      <p:graphicFrame>
        <p:nvGraphicFramePr>
          <p:cNvPr id="112" name="Google Shape;112;p4"/>
          <p:cNvGraphicFramePr/>
          <p:nvPr>
            <p:extLst>
              <p:ext uri="{D42A27DB-BD31-4B8C-83A1-F6EECF244321}">
                <p14:modId xmlns:p14="http://schemas.microsoft.com/office/powerpoint/2010/main" val="3141546138"/>
              </p:ext>
            </p:extLst>
          </p:nvPr>
        </p:nvGraphicFramePr>
        <p:xfrm>
          <a:off x="0" y="-1"/>
          <a:ext cx="9144000" cy="6721476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04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5639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Цель Проекта</a:t>
                      </a:r>
                      <a:endParaRPr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 проекта – расширить знания детей об игрушках, формировать бережное отношение к ним в ходе разных видов деятельности.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6508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Задачи Проекта</a:t>
                      </a:r>
                      <a:endParaRPr sz="1800" dirty="0"/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Познакомить детей с понятием «игрушки», расширить представление об игрушках.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Вызвать интерес и желание играть с игрушками, использовать игрушку по назначению, бережнее относиться к ним.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Научить включать в сюжетно-ролевые игры различные игрушки.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>
                        <a:buClr>
                          <a:srgbClr val="000000"/>
                        </a:buClr>
                        <a:buFont typeface="+mj-lt"/>
                        <a:buNone/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ru-RU" sz="2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ru-RU" sz="2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      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ru-RU" sz="2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ru-RU" sz="2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ru-RU" sz="2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ru-RU" sz="2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                    Сюжетно ролевая игра « В гостях у куклы Маши»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                               с использованием мягкой игрушки</a:t>
                      </a: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FA2F2F9-D722-4ABC-B497-3EDE216CC91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111" y="3690649"/>
            <a:ext cx="2497159" cy="187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944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:p14="http://schemas.microsoft.com/office/powerpoint/2010/main" val="3057498483"/>
              </p:ext>
            </p:extLst>
          </p:nvPr>
        </p:nvGraphicFramePr>
        <p:xfrm>
          <a:off x="88136" y="136524"/>
          <a:ext cx="8967730" cy="6473595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31856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82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7359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1" i="1" u="none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1. Этап . Организационно подготовительный.</a:t>
                      </a:r>
                      <a:endParaRPr sz="1800" b="1" i="1" u="non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2000" b="0" i="0" u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 Изучение и подбор материала. Разработка структуры 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2000" b="0" i="0" u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проекта.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2000" b="0" i="0" u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2. Составление тематического планирования 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2000" b="0" i="0" u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мероприятий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2000" b="0" i="0" u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3. Подбор дидактических игр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2000" b="0" i="0" u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4. Анкетирование родителей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lang="ru-RU" sz="2000" b="0" i="1" u="none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lang="ru-RU" sz="2000" b="0" i="1" u="none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:p14="http://schemas.microsoft.com/office/powerpoint/2010/main" val="3619016322"/>
              </p:ext>
            </p:extLst>
          </p:nvPr>
        </p:nvGraphicFramePr>
        <p:xfrm>
          <a:off x="0" y="0"/>
          <a:ext cx="9526657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729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974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1" i="1" u="none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2. Этап. Практический.</a:t>
                      </a:r>
                      <a:endParaRPr sz="1800" b="1" i="1" u="non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Рассматривание любимых произведений</a:t>
                      </a:r>
                    </a:p>
                    <a:p>
                      <a:endParaRPr lang="ru-RU" sz="1600" b="0" i="0" u="none" strike="noStrike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r>
                        <a:rPr lang="ru-RU" sz="1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Основной этап предполагал проведение тематических занятий, бесед, дидактических, пальчиковых, подвижных и настольных игр. На занятиях по рисованию, лепке, дети закрепляли знания об игрушках и из чего они сделаны.</a:t>
                      </a:r>
                    </a:p>
                    <a:p>
                      <a:r>
                        <a:rPr lang="ru-RU" sz="1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Особое внимание на занятиях воспитатели уделили развитию речевой активности детей. Учили их описывать игрушки, показывали и рассказывали действия с ними. </a:t>
                      </a:r>
                    </a:p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endParaRPr lang="ru-RU" sz="1600" b="0" i="0" u="none" strike="noStrike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en-US" sz="1400" b="0" i="0" u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                                                </a:t>
                      </a:r>
                      <a:r>
                        <a:rPr lang="ru-RU" sz="1400" b="0" i="0" u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r>
                        <a:rPr lang="en-US" sz="1400" b="0" i="0" u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</a:t>
                      </a:r>
                      <a:r>
                        <a:rPr lang="ru-RU" sz="1400" b="0" i="0" u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    Игрушки из бумаги 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1400" b="0" i="0" u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сделанные своими 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1400" b="0" i="0" u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руками</a:t>
                      </a: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641089C-1E90-4B89-8BBA-87E3C2577FA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5288096" y="4594436"/>
            <a:ext cx="1696598" cy="155418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753B611-63D3-4951-861C-FBFF98DADEA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0896" y="121186"/>
            <a:ext cx="2065499" cy="144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359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:p14="http://schemas.microsoft.com/office/powerpoint/2010/main" val="262854212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2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  <a:tabLst/>
                        <a:defRPr/>
                      </a:pPr>
                      <a:r>
                        <a:rPr lang="ru-RU" sz="1400" b="1" i="1" u="none" strike="noStrike" cap="non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3 тап. Заключительный.</a:t>
                      </a:r>
                      <a:endParaRPr lang="ru-RU" sz="1400" b="0" i="0" u="none" strike="noStrike" cap="non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endParaRPr sz="1800" b="1" i="1" u="none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Фотовыставки: «Я играю - Любимая игрушка ребенка»».</a:t>
                      </a:r>
                    </a:p>
                    <a:p>
                      <a:pPr lvl="0"/>
                      <a:r>
                        <a:rPr lang="ru-RU" sz="1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Выставка детских рисунков  «Неваляшка».</a:t>
                      </a:r>
                    </a:p>
                    <a:p>
                      <a:pPr lvl="0"/>
                      <a:r>
                        <a:rPr lang="ru-RU" sz="1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Выставка книжек малышек  - по стихам А. Барто из цикла «Игрушки».</a:t>
                      </a:r>
                    </a:p>
                    <a:p>
                      <a:pPr lvl="0"/>
                      <a:r>
                        <a:rPr lang="ru-RU" sz="1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Выставка «Матрешка игрушка-веселая подружка».</a:t>
                      </a:r>
                    </a:p>
                    <a:p>
                      <a:endParaRPr lang="ru-RU" sz="1800" b="0" i="0" u="none" strike="noStrike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2000" b="0" i="0" u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     </a:t>
                      </a:r>
                      <a:r>
                        <a:rPr lang="ru-RU" sz="1600" b="0" i="0" u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Поделка «Матрешка – игрушка  веселая подружка</a:t>
                      </a: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2819E6C-12CA-4F1B-A625-B3C457890D3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904" y="4671151"/>
            <a:ext cx="2481166" cy="18608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65C39D5-4D3B-4EE0-82A3-A7419FAC528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4705" y="4671151"/>
            <a:ext cx="2481166" cy="186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782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/>
          </a:p>
        </p:txBody>
      </p:sp>
      <p:graphicFrame>
        <p:nvGraphicFramePr>
          <p:cNvPr id="217" name="Google Shape;217;p12"/>
          <p:cNvGraphicFramePr/>
          <p:nvPr>
            <p:extLst>
              <p:ext uri="{D42A27DB-BD31-4B8C-83A1-F6EECF244321}">
                <p14:modId xmlns:p14="http://schemas.microsoft.com/office/powerpoint/2010/main" val="3443789571"/>
              </p:ext>
            </p:extLst>
          </p:nvPr>
        </p:nvGraphicFramePr>
        <p:xfrm>
          <a:off x="0" y="0"/>
          <a:ext cx="9143975" cy="748665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195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48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866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Результаты</a:t>
                      </a:r>
                      <a:r>
                        <a:rPr lang="en-US" sz="20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П</a:t>
                      </a:r>
                      <a:r>
                        <a:rPr lang="ru-RU" sz="20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dirty="0">
                        <a:solidFill>
                          <a:srgbClr val="FF0000"/>
                        </a:solidFill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Google Shape;247;p16">
            <a:extLst>
              <a:ext uri="{FF2B5EF4-FFF2-40B4-BE49-F238E27FC236}">
                <a16:creationId xmlns:a16="http://schemas.microsoft.com/office/drawing/2014/main" id="{B2C35BC8-D61B-4C52-A5A1-560F2F99B4C7}"/>
              </a:ext>
            </a:extLst>
          </p:cNvPr>
          <p:cNvSpPr txBox="1"/>
          <p:nvPr/>
        </p:nvSpPr>
        <p:spPr>
          <a:xfrm>
            <a:off x="2466975" y="663575"/>
            <a:ext cx="6315075" cy="3570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</a:pP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–эффект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проекта по решению проблемы у детей сформировалось бережное отношение к игрушкам. В ходе бесед дети узнали много нового об истории игрушек, об их производстве. Дети проявили творческий подход в продуктивных видах деятельности.  Благодаря сотрудничеству и совместному творчеству воспитателей, детей и родителей, удалось достичь намеченной цели – способствовать развитию игровой деятельности детей с игрушками. При реализации проекта дети проявляют интерес к манипулированию с различными игрушками, овладевают знаниями о свойствах, качествах и функциональном назначении игрушек, проявляют доброту, заботу, бережное отношение к игрушкам и возрастает речевая активность детей в разных видах деятельности.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</a:pP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– продукт.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Игрушка– матрешка.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✔"/>
            </a:pPr>
            <a:endParaRPr lang="ru-RU" b="1" dirty="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14EE2D3-9FAB-46CB-93FE-193FFF935DE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3463" y="4233743"/>
            <a:ext cx="3029877" cy="227240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6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/>
          </a:p>
        </p:txBody>
      </p:sp>
      <p:graphicFrame>
        <p:nvGraphicFramePr>
          <p:cNvPr id="246" name="Google Shape;246;p16"/>
          <p:cNvGraphicFramePr/>
          <p:nvPr>
            <p:extLst>
              <p:ext uri="{D42A27DB-BD31-4B8C-83A1-F6EECF244321}">
                <p14:modId xmlns:p14="http://schemas.microsoft.com/office/powerpoint/2010/main" val="2192412752"/>
              </p:ext>
            </p:extLst>
          </p:nvPr>
        </p:nvGraphicFramePr>
        <p:xfrm>
          <a:off x="-107950" y="0"/>
          <a:ext cx="925195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619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Как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после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завершения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П</a:t>
                      </a:r>
                      <a:r>
                        <a:rPr lang="ru-RU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будет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дальше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работать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проектная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модель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система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и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т.д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 </a:t>
                      </a:r>
                      <a:endParaRPr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>
                          <a:solidFill>
                            <a:srgbClr val="464646"/>
                          </a:solidFill>
                          <a:effectLst/>
                          <a:latin typeface="+mj-lt"/>
                        </a:rPr>
                        <a:t>                         </a:t>
                      </a:r>
                      <a:endParaRPr lang="ru-RU" sz="2000" b="0" i="0" dirty="0">
                        <a:solidFill>
                          <a:srgbClr val="46464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2000" b="0" i="0" dirty="0">
                          <a:solidFill>
                            <a:srgbClr val="46464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 результаты проекта игрушки сделанные своими руками поместим в театральный уголок. Ребята смогут использовать для показа сказок  и сочинения своих. Матрешка – как итоговый продукт проекта будет помещен в патриотический уголок как один из символов России.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653</Words>
  <Application>Microsoft Office PowerPoint</Application>
  <PresentationFormat>Экран (4:3)</PresentationFormat>
  <Paragraphs>108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Noto Sans Symbols</vt:lpstr>
      <vt:lpstr>Calibri</vt:lpstr>
      <vt:lpstr>HDOfficeLightV0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Таня</cp:lastModifiedBy>
  <cp:revision>48</cp:revision>
  <dcterms:created xsi:type="dcterms:W3CDTF">2012-01-11T08:01:34Z</dcterms:created>
  <dcterms:modified xsi:type="dcterms:W3CDTF">2023-05-30T05:30:11Z</dcterms:modified>
</cp:coreProperties>
</file>