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62" r:id="rId2"/>
    <p:sldId id="263" r:id="rId3"/>
    <p:sldId id="265" r:id="rId4"/>
    <p:sldId id="267" r:id="rId5"/>
    <p:sldId id="268" r:id="rId6"/>
    <p:sldId id="270" r:id="rId7"/>
    <p:sldId id="272" r:id="rId8"/>
    <p:sldId id="274" r:id="rId9"/>
    <p:sldId id="276" r:id="rId10"/>
    <p:sldId id="278" r:id="rId11"/>
    <p:sldId id="280" r:id="rId12"/>
    <p:sldId id="282" r:id="rId13"/>
    <p:sldId id="284" r:id="rId14"/>
    <p:sldId id="286" r:id="rId15"/>
    <p:sldId id="290" r:id="rId16"/>
    <p:sldId id="292" r:id="rId17"/>
    <p:sldId id="294" r:id="rId18"/>
    <p:sldId id="296" r:id="rId19"/>
    <p:sldId id="298" r:id="rId20"/>
    <p:sldId id="302" r:id="rId21"/>
    <p:sldId id="304" r:id="rId22"/>
    <p:sldId id="308" r:id="rId23"/>
    <p:sldId id="312" r:id="rId24"/>
    <p:sldId id="314" r:id="rId25"/>
    <p:sldId id="316" r:id="rId26"/>
    <p:sldId id="318" r:id="rId27"/>
    <p:sldId id="320" r:id="rId28"/>
    <p:sldId id="32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D8A2FD5-81C5-4E0D-BCA9-FDF2D5AEC8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77858-AFA6-4E63-BF4D-99783D928B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E1114-E3D4-4939-AC5E-4BF70C3B98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38D6A-10DC-4DC4-8827-EB3D8FE032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EA4DA-3AE9-48DB-8B44-58C12EAB9B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E73DB-C2A4-43C7-BFA7-FE237A15EC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2BD88-AD00-4BC7-8D35-C0419DDA5A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847C7-C092-4FBA-8D13-79569C06E5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4EA41-1F69-4CF1-B005-D5D81C70A9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6A736-AEDB-417E-B61B-41E3B9F86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FCD7B-78A2-4211-8EE8-B95AC9E0AE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fld id="{6F221CAC-374B-4623-803D-49BA22E968E5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hyperlink" Target="http://www.artgif.ru/OGON/ogon025.gif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more7007/view/224551/?page=17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996661" y="130752"/>
            <a:ext cx="748982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Смоленск – город 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воинской славы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 flipH="1">
            <a:off x="7812088" y="3573463"/>
            <a:ext cx="73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67477"/>
            <a:ext cx="6912768" cy="4873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1331913" y="4652963"/>
            <a:ext cx="6985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Arial" pitchFamily="34" charset="0"/>
              </a:rPr>
              <a:t>Я видел груды битого стекла,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Я видел горы каменных развалин...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Здесь городская улица была,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И нет ее: здесь немцы побывали.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                                           А.Т.Твардовский</a:t>
            </a:r>
            <a:br>
              <a:rPr lang="ru-RU" sz="2400" b="1" i="1">
                <a:latin typeface="Arial" pitchFamily="34" charset="0"/>
              </a:rPr>
            </a:br>
            <a:endParaRPr lang="ru-RU" sz="2400" b="1" i="1">
              <a:latin typeface="Arial" pitchFamily="34" charset="0"/>
            </a:endParaRPr>
          </a:p>
        </p:txBody>
      </p:sp>
      <p:pic>
        <p:nvPicPr>
          <p:cNvPr id="32777" name="Picture 9" descr="img01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333375"/>
            <a:ext cx="6048375" cy="4122738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в тылу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492375"/>
            <a:ext cx="6119812" cy="3989388"/>
          </a:xfrm>
          <a:prstGeom prst="rect">
            <a:avLst/>
          </a:prstGeom>
          <a:noFill/>
          <a:ln w="57150" algn="ctr">
            <a:solidFill>
              <a:srgbClr val="80808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8" y="-6350"/>
            <a:ext cx="5011737" cy="3944938"/>
          </a:xfrm>
          <a:prstGeom prst="rect">
            <a:avLst/>
          </a:prstGeom>
          <a:noFill/>
        </p:spPr>
      </p:pic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5292725" y="352425"/>
            <a:ext cx="36718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Воины и мирное население покидают город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вой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4895850" cy="3192462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31747" name="Picture 5" descr="война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060575"/>
            <a:ext cx="2868613" cy="43434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31748" name="Picture 6" descr="война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644900"/>
            <a:ext cx="4102100" cy="28575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5580063" y="476250"/>
            <a:ext cx="35639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Оккупация</a:t>
            </a:r>
          </a:p>
          <a:p>
            <a:endParaRPr lang="ru-RU" sz="2400" b="1">
              <a:latin typeface="Arial" pitchFamily="34" charset="0"/>
            </a:endParaRPr>
          </a:p>
          <a:p>
            <a:r>
              <a:rPr lang="ru-RU" sz="2400" b="1">
                <a:latin typeface="Arial" pitchFamily="34" charset="0"/>
              </a:rPr>
              <a:t>Фашисты в городе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6"/>
          <p:cNvSpPr txBox="1">
            <a:spLocks noChangeArrowheads="1"/>
          </p:cNvSpPr>
          <p:nvPr/>
        </p:nvSpPr>
        <p:spPr bwMode="auto">
          <a:xfrm>
            <a:off x="250825" y="4437063"/>
            <a:ext cx="36734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Arial" pitchFamily="34" charset="0"/>
              </a:rPr>
              <a:t/>
            </a:r>
            <a:br>
              <a:rPr lang="ru-RU" i="1">
                <a:latin typeface="Arial" pitchFamily="34" charset="0"/>
              </a:rPr>
            </a:br>
            <a:endParaRPr lang="ru-RU" sz="1600" b="1">
              <a:latin typeface="Arial" pitchFamily="34" charset="0"/>
            </a:endParaRPr>
          </a:p>
        </p:txBody>
      </p:sp>
      <p:pic>
        <p:nvPicPr>
          <p:cNvPr id="33795" name="Picture 7" descr="война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333375"/>
            <a:ext cx="5976937" cy="411321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33796" name="Text Box 8"/>
          <p:cNvSpPr txBox="1">
            <a:spLocks noChangeArrowheads="1"/>
          </p:cNvSpPr>
          <p:nvPr/>
        </p:nvSpPr>
        <p:spPr bwMode="auto">
          <a:xfrm>
            <a:off x="1331913" y="4652963"/>
            <a:ext cx="69119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Arial" pitchFamily="34" charset="0"/>
              </a:rPr>
              <a:t>Я видел все, что видеть мне пришлось,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Что враг терзал без всяких сожалений...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Но ни на миг ему не удалось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Тебя, Смоленск, поставить на колени.</a:t>
            </a:r>
          </a:p>
          <a:p>
            <a:r>
              <a:rPr lang="ru-RU" sz="2400" b="1" i="1">
                <a:latin typeface="Arial" pitchFamily="34" charset="0"/>
              </a:rPr>
              <a:t>                                            А.Т.Твардовский</a:t>
            </a:r>
          </a:p>
          <a:p>
            <a:endParaRPr lang="ru-RU" sz="2400" b="1" i="1">
              <a:latin typeface="Arial" pitchFamily="34" charset="0"/>
            </a:endParaRPr>
          </a:p>
        </p:txBody>
      </p:sp>
      <p:sp>
        <p:nvSpPr>
          <p:cNvPr id="33797" name="Text Box 10"/>
          <p:cNvSpPr txBox="1">
            <a:spLocks noChangeArrowheads="1"/>
          </p:cNvSpPr>
          <p:nvPr/>
        </p:nvSpPr>
        <p:spPr bwMode="auto">
          <a:xfrm flipH="1" flipV="1">
            <a:off x="9144000" y="325438"/>
            <a:ext cx="32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ru-RU" sz="24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4606925" cy="2924175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328988"/>
            <a:ext cx="5029200" cy="3529012"/>
          </a:xfrm>
          <a:prstGeom prst="rect">
            <a:avLst/>
          </a:prstGeom>
          <a:noFill/>
        </p:spPr>
      </p:pic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219700" y="333375"/>
            <a:ext cx="381635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Фашисты разрушили 12 городов, 5 рабочих поселков, 3 районных центра. Сотни деревень были стерты с лица земли.</a:t>
            </a:r>
          </a:p>
          <a:p>
            <a:r>
              <a:rPr lang="ru-RU" sz="2400" b="1">
                <a:latin typeface="Arial" pitchFamily="34" charset="0"/>
              </a:rPr>
              <a:t>Немцы уничтожили 151319 мирных жителей, 230137 военнопленных, 164630 человек угнали в Германию на каторжные работы. Были сожжены вместе с жителями 20 деревень области.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70" name="Picture 6" descr="партиза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141663"/>
            <a:ext cx="5832475" cy="3287712"/>
          </a:xfrm>
          <a:prstGeom prst="rect">
            <a:avLst/>
          </a:prstGeom>
          <a:noFill/>
          <a:ln w="76200" algn="ctr">
            <a:solidFill>
              <a:srgbClr val="80808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0350"/>
            <a:ext cx="4314825" cy="2632075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39940" name="Picture 6" descr="сын пол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692150"/>
            <a:ext cx="3457575" cy="4103688"/>
          </a:xfrm>
          <a:prstGeom prst="rect">
            <a:avLst/>
          </a:prstGeom>
          <a:noFill/>
          <a:ln w="76200" algn="ctr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1" name="Picture 5" descr="img01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9900" y="3213100"/>
            <a:ext cx="4716463" cy="2767013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41987" name="Text Box 7"/>
          <p:cNvSpPr txBox="1">
            <a:spLocks noChangeArrowheads="1"/>
          </p:cNvSpPr>
          <p:nvPr/>
        </p:nvSpPr>
        <p:spPr bwMode="auto">
          <a:xfrm>
            <a:off x="323850" y="404813"/>
            <a:ext cx="37433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400" b="1">
                <a:latin typeface="Arial" pitchFamily="34" charset="0"/>
              </a:rPr>
              <a:t>25 сентября 1943 года жители Смоленска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400" b="1">
                <a:latin typeface="Arial" pitchFamily="34" charset="0"/>
              </a:rPr>
              <a:t>возвращаются в свой разрушенный город</a:t>
            </a:r>
          </a:p>
          <a:p>
            <a:endParaRPr lang="ru-RU" sz="2400" b="1"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3675" y="3359150"/>
            <a:ext cx="3863975" cy="2339975"/>
          </a:xfrm>
          <a:prstGeom prst="rect">
            <a:avLst/>
          </a:prstGeom>
          <a:noFill/>
        </p:spPr>
      </p:pic>
      <p:sp>
        <p:nvSpPr>
          <p:cNvPr id="41989" name="Text Box 9"/>
          <p:cNvSpPr txBox="1">
            <a:spLocks noChangeArrowheads="1"/>
          </p:cNvSpPr>
          <p:nvPr/>
        </p:nvSpPr>
        <p:spPr bwMode="auto">
          <a:xfrm>
            <a:off x="5580063" y="5661025"/>
            <a:ext cx="3409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Город встречает победителей</a:t>
            </a:r>
          </a:p>
        </p:txBody>
      </p:sp>
      <p:pic>
        <p:nvPicPr>
          <p:cNvPr id="82954" name="Picture 10" descr="в тылу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333375"/>
            <a:ext cx="3308350" cy="2397125"/>
          </a:xfrm>
          <a:prstGeom prst="rect">
            <a:avLst/>
          </a:prstGeom>
          <a:noFill/>
          <a:ln w="76200" algn="ctr">
            <a:solidFill>
              <a:srgbClr val="80808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0"/>
            <a:ext cx="4729163" cy="4059238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33375"/>
            <a:ext cx="3171825" cy="42148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3925" y="3571875"/>
            <a:ext cx="4164013" cy="3286125"/>
          </a:xfrm>
          <a:prstGeom prst="rect">
            <a:avLst/>
          </a:prstGeom>
          <a:noFill/>
        </p:spPr>
      </p:pic>
      <p:sp>
        <p:nvSpPr>
          <p:cNvPr id="44037" name="AutoShape 7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 rot="10800000">
            <a:off x="8459788" y="6308725"/>
            <a:ext cx="287337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1095375" y="279400"/>
            <a:ext cx="7148513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Arial" pitchFamily="34" charset="0"/>
              </a:rPr>
              <a:t>Памятные места Смоленска:</a:t>
            </a:r>
          </a:p>
          <a:p>
            <a:endParaRPr lang="ru-RU" sz="2800" b="1" dirty="0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Обелиск Штык</a:t>
            </a:r>
          </a:p>
          <a:p>
            <a:pPr>
              <a:buFontTx/>
              <a:buChar char="•"/>
            </a:pPr>
            <a:r>
              <a:rPr lang="ru-RU" sz="2400" b="1" dirty="0" smtClean="0">
                <a:latin typeface="Arial" pitchFamily="34" charset="0"/>
              </a:rPr>
              <a:t>Мемориальный </a:t>
            </a:r>
            <a:r>
              <a:rPr lang="ru-RU" sz="2400" b="1" dirty="0">
                <a:latin typeface="Arial" pitchFamily="34" charset="0"/>
              </a:rPr>
              <a:t>знак</a:t>
            </a:r>
          </a:p>
          <a:p>
            <a:pPr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Танк Т-34</a:t>
            </a:r>
          </a:p>
          <a:p>
            <a:pPr>
              <a:buFontTx/>
              <a:buChar char="•"/>
            </a:pPr>
            <a:r>
              <a:rPr lang="ru-RU" sz="2400" b="1" dirty="0" smtClean="0">
                <a:latin typeface="Arial" pitchFamily="34" charset="0"/>
              </a:rPr>
              <a:t>Памятник-надгробие </a:t>
            </a:r>
            <a:r>
              <a:rPr lang="ru-RU" sz="2400" b="1" dirty="0">
                <a:latin typeface="Arial" pitchFamily="34" charset="0"/>
              </a:rPr>
              <a:t>«Скорбящая мать»</a:t>
            </a:r>
          </a:p>
          <a:p>
            <a:pPr>
              <a:buFontTx/>
              <a:buChar char="•"/>
            </a:pPr>
            <a:r>
              <a:rPr lang="ru-RU" sz="2400" b="1" dirty="0" smtClean="0">
                <a:latin typeface="Arial" pitchFamily="34" charset="0"/>
              </a:rPr>
              <a:t>Памятник </a:t>
            </a:r>
            <a:r>
              <a:rPr lang="ru-RU" sz="2400" b="1" dirty="0">
                <a:latin typeface="Arial" pitchFamily="34" charset="0"/>
              </a:rPr>
              <a:t>партизану </a:t>
            </a:r>
            <a:r>
              <a:rPr lang="ru-RU" sz="2400" b="1" dirty="0" err="1">
                <a:latin typeface="Arial" pitchFamily="34" charset="0"/>
              </a:rPr>
              <a:t>В.Куриленко</a:t>
            </a:r>
            <a:endParaRPr lang="ru-RU" sz="2400" b="1" dirty="0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Памятник А.Т.Твардовскому и В.Тёркину</a:t>
            </a:r>
          </a:p>
          <a:p>
            <a:pPr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Музей Великой Отечественной войны</a:t>
            </a:r>
          </a:p>
          <a:p>
            <a:pPr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Сквер Памяти героев</a:t>
            </a:r>
          </a:p>
          <a:p>
            <a:pPr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Вечный огонь</a:t>
            </a:r>
          </a:p>
          <a:p>
            <a:pPr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Награды города-героя Смоленска</a:t>
            </a:r>
          </a:p>
          <a:p>
            <a:pPr>
              <a:buFontTx/>
              <a:buChar char="•"/>
            </a:pPr>
            <a:endParaRPr lang="ru-RU" sz="2400" b="1" dirty="0">
              <a:latin typeface="Arial" pitchFamily="34" charset="0"/>
            </a:endParaRPr>
          </a:p>
          <a:p>
            <a:pPr>
              <a:buFontTx/>
              <a:buChar char="•"/>
            </a:pPr>
            <a:endParaRPr lang="ru-RU" sz="2400" b="1" dirty="0">
              <a:latin typeface="Arial" pitchFamily="34" charset="0"/>
            </a:endParaRPr>
          </a:p>
          <a:p>
            <a:pPr>
              <a:buFontTx/>
              <a:buChar char="•"/>
            </a:pPr>
            <a:endParaRPr lang="ru-RU" dirty="0">
              <a:latin typeface="Arial" pitchFamily="34" charset="0"/>
            </a:endParaRPr>
          </a:p>
          <a:p>
            <a:pPr>
              <a:buFontTx/>
              <a:buChar char="•"/>
            </a:pPr>
            <a:endParaRPr lang="ru-RU" dirty="0">
              <a:latin typeface="Arial" pitchFamily="34" charset="0"/>
            </a:endParaRPr>
          </a:p>
          <a:p>
            <a:pPr>
              <a:buFontTx/>
              <a:buChar char="•"/>
            </a:pPr>
            <a:endParaRPr lang="ru-RU" dirty="0">
              <a:latin typeface="Arial" pitchFamily="34" charset="0"/>
            </a:endParaRPr>
          </a:p>
          <a:p>
            <a:pPr>
              <a:buFontTx/>
              <a:buChar char="•"/>
            </a:pPr>
            <a:endParaRPr lang="ru-RU" dirty="0">
              <a:latin typeface="Arial" pitchFamily="34" charset="0"/>
            </a:endParaRPr>
          </a:p>
          <a:p>
            <a:pPr>
              <a:buFontTx/>
              <a:buChar char="•"/>
            </a:pPr>
            <a:endParaRPr lang="ru-RU" dirty="0">
              <a:latin typeface="Arial" pitchFamily="34" charset="0"/>
            </a:endParaRPr>
          </a:p>
        </p:txBody>
      </p:sp>
      <p:pic>
        <p:nvPicPr>
          <p:cNvPr id="48144" name="Picture 8" descr="Картинка 94 из 13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076700"/>
            <a:ext cx="11747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5" name="Picture 8" descr="Картинка 94 из 13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3413" y="5514975"/>
            <a:ext cx="216058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6" name="Picture 8" descr="Картинка 94 из 13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102476" y="285750"/>
            <a:ext cx="149066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img01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476250"/>
            <a:ext cx="4264025" cy="5832475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50179" name="Text Box 9"/>
          <p:cNvSpPr txBox="1">
            <a:spLocks noChangeArrowheads="1"/>
          </p:cNvSpPr>
          <p:nvPr/>
        </p:nvSpPr>
        <p:spPr bwMode="auto">
          <a:xfrm>
            <a:off x="251521" y="0"/>
            <a:ext cx="417646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</a:rPr>
              <a:t>Обелиск</a:t>
            </a:r>
          </a:p>
          <a:p>
            <a:pPr algn="ctr"/>
            <a:r>
              <a:rPr lang="ru-RU" sz="2400" b="1" dirty="0">
                <a:latin typeface="Arial" pitchFamily="34" charset="0"/>
              </a:rPr>
              <a:t>Штык</a:t>
            </a:r>
          </a:p>
          <a:p>
            <a:endParaRPr lang="ru-RU" sz="2400" b="1" dirty="0">
              <a:latin typeface="Arial" pitchFamily="34" charset="0"/>
            </a:endParaRPr>
          </a:p>
          <a:p>
            <a:r>
              <a:rPr lang="ru-RU" sz="2400" b="1" dirty="0">
                <a:latin typeface="Arial" pitchFamily="34" charset="0"/>
              </a:rPr>
              <a:t>Установлен в честь воинов, героически сражавшихся с фашистскими захватчиками за город в </a:t>
            </a:r>
            <a:r>
              <a:rPr lang="ru-RU" sz="2400" b="1" dirty="0" smtClean="0">
                <a:latin typeface="Arial" pitchFamily="34" charset="0"/>
              </a:rPr>
              <a:t>июле 1941года. Находится</a:t>
            </a:r>
            <a:r>
              <a:rPr lang="ru-RU" sz="2400" b="1" dirty="0" smtClean="0"/>
              <a:t> в нескольких десятках метров от пересечения улиц Фрунзе и 12 лет Октября.</a:t>
            </a:r>
            <a:endParaRPr lang="ru-RU" sz="2400" b="1" dirty="0" smtClean="0">
              <a:latin typeface="Arial" pitchFamily="34" charset="0"/>
            </a:endParaRPr>
          </a:p>
          <a:p>
            <a:endParaRPr lang="ru-RU" sz="2400" b="1" dirty="0">
              <a:latin typeface="Arial" pitchFamily="34" charset="0"/>
            </a:endParaRPr>
          </a:p>
          <a:p>
            <a:endParaRPr lang="ru-RU" sz="2400" b="1" dirty="0">
              <a:latin typeface="Arial" pitchFamily="34" charset="0"/>
            </a:endParaRPr>
          </a:p>
          <a:p>
            <a:endParaRPr lang="ru-RU" sz="2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Восточный участ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60640" cy="42164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0244" name="Picture 7" descr="вокзал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906007"/>
            <a:ext cx="5505903" cy="3919767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 descr="Мемориальный зн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404813"/>
            <a:ext cx="6553200" cy="4384675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04664"/>
            <a:ext cx="2627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Мемориальный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знак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Защитникам </a:t>
            </a:r>
            <a:endParaRPr lang="ru-RU" b="1" dirty="0" smtClean="0">
              <a:solidFill>
                <a:srgbClr val="FFFF00"/>
              </a:solidFill>
              <a:latin typeface="Arial" pitchFamily="34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города </a:t>
            </a:r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в 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войне </a:t>
            </a:r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1941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- </a:t>
            </a:r>
            <a:r>
              <a:rPr lang="ru-RU" b="1" dirty="0" smtClean="0">
                <a:solidFill>
                  <a:srgbClr val="FFFF00"/>
                </a:solidFill>
                <a:latin typeface="Arial" pitchFamily="34" charset="0"/>
              </a:rPr>
              <a:t>1945г.г.</a:t>
            </a:r>
            <a:endParaRPr lang="ru-RU" b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0" y="4684495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Памятный знак в честь освободителей Смоленска и Смоленской области от немецко-фашистских захватчиков был торжественно открыт в областном центре 25 сентября 1967 года на перекрестке улиц Дзержинского и Октябрьской революции.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9" name="Picture 7" descr="defaul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979488"/>
            <a:ext cx="5040312" cy="4535487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0" y="0"/>
            <a:ext cx="3708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</a:rPr>
              <a:t>Памятный знак</a:t>
            </a:r>
          </a:p>
          <a:p>
            <a:r>
              <a:rPr lang="ru-RU" sz="2400" b="1" dirty="0">
                <a:latin typeface="Arial" pitchFamily="34" charset="0"/>
              </a:rPr>
              <a:t>Танк Т-34</a:t>
            </a:r>
          </a:p>
          <a:p>
            <a:endParaRPr lang="ru-RU" sz="2400" b="1" dirty="0">
              <a:latin typeface="Arial" pitchFamily="34" charset="0"/>
            </a:endParaRPr>
          </a:p>
          <a:p>
            <a:r>
              <a:rPr lang="ru-RU" sz="2400" b="1" dirty="0">
                <a:latin typeface="Arial" pitchFamily="34" charset="0"/>
              </a:rPr>
              <a:t>Установлен в ознаменование тяжёлых боёв за Смоленск в июне 1941 и сентябре 1943г.г</a:t>
            </a:r>
            <a:r>
              <a:rPr lang="ru-RU" sz="2400" b="1" dirty="0" smtClean="0">
                <a:latin typeface="Arial" pitchFamily="34" charset="0"/>
              </a:rPr>
              <a:t>.</a:t>
            </a:r>
          </a:p>
          <a:p>
            <a:endParaRPr lang="ru-RU" sz="2400" b="1" dirty="0">
              <a:latin typeface="Arial" pitchFamily="34" charset="0"/>
            </a:endParaRPr>
          </a:p>
          <a:p>
            <a:endParaRPr lang="ru-RU" sz="2400" b="1" dirty="0"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924944"/>
            <a:ext cx="3707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Танк Т-34, расположенный на въезде в Смоленск со стороны трассы М-1, появился здесь 24 сентября 1967 года в канун 50 годовщины Октябрьской революции и за день до 24-летия освобождения города от немецко-фашистских захватчиков.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5" name="Picture 7" descr="gal_getsmal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7864" y="260648"/>
            <a:ext cx="5616575" cy="4391025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60419" name="Text Box 5"/>
          <p:cNvSpPr txBox="1">
            <a:spLocks noChangeArrowheads="1"/>
          </p:cNvSpPr>
          <p:nvPr/>
        </p:nvSpPr>
        <p:spPr bwMode="auto">
          <a:xfrm flipH="1">
            <a:off x="8748713" y="5734050"/>
            <a:ext cx="71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Arial" pitchFamily="34" charset="0"/>
              </a:rPr>
              <a:t>    </a:t>
            </a:r>
            <a:endParaRPr lang="ru-RU" sz="2400">
              <a:latin typeface="Arial" pitchFamily="34" charset="0"/>
            </a:endParaRP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 flipH="1">
            <a:off x="233363" y="765175"/>
            <a:ext cx="6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0" y="260649"/>
            <a:ext cx="74517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</a:rPr>
              <a:t>Памятник-надгробие</a:t>
            </a:r>
          </a:p>
          <a:p>
            <a:r>
              <a:rPr lang="ru-RU" sz="2400" b="1" dirty="0">
                <a:latin typeface="Arial" pitchFamily="34" charset="0"/>
              </a:rPr>
              <a:t>Скорбящая Мать</a:t>
            </a:r>
          </a:p>
          <a:p>
            <a:endParaRPr lang="ru-RU" sz="2400" b="1" dirty="0">
              <a:latin typeface="Arial" pitchFamily="34" charset="0"/>
            </a:endParaRPr>
          </a:p>
          <a:p>
            <a:endParaRPr lang="ru-RU" sz="2400" dirty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80728"/>
            <a:ext cx="3563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Находится в </a:t>
            </a:r>
            <a:r>
              <a:rPr lang="ru-RU" sz="2400" b="1" dirty="0" err="1" smtClean="0"/>
              <a:t>Реадовском</a:t>
            </a:r>
            <a:r>
              <a:rPr lang="ru-RU" sz="2400" b="1" dirty="0" smtClean="0"/>
              <a:t> парке. Создан в 1970 году на братской могиле, в которой захоронено более 3 тысяч патриотов. Автор проекта – скульптор А. Сергеев, художник С. Новиков, архитекторы А. </a:t>
            </a:r>
            <a:r>
              <a:rPr lang="ru-RU" sz="2400" b="1" dirty="0" err="1" smtClean="0"/>
              <a:t>Стемпаржитский</a:t>
            </a:r>
            <a:r>
              <a:rPr lang="ru-RU" sz="2400" b="1" dirty="0" smtClean="0"/>
              <a:t> и Г. </a:t>
            </a:r>
            <a:r>
              <a:rPr lang="ru-RU" sz="2400" b="1" dirty="0" err="1" smtClean="0"/>
              <a:t>Соосар</a:t>
            </a:r>
            <a:r>
              <a:rPr lang="ru-RU" sz="2400" b="1" dirty="0" smtClean="0"/>
              <a:t>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1" name="Picture 7" descr="06_0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476250"/>
            <a:ext cx="4302125" cy="5616575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64515" name="Text Box 5"/>
          <p:cNvSpPr txBox="1">
            <a:spLocks noChangeArrowheads="1"/>
          </p:cNvSpPr>
          <p:nvPr/>
        </p:nvSpPr>
        <p:spPr bwMode="auto">
          <a:xfrm>
            <a:off x="395288" y="1341438"/>
            <a:ext cx="38163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Arial" pitchFamily="34" charset="0"/>
              </a:rPr>
              <a:t>Памятник партизану </a:t>
            </a:r>
          </a:p>
          <a:p>
            <a:r>
              <a:rPr lang="ru-RU" sz="2400" b="1" dirty="0" err="1">
                <a:latin typeface="Arial" pitchFamily="34" charset="0"/>
              </a:rPr>
              <a:t>В.Куриленко</a:t>
            </a:r>
            <a:endParaRPr lang="ru-RU" sz="2400" b="1" dirty="0">
              <a:latin typeface="Arial" pitchFamily="34" charset="0"/>
            </a:endParaRPr>
          </a:p>
          <a:p>
            <a:endParaRPr lang="ru-RU" sz="2400" b="1" dirty="0">
              <a:latin typeface="Arial" pitchFamily="34" charset="0"/>
            </a:endParaRPr>
          </a:p>
          <a:p>
            <a:r>
              <a:rPr lang="ru-RU" sz="2400" b="1" dirty="0">
                <a:latin typeface="Arial" pitchFamily="34" charset="0"/>
              </a:rPr>
              <a:t>Его именем назван партизанский отряд. </a:t>
            </a:r>
          </a:p>
          <a:p>
            <a:r>
              <a:rPr lang="ru-RU" sz="2400" b="1" dirty="0">
                <a:latin typeface="Arial" pitchFamily="34" charset="0"/>
              </a:rPr>
              <a:t>Владимиру </a:t>
            </a:r>
            <a:r>
              <a:rPr lang="ru-RU" sz="2400" b="1" dirty="0" err="1">
                <a:latin typeface="Arial" pitchFamily="34" charset="0"/>
              </a:rPr>
              <a:t>Куриленко</a:t>
            </a:r>
            <a:r>
              <a:rPr lang="ru-RU" sz="2400" b="1" dirty="0">
                <a:latin typeface="Arial" pitchFamily="34" charset="0"/>
              </a:rPr>
              <a:t> посмертно присвоено звание Героя Советского Союза</a:t>
            </a:r>
            <a:r>
              <a:rPr lang="ru-RU" sz="2400" b="1" dirty="0" smtClean="0">
                <a:latin typeface="Arial" pitchFamily="34" charset="0"/>
              </a:rPr>
              <a:t>.</a:t>
            </a:r>
          </a:p>
          <a:p>
            <a:r>
              <a:rPr lang="ru-RU" sz="2400" b="1" dirty="0" smtClean="0">
                <a:latin typeface="Arial" pitchFamily="34" charset="0"/>
              </a:rPr>
              <a:t>В честь него в городе названа улица.</a:t>
            </a:r>
            <a:endParaRPr lang="ru-RU" sz="2400" b="1" dirty="0">
              <a:latin typeface="Arial" pitchFamily="34" charset="0"/>
            </a:endParaRPr>
          </a:p>
          <a:p>
            <a:endParaRPr lang="ru-RU" sz="24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 descr="твардо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404813"/>
            <a:ext cx="6350000" cy="4605337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66563" name="Text Box 5"/>
          <p:cNvSpPr txBox="1">
            <a:spLocks noChangeArrowheads="1"/>
          </p:cNvSpPr>
          <p:nvPr/>
        </p:nvSpPr>
        <p:spPr bwMode="auto">
          <a:xfrm>
            <a:off x="1" y="188640"/>
            <a:ext cx="80279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</a:rPr>
              <a:t>Памятник А.Т.Твардовскому</a:t>
            </a:r>
          </a:p>
          <a:p>
            <a:r>
              <a:rPr lang="ru-RU" sz="2400" b="1" dirty="0">
                <a:latin typeface="Arial" pitchFamily="34" charset="0"/>
              </a:rPr>
              <a:t>и Василию Тёркину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581128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/>
          </a:p>
          <a:p>
            <a:pPr algn="just"/>
            <a:endParaRPr lang="ru-RU" sz="2000" b="1" dirty="0" smtClean="0"/>
          </a:p>
          <a:p>
            <a:pPr algn="just"/>
            <a:r>
              <a:rPr lang="ru-RU" sz="2000" dirty="0" smtClean="0"/>
              <a:t> </a:t>
            </a:r>
            <a:r>
              <a:rPr lang="ru-RU" sz="2000" b="1" dirty="0" smtClean="0"/>
              <a:t>Памятник</a:t>
            </a:r>
            <a:r>
              <a:rPr lang="ru-RU" sz="2000" dirty="0" smtClean="0"/>
              <a:t> был открыт в </a:t>
            </a:r>
            <a:r>
              <a:rPr lang="ru-RU" sz="2000" b="1" dirty="0" smtClean="0"/>
              <a:t>Смоленске</a:t>
            </a:r>
            <a:r>
              <a:rPr lang="ru-RU" sz="2000" dirty="0" smtClean="0"/>
              <a:t> накануне празднования 50-летия Победы в Великой Отечественной войне. Место для него было выбрано неслучайно: 25 сентября 1943 года над зданием, которое находится справа от монумента (здание Арбитражного суда), развилось красное знамя - город был освобожден более чем от двухлетней фашистской оккупации.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9" name="Picture 7" descr="f_602081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33375"/>
            <a:ext cx="4679950" cy="3311649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68611" name="Text Box 5"/>
          <p:cNvSpPr txBox="1">
            <a:spLocks noChangeArrowheads="1"/>
          </p:cNvSpPr>
          <p:nvPr/>
        </p:nvSpPr>
        <p:spPr bwMode="auto">
          <a:xfrm>
            <a:off x="250825" y="1"/>
            <a:ext cx="525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Музей Великой Отечественной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</a:rPr>
              <a:t>войны</a:t>
            </a:r>
          </a:p>
        </p:txBody>
      </p:sp>
      <p:pic>
        <p:nvPicPr>
          <p:cNvPr id="68612" name="Picture 4" descr="бомб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404813"/>
            <a:ext cx="3246437" cy="2435225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68613" name="Picture 5" descr="музей (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3789363"/>
            <a:ext cx="3246437" cy="2435225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3717032"/>
            <a:ext cx="56521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один из самых посещаемых музеев города; он интересен как молодежи, так и людям старшего поколения. В музее собраны и представлены подлинные фотографии и документы первых месяцев войны, страшного периода оккупации на Смоленщине, подполья и партизанского движения, освобождения Смоленской области.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7" name="Picture 7" descr="2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74663"/>
            <a:ext cx="4902200" cy="3600450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70659" name="Text Box 5"/>
          <p:cNvSpPr txBox="1">
            <a:spLocks noChangeArrowheads="1"/>
          </p:cNvSpPr>
          <p:nvPr/>
        </p:nvSpPr>
        <p:spPr bwMode="auto">
          <a:xfrm>
            <a:off x="971550" y="4508500"/>
            <a:ext cx="46085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Сквер памяти героев</a:t>
            </a:r>
          </a:p>
          <a:p>
            <a:endParaRPr lang="ru-RU" sz="2400" b="1">
              <a:latin typeface="Arial" pitchFamily="34" charset="0"/>
            </a:endParaRPr>
          </a:p>
          <a:p>
            <a:r>
              <a:rPr lang="ru-RU" sz="2400" b="1">
                <a:latin typeface="Arial" pitchFamily="34" charset="0"/>
              </a:rPr>
              <a:t>41 плита - 41 могила</a:t>
            </a:r>
          </a:p>
          <a:p>
            <a:r>
              <a:rPr lang="ru-RU" sz="2400" b="1">
                <a:latin typeface="Arial" pitchFamily="34" charset="0"/>
              </a:rPr>
              <a:t>Здесь захоронены </a:t>
            </a:r>
          </a:p>
          <a:p>
            <a:r>
              <a:rPr lang="ru-RU" sz="2400" b="1">
                <a:latin typeface="Arial" pitchFamily="34" charset="0"/>
              </a:rPr>
              <a:t>4 Героя Советского Союза</a:t>
            </a:r>
          </a:p>
        </p:txBody>
      </p:sp>
      <p:pic>
        <p:nvPicPr>
          <p:cNvPr id="70660" name="Picture 4" descr="Егор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484313"/>
            <a:ext cx="3937000" cy="295275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5435600" y="4508500"/>
            <a:ext cx="3562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Бюст Героя Советского Союза</a:t>
            </a:r>
          </a:p>
          <a:p>
            <a:r>
              <a:rPr lang="ru-RU" sz="2400" b="1">
                <a:latin typeface="Arial" pitchFamily="34" charset="0"/>
              </a:rPr>
              <a:t>М.А.Егорова</a:t>
            </a:r>
          </a:p>
        </p:txBody>
      </p:sp>
      <p:sp>
        <p:nvSpPr>
          <p:cNvPr id="7066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 rot="-5400000">
            <a:off x="8532813" y="6237288"/>
            <a:ext cx="360362" cy="3603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7" descr="5657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6250"/>
            <a:ext cx="4902200" cy="39243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72707" name="Rectangle 6"/>
          <p:cNvSpPr>
            <a:spLocks noChangeArrowheads="1"/>
          </p:cNvSpPr>
          <p:nvPr/>
        </p:nvSpPr>
        <p:spPr bwMode="auto">
          <a:xfrm>
            <a:off x="395288" y="4652963"/>
            <a:ext cx="46085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Вечный огонь</a:t>
            </a:r>
          </a:p>
          <a:p>
            <a:endParaRPr lang="ru-RU" sz="2400" b="1">
              <a:latin typeface="Arial" pitchFamily="34" charset="0"/>
            </a:endParaRP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5724525" y="1341438"/>
            <a:ext cx="3240088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Arial" pitchFamily="34" charset="0"/>
              </a:rPr>
              <a:t>Товарищ, помни: здесь погребены</a:t>
            </a:r>
          </a:p>
          <a:p>
            <a:r>
              <a:rPr lang="ru-RU" sz="2400" b="1" i="1">
                <a:latin typeface="Arial" pitchFamily="34" charset="0"/>
              </a:rPr>
              <a:t>Твоей Отчизны верные сыны,</a:t>
            </a:r>
          </a:p>
          <a:p>
            <a:r>
              <a:rPr lang="ru-RU" sz="2400" b="1" i="1">
                <a:latin typeface="Arial" pitchFamily="34" charset="0"/>
              </a:rPr>
              <a:t>Что за неё не пожалели жизни.</a:t>
            </a:r>
          </a:p>
          <a:p>
            <a:r>
              <a:rPr lang="ru-RU" sz="2400" b="1" i="1">
                <a:latin typeface="Arial" pitchFamily="34" charset="0"/>
              </a:rPr>
              <a:t>Они свой долг исполнили сполна,</a:t>
            </a:r>
          </a:p>
          <a:p>
            <a:r>
              <a:rPr lang="ru-RU" sz="2400" b="1" i="1">
                <a:latin typeface="Arial" pitchFamily="34" charset="0"/>
              </a:rPr>
              <a:t>Прочти и повтори их имена.</a:t>
            </a:r>
          </a:p>
          <a:p>
            <a:r>
              <a:rPr lang="ru-RU" sz="2400" b="1" i="1">
                <a:latin typeface="Arial" pitchFamily="34" charset="0"/>
              </a:rPr>
              <a:t>И, как они, учись служить Отчизне.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7" name="Picture 7" descr="img01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836613"/>
            <a:ext cx="3960812" cy="5005387"/>
          </a:xfrm>
          <a:noFill/>
          <a:ln w="76200">
            <a:solidFill>
              <a:srgbClr val="808080"/>
            </a:solidFill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74755" name="Text Box 6"/>
          <p:cNvSpPr txBox="1">
            <a:spLocks noChangeArrowheads="1"/>
          </p:cNvSpPr>
          <p:nvPr/>
        </p:nvSpPr>
        <p:spPr bwMode="auto">
          <a:xfrm>
            <a:off x="0" y="1124745"/>
            <a:ext cx="47879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</a:rPr>
              <a:t>Награды города-героя:</a:t>
            </a:r>
          </a:p>
          <a:p>
            <a:pPr algn="ctr"/>
            <a:endParaRPr lang="ru-RU" sz="2400" b="1" dirty="0">
              <a:latin typeface="Arial" pitchFamily="34" charset="0"/>
            </a:endParaRPr>
          </a:p>
          <a:p>
            <a:pPr algn="ctr"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Орден Великой   Отечественной войны</a:t>
            </a:r>
          </a:p>
          <a:p>
            <a:pPr algn="ctr"/>
            <a:r>
              <a:rPr lang="ru-RU" sz="2400" b="1" dirty="0">
                <a:latin typeface="Arial" pitchFamily="34" charset="0"/>
              </a:rPr>
              <a:t> 1 степени,</a:t>
            </a:r>
          </a:p>
          <a:p>
            <a:pPr algn="ctr"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Орден Ленина,</a:t>
            </a:r>
          </a:p>
          <a:p>
            <a:pPr algn="ctr">
              <a:buFontTx/>
              <a:buChar char="•"/>
            </a:pPr>
            <a:r>
              <a:rPr lang="ru-RU" sz="2400" b="1" dirty="0">
                <a:latin typeface="Arial" pitchFamily="34" charset="0"/>
              </a:rPr>
              <a:t>Звезда города-героя</a:t>
            </a:r>
          </a:p>
          <a:p>
            <a:endParaRPr lang="ru-RU" sz="24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собор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4678362" cy="345281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23850" y="4005263"/>
            <a:ext cx="597693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Arial" pitchFamily="34" charset="0"/>
              </a:rPr>
              <a:t>Смоленск, что в имени твоём? –      ненастье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Священным трепетом причастья,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Разволновавшее сердца,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Ну, и, конечно же, отрада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Души и наслажденье взгляда:</a:t>
            </a:r>
            <a:br>
              <a:rPr lang="ru-RU" sz="2400" b="1" i="1">
                <a:latin typeface="Arial" pitchFamily="34" charset="0"/>
              </a:rPr>
            </a:br>
            <a:r>
              <a:rPr lang="ru-RU" sz="2400" b="1" i="1">
                <a:latin typeface="Arial" pitchFamily="34" charset="0"/>
              </a:rPr>
              <a:t>Холмы, овраги без конца.</a:t>
            </a:r>
          </a:p>
        </p:txBody>
      </p:sp>
      <p:pic>
        <p:nvPicPr>
          <p:cNvPr id="12292" name="Picture 9" descr="Аврвмиевская и Орё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2636838"/>
            <a:ext cx="2595562" cy="3887787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гор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060575"/>
            <a:ext cx="6708775" cy="449421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4339" name="Picture 6" descr="Мо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0350"/>
            <a:ext cx="4103687" cy="307816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644008" y="620688"/>
            <a:ext cx="4499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Смоленску в этом году исполняется </a:t>
            </a:r>
          </a:p>
          <a:p>
            <a:pPr algn="ctr"/>
            <a:r>
              <a:rPr lang="ru-RU" sz="2800" b="1" dirty="0" smtClean="0"/>
              <a:t>1158 лет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орёл1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5976937" cy="44831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5363" name="Picture 8" descr="Зимбу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276475"/>
            <a:ext cx="2868613" cy="42926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5364" name="Picture 9" descr="сте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789363"/>
            <a:ext cx="3895725" cy="2757487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Сбербан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2970213" cy="396081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7411" name="Picture 6" descr="площадь Лен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3375"/>
            <a:ext cx="4279900" cy="3209925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7412" name="Picture 7" descr="алексее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3789363"/>
            <a:ext cx="3690937" cy="27686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7413" name="Picture 8" descr="софийскому полку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213100"/>
            <a:ext cx="2216150" cy="331311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Новая папка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333375"/>
            <a:ext cx="2405062" cy="3311525"/>
          </a:xfrm>
          <a:prstGeom prst="rect">
            <a:avLst/>
          </a:prstGeom>
          <a:noFill/>
          <a:ln w="57150">
            <a:solidFill>
              <a:srgbClr val="80808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50825" y="4221163"/>
            <a:ext cx="5257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22 июня 1941 года</a:t>
            </a:r>
          </a:p>
          <a:p>
            <a:endParaRPr lang="ru-RU" sz="2400" b="1" i="1">
              <a:latin typeface="Arial" pitchFamily="34" charset="0"/>
            </a:endParaRPr>
          </a:p>
          <a:p>
            <a:r>
              <a:rPr lang="ru-RU" sz="2400" b="1" i="1">
                <a:latin typeface="Arial" pitchFamily="34" charset="0"/>
              </a:rPr>
              <a:t>Всё было раздавлено,   скомкано, смято</a:t>
            </a:r>
          </a:p>
          <a:p>
            <a:r>
              <a:rPr lang="ru-RU" sz="2400" b="1" i="1">
                <a:latin typeface="Arial" pitchFamily="34" charset="0"/>
              </a:rPr>
              <a:t>Внезапно нахлынувшим горем – войной.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49275"/>
            <a:ext cx="5256212" cy="3454400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365625"/>
            <a:ext cx="3302000" cy="2225675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Картинка 2 из 26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333375"/>
            <a:ext cx="6985000" cy="439261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827088" y="5157788"/>
            <a:ext cx="73453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  <a:cs typeface="Arial" charset="0"/>
              </a:rPr>
              <a:t>В эти грозные дни сотни смолян вступали в народное ополчение, добровольцами уходили на фронт </a:t>
            </a:r>
          </a:p>
          <a:p>
            <a:pPr>
              <a:defRPr/>
            </a:pPr>
            <a:endParaRPr lang="ru-RU" sz="2400" b="1">
              <a:latin typeface="Arial" charset="0"/>
              <a:cs typeface="Arial" charset="0"/>
            </a:endParaRPr>
          </a:p>
          <a:p>
            <a:pPr>
              <a:defRPr/>
            </a:pPr>
            <a:endParaRPr lang="ru-RU" sz="24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война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4822825" cy="4030663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25603" name="Picture 3" descr="http://img-fotki.yandex.ru/get/3109/more7007.18/0_36d26_3e38b259_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3500438"/>
            <a:ext cx="4643437" cy="3119437"/>
          </a:xfrm>
          <a:prstGeom prst="rect">
            <a:avLst/>
          </a:prstGeom>
          <a:noFill/>
          <a:ln w="76200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95275">
            <a:off x="4643438" y="549275"/>
            <a:ext cx="4067175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182</TotalTime>
  <Words>500</Words>
  <Application>Microsoft Office PowerPoint</Application>
  <PresentationFormat>Экран (4:3)</PresentationFormat>
  <Paragraphs>95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Текстура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16</cp:revision>
  <dcterms:created xsi:type="dcterms:W3CDTF">2012-01-23T15:25:59Z</dcterms:created>
  <dcterms:modified xsi:type="dcterms:W3CDTF">2021-09-21T17:00:39Z</dcterms:modified>
</cp:coreProperties>
</file>