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737" autoAdjust="0"/>
  </p:normalViewPr>
  <p:slideViewPr>
    <p:cSldViewPr>
      <p:cViewPr varScale="1">
        <p:scale>
          <a:sx n="72" d="100"/>
          <a:sy n="72" d="100"/>
        </p:scale>
        <p:origin x="15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BB447-6F85-4EED-B6F2-620925243DE9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F0405-80CB-4038-87AE-4F57E073B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407196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Развитие навыка чтения и творческого потенциала личности школьников</a:t>
            </a:r>
            <a:r>
              <a:rPr lang="en-US" b="1" dirty="0"/>
              <a:t> </a:t>
            </a:r>
            <a:r>
              <a:rPr lang="ru-RU" b="1"/>
              <a:t>с ОВЗ в </a:t>
            </a:r>
            <a:r>
              <a:rPr lang="ru-RU" b="1" dirty="0"/>
              <a:t>процессе работы над выразительными средствами языка на уроках русского языка и развития речи</a:t>
            </a:r>
            <a:br>
              <a:rPr lang="ru-RU" b="1" dirty="0"/>
            </a:br>
            <a:r>
              <a:rPr lang="ru-RU" b="1" i="1" dirty="0"/>
              <a:t>(на примере «перифразы»)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786322"/>
            <a:ext cx="5715040" cy="1785950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chemeClr val="bg2">
                    <a:lumMod val="25000"/>
                  </a:schemeClr>
                </a:solidFill>
              </a:rPr>
              <a:t>Учитель- логопед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ГБОУ школы –интернат№2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Щеголева Е.В.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715436" cy="24399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/>
              <a:t>Задание 4. Игра «Как много слов ты знаешь?»</a:t>
            </a:r>
            <a:br>
              <a:rPr lang="ru-RU" dirty="0"/>
            </a:b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</a:rPr>
              <a:t>Объясните значения слов, перифразируя их словосочетанием. Составь предложения с данными словами.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3000373"/>
            <a:ext cx="4214842" cy="1285883"/>
          </a:xfrm>
        </p:spPr>
        <p:txBody>
          <a:bodyPr>
            <a:normAutofit/>
          </a:bodyPr>
          <a:lstStyle/>
          <a:p>
            <a:r>
              <a:rPr lang="ru-RU" sz="3200" b="1" dirty="0"/>
              <a:t>Нож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714620"/>
            <a:ext cx="4281518" cy="39290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/>
              <a:t>Режущий инструмент, имеет острое лезвие(клинок) и рукоять. </a:t>
            </a:r>
          </a:p>
          <a:p>
            <a:pPr>
              <a:buNone/>
            </a:pPr>
            <a:endParaRPr lang="ru-RU" sz="3200" b="1" dirty="0"/>
          </a:p>
          <a:p>
            <a:pPr>
              <a:buNone/>
            </a:pPr>
            <a:r>
              <a:rPr lang="ru-RU" sz="3200" b="1" i="1" dirty="0"/>
              <a:t>Ножом режут разные продукты.</a:t>
            </a:r>
          </a:p>
        </p:txBody>
      </p:sp>
      <p:pic>
        <p:nvPicPr>
          <p:cNvPr id="5" name="Рисунок 4" descr="http://nesusvet.narod.ru/txt/knife/knife_viking_norway_puukko_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876"/>
            <a:ext cx="421484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5"/>
            <a:ext cx="4038600" cy="1214446"/>
          </a:xfrm>
        </p:spPr>
        <p:txBody>
          <a:bodyPr>
            <a:normAutofit/>
          </a:bodyPr>
          <a:lstStyle/>
          <a:p>
            <a:r>
              <a:rPr lang="ru-RU" sz="3600" b="1" dirty="0"/>
              <a:t>Мяч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428604"/>
            <a:ext cx="4500594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/>
              <a:t>Предмет круглой (сферической)формы, используемый для игры в футбол.</a:t>
            </a:r>
          </a:p>
          <a:p>
            <a:endParaRPr lang="ru-RU" sz="3200" dirty="0"/>
          </a:p>
          <a:p>
            <a:endParaRPr lang="ru-RU" sz="3200" dirty="0"/>
          </a:p>
          <a:p>
            <a:pPr>
              <a:buNone/>
            </a:pPr>
            <a:r>
              <a:rPr lang="ru-RU" sz="3200" b="1" i="1" dirty="0"/>
              <a:t>В спортивном магазине продается футбольный мяч.</a:t>
            </a:r>
          </a:p>
        </p:txBody>
      </p:sp>
      <p:pic>
        <p:nvPicPr>
          <p:cNvPr id="1026" name="Picture 2" descr="http://go1.imgsmail.ru/imgpreview?key=http%3A//spox.ru/uploads/classification/cards/m.jpg&amp;mb=imgdb_preview_8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385765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2368544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/>
              <a:t>Задание 5. Игра «Добавь слова»</a:t>
            </a:r>
            <a:br>
              <a:rPr lang="ru-RU" sz="3200" b="1" i="1" dirty="0"/>
            </a:b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Учитель произносит предложение :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«Мама шила платье». Как вы думаете , что можно сказать о платье, какое оно?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2428868"/>
            <a:ext cx="4572032" cy="4429132"/>
          </a:xfrm>
        </p:spPr>
        <p:txBody>
          <a:bodyPr/>
          <a:lstStyle/>
          <a:p>
            <a:r>
              <a:rPr lang="ru-RU" sz="3200" dirty="0"/>
              <a:t>Шелковое, летнее, яркое, нарядное, праздничное, легкое, цветное…..</a:t>
            </a:r>
            <a:endParaRPr lang="ru-RU" dirty="0"/>
          </a:p>
          <a:p>
            <a:pPr>
              <a:buNone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Если мы добавим эти слова, как измениться фраза?</a:t>
            </a:r>
          </a:p>
        </p:txBody>
      </p:sp>
      <p:pic>
        <p:nvPicPr>
          <p:cNvPr id="5" name="Содержимое 4" descr="http://artebaleno.ru/blog/wp-content/uploads/2013/04/kak-shit-chtobyi-ne-zashitsya-sovetyi-portniham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14620"/>
            <a:ext cx="385765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43956" cy="22971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/>
              <a:t>Задание 6. «Составь фразу»</a:t>
            </a:r>
            <a:br>
              <a:rPr lang="ru-RU" sz="3200" b="1" i="1" dirty="0"/>
            </a:b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Придумайте предложение о забавном щенке. Перефразируй данное словосочетание.</a:t>
            </a: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</a:b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b="1" dirty="0"/>
              <a:t>Забавный щенок лаял на прохожих.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071810"/>
            <a:ext cx="4210080" cy="350046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Веселый четвероногий лаял на прохожих.</a:t>
            </a:r>
          </a:p>
        </p:txBody>
      </p:sp>
      <p:pic>
        <p:nvPicPr>
          <p:cNvPr id="5" name="Содержимое 4" descr="http://yankee-goodwill.ru/labrador_chal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407196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2857496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/>
              <a:t>Задание 7. «Где начало рассказа?»</a:t>
            </a:r>
            <a:br>
              <a:rPr lang="ru-RU" dirty="0"/>
            </a:b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Вам требуется установить последовательность событий по серии картинок. Найдите где начало, а где конец истории и расскажите, о чем она.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00504"/>
            <a:ext cx="4038600" cy="212565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&amp;Rcy;&amp;acy;&amp;scy;&amp;scy;&amp;kcy;&amp;acy;&amp;zcy;&amp;ycy; &amp;vcy; &amp;kcy;&amp;acy;&amp;rcy;&amp;tcy;&amp;icy;&amp;ncy;&amp;kcy;&amp;acy;&amp;khcy;. &amp;Ncy; (4) (700x513, 117Kb)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714620"/>
            <a:ext cx="914400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Использование </a:t>
            </a:r>
            <a:r>
              <a:rPr lang="ru-RU" b="1" dirty="0"/>
              <a:t>перифразы </a:t>
            </a:r>
            <a:r>
              <a:rPr lang="ru-RU" dirty="0"/>
              <a:t>на уроках русского языка и развития речи в качестве дидактической единицы позволяет повысить уровень речевого развития учащихся, развить их языковую способность, навык чтения и активизировать творческий потенциал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143248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Используйте, перифразы! Они делают нашу речь яркой, образной, эмоциональной и правильной</a:t>
            </a:r>
            <a:br>
              <a:rPr lang="ru-RU" sz="4000" b="1" i="1" dirty="0">
                <a:solidFill>
                  <a:srgbClr val="FF0000"/>
                </a:solidFill>
              </a:rPr>
            </a:br>
            <a:r>
              <a:rPr lang="ru-RU" sz="4000" b="1" i="1" dirty="0">
                <a:solidFill>
                  <a:srgbClr val="FF0000"/>
                </a:solidFill>
              </a:rPr>
              <a:t>Спасибо за внимание!</a:t>
            </a:r>
            <a:br>
              <a:rPr lang="ru-RU" sz="4000" b="1" i="1" dirty="0">
                <a:solidFill>
                  <a:srgbClr val="FF0000"/>
                </a:solidFill>
              </a:rPr>
            </a:b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frazy.su/wp-content/uploads/2016/02/vesna-karpat1.jpg">
            <a:extLst>
              <a:ext uri="{FF2B5EF4-FFF2-40B4-BE49-F238E27FC236}">
                <a16:creationId xmlns:a16="http://schemas.microsoft.com/office/drawing/2014/main" id="{FAB64541-02BC-4D92-82A7-07516F7C6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4907458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41B6E2-677B-4A16-8166-71621055A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4320480"/>
          </a:xfrm>
        </p:spPr>
        <p:txBody>
          <a:bodyPr>
            <a:noAutofit/>
          </a:bodyPr>
          <a:lstStyle/>
          <a:p>
            <a:r>
              <a:rPr lang="ru-RU" b="1" dirty="0"/>
              <a:t>«Книги рождают мечту, вызывают ее к жизни, заставляют размышлять, воспитывают самостоятельность суждений». (академик </a:t>
            </a:r>
            <a:r>
              <a:rPr lang="ru-RU" b="1" dirty="0" err="1"/>
              <a:t>Станисла́в</a:t>
            </a:r>
            <a:r>
              <a:rPr lang="ru-RU" b="1" dirty="0"/>
              <a:t> </a:t>
            </a:r>
            <a:r>
              <a:rPr lang="ru-RU" b="1" dirty="0" err="1"/>
              <a:t>Гу́ставович</a:t>
            </a:r>
            <a:r>
              <a:rPr lang="ru-RU" b="1" dirty="0"/>
              <a:t> </a:t>
            </a:r>
            <a:r>
              <a:rPr lang="ru-RU" b="1" dirty="0" err="1"/>
              <a:t>Струми́лин</a:t>
            </a:r>
            <a:r>
              <a:rPr lang="ru-RU" b="1" dirty="0"/>
              <a:t> )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E76A14-8210-4E59-9370-7C4A11B49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4653136"/>
            <a:ext cx="8640960" cy="2204864"/>
          </a:xfrm>
        </p:spPr>
        <p:txBody>
          <a:bodyPr>
            <a:noAutofit/>
          </a:bodyPr>
          <a:lstStyle/>
          <a:p>
            <a:r>
              <a:rPr lang="ru-RU" sz="4400" b="1" dirty="0"/>
              <a:t>Книга</a:t>
            </a:r>
            <a:r>
              <a:rPr lang="ru-RU" sz="4400" dirty="0"/>
              <a:t> - необходимый предмет любой культурной среды, в которой растет ребенок. </a:t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65499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215370" cy="56546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Перифраза </a:t>
            </a:r>
            <a:r>
              <a:rPr lang="ru-RU" dirty="0"/>
              <a:t>– описательное выражение, иносказание, стилистический прием, заключающийся в непрямом , описательном обозначении предметов и явлений действительности(преимущественно эмоционально – оценочного характера)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00570"/>
            <a:ext cx="8715436" cy="771540"/>
          </a:xfrm>
        </p:spPr>
        <p:txBody>
          <a:bodyPr>
            <a:noAutofit/>
          </a:bodyPr>
          <a:lstStyle/>
          <a:p>
            <a:r>
              <a:rPr lang="ru-RU" sz="2800" dirty="0"/>
              <a:t>Например: говоря «Певец весенних дней пернатый»,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3042" y="5286388"/>
            <a:ext cx="5486400" cy="804862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Г. Державин  имел в виду</a:t>
            </a:r>
            <a:r>
              <a:rPr lang="ru-RU" sz="2800" b="1" dirty="0"/>
              <a:t> соловья</a:t>
            </a:r>
          </a:p>
        </p:txBody>
      </p:sp>
      <p:pic>
        <p:nvPicPr>
          <p:cNvPr id="5" name="Рисунок 4" descr="http://birds-altay.ru/wp-content/uploads/2010/09/330-350x236.jpg"/>
          <p:cNvPicPr>
            <a:picLocks noGrp="1"/>
          </p:cNvPicPr>
          <p:nvPr>
            <p:ph type="pic" idx="1"/>
          </p:nvPr>
        </p:nvPicPr>
        <p:blipFill>
          <a:blip r:embed="rId2"/>
          <a:srcRect l="4574" r="4574"/>
          <a:stretch>
            <a:fillRect/>
          </a:stretch>
        </p:blipFill>
        <p:spPr bwMode="auto">
          <a:xfrm>
            <a:off x="1571625" y="357188"/>
            <a:ext cx="548640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800600"/>
            <a:ext cx="8501122" cy="1271606"/>
          </a:xfrm>
        </p:spPr>
        <p:txBody>
          <a:bodyPr>
            <a:noAutofit/>
          </a:bodyPr>
          <a:lstStyle/>
          <a:p>
            <a:r>
              <a:rPr lang="ru-RU" sz="2800" dirty="0"/>
              <a:t>Или перифразы «Рыжая плутовка», </a:t>
            </a:r>
            <a:br>
              <a:rPr lang="ru-RU" sz="2800" dirty="0"/>
            </a:br>
            <a:r>
              <a:rPr lang="ru-RU" sz="2800" dirty="0"/>
              <a:t>«Хитрая плутовка», «Рыжее дикое животное»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4414" y="6072206"/>
            <a:ext cx="6572296" cy="50006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dirty="0"/>
              <a:t>лиса</a:t>
            </a:r>
          </a:p>
        </p:txBody>
      </p:sp>
      <p:pic>
        <p:nvPicPr>
          <p:cNvPr id="5" name="Рисунок 4" descr="http://img.dni.ru/binaries/v2_articlepic/508208.jpg"/>
          <p:cNvPicPr>
            <a:picLocks noGrp="1"/>
          </p:cNvPicPr>
          <p:nvPr>
            <p:ph type="pic" idx="1"/>
          </p:nvPr>
        </p:nvPicPr>
        <p:blipFill>
          <a:blip r:embed="rId2"/>
          <a:srcRect t="5572" b="557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/>
          </a:bodyPr>
          <a:lstStyle/>
          <a:p>
            <a:r>
              <a:rPr lang="ru-RU" b="1" dirty="0"/>
              <a:t>Упражнения, направленные на совершенствование навыка чтения, речи учащихся на основе изучения образных средств языка, перифразы: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01080" cy="214314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/>
              <a:t>Задание1 по теме: «Безударные гласные в корне слова».</a:t>
            </a:r>
            <a:br>
              <a:rPr lang="ru-RU" dirty="0"/>
            </a:br>
            <a:r>
              <a:rPr lang="ru-RU" dirty="0"/>
              <a:t>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</a:rPr>
              <a:t>Замените словосочетания одним словом.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357430"/>
            <a:ext cx="5857916" cy="4143404"/>
          </a:xfrm>
        </p:spPr>
        <p:txBody>
          <a:bodyPr>
            <a:normAutofit/>
          </a:bodyPr>
          <a:lstStyle/>
          <a:p>
            <a:r>
              <a:rPr lang="ru-RU" sz="4400" dirty="0"/>
              <a:t>Рыжая плутовка</a:t>
            </a:r>
          </a:p>
          <a:p>
            <a:r>
              <a:rPr lang="ru-RU" sz="4400" dirty="0" err="1"/>
              <a:t>Голубая</a:t>
            </a:r>
            <a:r>
              <a:rPr lang="ru-RU" sz="4400" dirty="0"/>
              <a:t> дорога</a:t>
            </a:r>
          </a:p>
          <a:p>
            <a:r>
              <a:rPr lang="ru-RU" sz="4400" dirty="0"/>
              <a:t>Белые мухи</a:t>
            </a:r>
          </a:p>
          <a:p>
            <a:r>
              <a:rPr lang="ru-RU" sz="4400" dirty="0"/>
              <a:t>Люди в белых халатах</a:t>
            </a:r>
          </a:p>
          <a:p>
            <a:r>
              <a:rPr lang="ru-RU" sz="4400" dirty="0"/>
              <a:t>Зеленый друг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2357430"/>
            <a:ext cx="3000396" cy="428628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400" dirty="0"/>
              <a:t>лиса</a:t>
            </a:r>
          </a:p>
          <a:p>
            <a:pPr>
              <a:buFontTx/>
              <a:buChar char="-"/>
            </a:pPr>
            <a:r>
              <a:rPr lang="ru-RU" sz="4400" dirty="0"/>
              <a:t>река</a:t>
            </a:r>
          </a:p>
          <a:p>
            <a:pPr>
              <a:buFontTx/>
              <a:buChar char="-"/>
            </a:pPr>
            <a:r>
              <a:rPr lang="ru-RU" sz="4400" dirty="0"/>
              <a:t>снежинки</a:t>
            </a:r>
          </a:p>
          <a:p>
            <a:pPr>
              <a:buFontTx/>
              <a:buChar char="-"/>
            </a:pPr>
            <a:r>
              <a:rPr lang="ru-RU" sz="4400" dirty="0"/>
              <a:t>врачи</a:t>
            </a:r>
          </a:p>
          <a:p>
            <a:pPr>
              <a:buFontTx/>
              <a:buChar char="-"/>
            </a:pPr>
            <a:r>
              <a:rPr lang="ru-RU" sz="4400" dirty="0"/>
              <a:t>дерево</a:t>
            </a:r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329642" cy="18573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/>
              <a:t>Задание 2 используем при изучении словарных  слов.</a:t>
            </a:r>
            <a:br>
              <a:rPr lang="ru-RU" sz="3200" dirty="0"/>
            </a:br>
            <a:r>
              <a:rPr lang="ru-RU" sz="3200" dirty="0"/>
              <a:t>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alibri (Заголовки)"/>
              </a:rPr>
              <a:t>Назовите  словосочетания одним словом.</a:t>
            </a:r>
            <a:endParaRPr lang="ru-RU" sz="3600" b="1" i="1" dirty="0">
              <a:latin typeface="Calibri (Заголовки)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214554"/>
            <a:ext cx="5429288" cy="4429156"/>
          </a:xfrm>
        </p:spPr>
        <p:txBody>
          <a:bodyPr>
            <a:noAutofit/>
          </a:bodyPr>
          <a:lstStyle/>
          <a:p>
            <a:r>
              <a:rPr lang="ru-RU" sz="4000" dirty="0"/>
              <a:t>Белые коробочки</a:t>
            </a:r>
          </a:p>
          <a:p>
            <a:r>
              <a:rPr lang="ru-RU" sz="4000" dirty="0"/>
              <a:t>Красный петух</a:t>
            </a:r>
          </a:p>
          <a:p>
            <a:r>
              <a:rPr lang="ru-RU" sz="4000" dirty="0"/>
              <a:t>Румяное яблоко</a:t>
            </a:r>
          </a:p>
          <a:p>
            <a:r>
              <a:rPr lang="ru-RU" sz="4000" dirty="0"/>
              <a:t>Серая разбойница</a:t>
            </a:r>
          </a:p>
          <a:p>
            <a:r>
              <a:rPr lang="ru-RU" sz="4000" dirty="0"/>
              <a:t>Синяя птица</a:t>
            </a:r>
          </a:p>
          <a:p>
            <a:r>
              <a:rPr lang="ru-RU" sz="4000" dirty="0"/>
              <a:t>Златоглавая столица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43570" y="2214554"/>
            <a:ext cx="3500430" cy="4357718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4000" dirty="0"/>
              <a:t>хлопок</a:t>
            </a:r>
          </a:p>
          <a:p>
            <a:pPr>
              <a:buNone/>
            </a:pPr>
            <a:r>
              <a:rPr lang="ru-RU" sz="4000" dirty="0"/>
              <a:t>- пожар</a:t>
            </a:r>
          </a:p>
          <a:p>
            <a:pPr>
              <a:buNone/>
            </a:pPr>
            <a:r>
              <a:rPr lang="ru-RU" sz="4000" dirty="0"/>
              <a:t>- снегирь</a:t>
            </a:r>
          </a:p>
          <a:p>
            <a:pPr>
              <a:buNone/>
            </a:pPr>
            <a:r>
              <a:rPr lang="ru-RU" sz="4000" dirty="0"/>
              <a:t>- ворона</a:t>
            </a:r>
          </a:p>
          <a:p>
            <a:pPr>
              <a:buNone/>
            </a:pPr>
            <a:r>
              <a:rPr lang="ru-RU" sz="4000" dirty="0"/>
              <a:t>- мечта</a:t>
            </a:r>
          </a:p>
          <a:p>
            <a:pPr>
              <a:buNone/>
            </a:pPr>
            <a:r>
              <a:rPr lang="ru-RU" sz="4000" dirty="0"/>
              <a:t>- Москва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250033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/>
              <a:t>Задание 3 по теме: «Одушевленные и неодушевленные предметы» .</a:t>
            </a:r>
            <a:br>
              <a:rPr lang="ru-RU" sz="3200" b="1" i="1" dirty="0"/>
            </a:b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Замените одним словом и запишите в два столбика одушевленные и неодушевленные предметы.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643182"/>
            <a:ext cx="4252914" cy="3525831"/>
          </a:xfrm>
        </p:spPr>
        <p:txBody>
          <a:bodyPr>
            <a:normAutofit/>
          </a:bodyPr>
          <a:lstStyle/>
          <a:p>
            <a:r>
              <a:rPr lang="ru-RU" sz="3600" dirty="0" err="1"/>
              <a:t>Голубой</a:t>
            </a:r>
            <a:r>
              <a:rPr lang="ru-RU" sz="3600" dirty="0"/>
              <a:t> экран</a:t>
            </a:r>
          </a:p>
          <a:p>
            <a:r>
              <a:rPr lang="ru-RU" sz="3600" dirty="0"/>
              <a:t>Зеленая кладовая</a:t>
            </a:r>
          </a:p>
          <a:p>
            <a:r>
              <a:rPr lang="ru-RU" sz="3600" dirty="0"/>
              <a:t>Серый мурлыка</a:t>
            </a:r>
          </a:p>
          <a:p>
            <a:r>
              <a:rPr lang="ru-RU" sz="3600" dirty="0"/>
              <a:t>Серый трусишка</a:t>
            </a:r>
          </a:p>
          <a:p>
            <a:r>
              <a:rPr lang="ru-RU" sz="3600" dirty="0"/>
              <a:t>Воздушный шум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884" y="2643182"/>
            <a:ext cx="2828916" cy="34829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- телевизор</a:t>
            </a:r>
          </a:p>
          <a:p>
            <a:pPr>
              <a:buFontTx/>
              <a:buChar char="-"/>
            </a:pPr>
            <a:r>
              <a:rPr lang="ru-RU" sz="3600" dirty="0"/>
              <a:t>лес</a:t>
            </a:r>
          </a:p>
          <a:p>
            <a:pPr>
              <a:buFontTx/>
              <a:buChar char="-"/>
            </a:pPr>
            <a:r>
              <a:rPr lang="ru-RU" sz="3600" dirty="0"/>
              <a:t>кот</a:t>
            </a:r>
          </a:p>
          <a:p>
            <a:pPr>
              <a:buFontTx/>
              <a:buChar char="-"/>
            </a:pPr>
            <a:r>
              <a:rPr lang="ru-RU" sz="3600" dirty="0"/>
              <a:t>заяц</a:t>
            </a:r>
          </a:p>
          <a:p>
            <a:pPr>
              <a:buFontTx/>
              <a:buChar char="-"/>
            </a:pPr>
            <a:r>
              <a:rPr lang="ru-RU" sz="3600" dirty="0"/>
              <a:t>ветер</a:t>
            </a:r>
          </a:p>
          <a:p>
            <a:pPr>
              <a:buFontTx/>
              <a:buChar char="-"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519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(Заголовки)</vt:lpstr>
      <vt:lpstr>Тема Office</vt:lpstr>
      <vt:lpstr>Развитие навыка чтения и творческого потенциала личности школьников с ОВЗ в процессе работы над выразительными средствами языка на уроках русского языка и развития речи (на примере «перифразы»)</vt:lpstr>
      <vt:lpstr>«Книги рождают мечту, вызывают ее к жизни, заставляют размышлять, воспитывают самостоятельность суждений». (академик Станисла́в Гу́ставович Струми́лин ). </vt:lpstr>
      <vt:lpstr>Перифраза – описательное выражение, иносказание, стилистический прием, заключающийся в непрямом , описательном обозначении предметов и явлений действительности(преимущественно эмоционально – оценочного характера)</vt:lpstr>
      <vt:lpstr>Например: говоря «Певец весенних дней пернатый»,</vt:lpstr>
      <vt:lpstr>Или перифразы «Рыжая плутовка»,  «Хитрая плутовка», «Рыжее дикое животное» </vt:lpstr>
      <vt:lpstr>Упражнения, направленные на совершенствование навыка чтения, речи учащихся на основе изучения образных средств языка, перифразы:</vt:lpstr>
      <vt:lpstr>Задание1 по теме: «Безударные гласные в корне слова».  Замените словосочетания одним словом.</vt:lpstr>
      <vt:lpstr>Задание 2 используем при изучении словарных  слов.  Назовите  словосочетания одним словом.</vt:lpstr>
      <vt:lpstr>Задание 3 по теме: «Одушевленные и неодушевленные предметы» . Замените одним словом и запишите в два столбика одушевленные и неодушевленные предметы. </vt:lpstr>
      <vt:lpstr>Задание 4. Игра «Как много слов ты знаешь?» Объясните значения слов, перифразируя их словосочетанием. Составь предложения с данными словами.</vt:lpstr>
      <vt:lpstr>Презентация PowerPoint</vt:lpstr>
      <vt:lpstr>Задание 5. Игра «Добавь слова» Учитель произносит предложение : «Мама шила платье». Как вы думаете , что можно сказать о платье, какое оно?</vt:lpstr>
      <vt:lpstr>Задание 6. «Составь фразу» Придумайте предложение о забавном щенке. Перефразируй данное словосочетание.  Забавный щенок лаял на прохожих.</vt:lpstr>
      <vt:lpstr>Задание 7. «Где начало рассказа?» Вам требуется установить последовательность событий по серии картинок. Найдите где начало, а где конец истории и расскажите, о чем она.</vt:lpstr>
      <vt:lpstr>Использование перифразы на уроках русского языка и развития речи в качестве дидактической единицы позволяет повысить уровень речевого развития учащихся, развить их языковую способность, навык чтения и активизировать творческий потенциал личности.</vt:lpstr>
      <vt:lpstr>Используйте, перифразы! Они делают нашу речь яркой, образной, эмоциональной и правильной Спасибо за внимание!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творческого потенциала личности младших школьников в процессе работы над выразительными средствами языка на уроках развития речи (на примере перифразы)</dc:title>
  <dc:creator>Alex</dc:creator>
  <cp:lastModifiedBy>Учитель</cp:lastModifiedBy>
  <cp:revision>50</cp:revision>
  <dcterms:created xsi:type="dcterms:W3CDTF">2014-01-07T15:36:21Z</dcterms:created>
  <dcterms:modified xsi:type="dcterms:W3CDTF">2023-03-29T10:30:16Z</dcterms:modified>
</cp:coreProperties>
</file>