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55" r:id="rId2"/>
  </p:sldMasterIdLst>
  <p:notesMasterIdLst>
    <p:notesMasterId r:id="rId26"/>
  </p:notesMasterIdLst>
  <p:sldIdLst>
    <p:sldId id="256" r:id="rId3"/>
    <p:sldId id="264" r:id="rId4"/>
    <p:sldId id="310" r:id="rId5"/>
    <p:sldId id="312" r:id="rId6"/>
    <p:sldId id="313" r:id="rId7"/>
    <p:sldId id="314" r:id="rId8"/>
    <p:sldId id="315" r:id="rId9"/>
    <p:sldId id="316" r:id="rId10"/>
    <p:sldId id="317" r:id="rId11"/>
    <p:sldId id="318" r:id="rId12"/>
    <p:sldId id="319" r:id="rId13"/>
    <p:sldId id="320" r:id="rId14"/>
    <p:sldId id="321" r:id="rId15"/>
    <p:sldId id="322" r:id="rId16"/>
    <p:sldId id="323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87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8A18063-62CD-48E5-9322-5CB0ABF1B2C2}">
          <p14:sldIdLst>
            <p14:sldId id="256"/>
            <p14:sldId id="264"/>
            <p14:sldId id="310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  <p14:sldId id="326"/>
            <p14:sldId id="327"/>
            <p14:sldId id="328"/>
            <p14:sldId id="329"/>
            <p14:sldId id="330"/>
          </p14:sldIdLst>
        </p14:section>
        <p14:section name="Раздел без заголовка" id="{56DD6C76-9F4E-43E3-9438-B3EA3F52BE7B}">
          <p14:sldIdLst>
            <p14:sldId id="3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99"/>
    <a:srgbClr val="0000FF"/>
    <a:srgbClr val="0066FF"/>
    <a:srgbClr val="CC6600"/>
    <a:srgbClr val="FF6600"/>
    <a:srgbClr val="FF9933"/>
    <a:srgbClr val="009900"/>
    <a:srgbClr val="0033CC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049" autoAdjust="0"/>
    <p:restoredTop sz="90647" autoAdjust="0"/>
  </p:normalViewPr>
  <p:slideViewPr>
    <p:cSldViewPr>
      <p:cViewPr varScale="1">
        <p:scale>
          <a:sx n="68" d="100"/>
          <a:sy n="68" d="100"/>
        </p:scale>
        <p:origin x="69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5FFA8D-FE27-4854-9FBD-82B4057425EF}" type="datetimeFigureOut">
              <a:rPr lang="ru-RU" smtClean="0"/>
              <a:t>31.05.2023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0AC62-7F73-4F66-93CC-251EBCE7839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798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0AC62-7F73-4F66-93CC-251EBCE7839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11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0AC62-7F73-4F66-93CC-251EBCE7839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6424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aseline="0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0AC62-7F73-4F66-93CC-251EBCE7839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0642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32C9A0-5D74-4315-AEB8-720DBFD99456}" type="slidenum">
              <a:rPr lang="ru-RU">
                <a:solidFill>
                  <a:prstClr val="black"/>
                </a:solidFill>
              </a:rPr>
              <a:pPr/>
              <a:t>23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48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B62A18-FA86-4875-95E0-D7576891745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61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D7855-90A3-46F9-9001-E658B55FAFB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618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64C5E-7858-4EDD-9466-DE03D5080E6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578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13C6A-EC93-42CD-B791-67AE2F762D4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871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391083-BE09-4365-8531-4DDCF69FFE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157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9B957-1FAE-4163-9301-824BAF2D413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2085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908A68-CD8C-4CFF-8FA5-955E86E20CD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22363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9FF3F3-6145-4A64-80A1-5F4D2CE9001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467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1E64E-B8E3-4372-A6C3-69186925A58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868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9513A1-658F-40EC-BEA5-9B75FC999C9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2576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B6AC77-EFA9-407D-BB4A-9D0AE444622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1001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483D70E-9BBB-4FB1-8E2E-D2AC72AFC7EE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6511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B47C784-1A91-4BE6-A19C-5B9B6E4BE1C5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8933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A0F3F68-02F8-4048-95DE-D420129024D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9122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7EB0FFA-6CFD-4276-851C-4D9638C7C6D6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FB0423D-B75E-44D4-BD5D-6B7CE0950B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192B1E-C419-435B-9F83-F7A3DEF3B6C4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783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  <p:sldLayoutId id="2147483869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857628"/>
            <a:ext cx="7772400" cy="1357322"/>
          </a:xfrm>
        </p:spPr>
        <p:txBody>
          <a:bodyPr>
            <a:normAutofit/>
          </a:bodyPr>
          <a:lstStyle/>
          <a:p>
            <a:pPr lvl="0">
              <a:buClr>
                <a:srgbClr val="F14124">
                  <a:lumMod val="75000"/>
                </a:srgbClr>
              </a:buClr>
            </a:pPr>
            <a:r>
              <a:rPr lang="ru-RU" sz="2800" b="1" dirty="0" smtClean="0">
                <a:solidFill>
                  <a:srgbClr val="003399"/>
                </a:solidFill>
                <a:latin typeface="Cambria" pitchFamily="18" charset="0"/>
                <a:cs typeface="Times New Roman" pitchFamily="18" charset="0"/>
              </a:rPr>
              <a:t>Учитель-логопед  Казанцева О.В.</a:t>
            </a:r>
            <a:endParaRPr lang="ru-RU" sz="2800" b="1" dirty="0">
              <a:solidFill>
                <a:srgbClr val="003399"/>
              </a:solidFill>
              <a:latin typeface="Cambria" pitchFamily="18" charset="0"/>
              <a:cs typeface="Times New Roman" pitchFamily="18" charset="0"/>
            </a:endParaRPr>
          </a:p>
          <a:p>
            <a:endParaRPr lang="ru-RU" sz="1800" b="1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89" y="2204864"/>
            <a:ext cx="7772400" cy="1470025"/>
          </a:xfrm>
        </p:spPr>
        <p:txBody>
          <a:bodyPr>
            <a:noAutofit/>
          </a:bodyPr>
          <a:lstStyle/>
          <a:p>
            <a:pPr marL="182880" indent="0" algn="ctr">
              <a:buNone/>
            </a:pPr>
            <a:r>
              <a:rPr lang="ru-RU" sz="2700" b="1" smtClean="0">
                <a:solidFill>
                  <a:srgbClr val="FF0000"/>
                </a:solidFill>
                <a:effectLst/>
                <a:latin typeface="Cambria" pitchFamily="18" charset="0"/>
                <a:cs typeface="Times New Roman" pitchFamily="18" charset="0"/>
              </a:rPr>
              <a:t>Тест </a:t>
            </a:r>
            <a:r>
              <a:rPr lang="ru-RU" sz="2700" b="1" dirty="0" smtClean="0">
                <a:solidFill>
                  <a:srgbClr val="FF0000"/>
                </a:solidFill>
                <a:effectLst/>
                <a:latin typeface="Cambria" pitchFamily="18" charset="0"/>
                <a:cs typeface="Times New Roman" pitchFamily="18" charset="0"/>
              </a:rPr>
              <a:t>«Интересные факты </a:t>
            </a:r>
            <a:r>
              <a:rPr lang="ru-RU" sz="2700" b="1" smtClean="0">
                <a:solidFill>
                  <a:srgbClr val="FF0000"/>
                </a:solidFill>
                <a:effectLst/>
                <a:latin typeface="Cambria" pitchFamily="18" charset="0"/>
                <a:cs typeface="Times New Roman" pitchFamily="18" charset="0"/>
              </a:rPr>
              <a:t>о ЛЕГО-конструкторах»</a:t>
            </a:r>
            <a:endParaRPr lang="ru-RU" sz="2700" b="1" dirty="0">
              <a:solidFill>
                <a:srgbClr val="FF0000"/>
              </a:solidFill>
              <a:effectLst/>
              <a:latin typeface="Cambria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132\Desktop\мяч\9239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5143512"/>
            <a:ext cx="8429684" cy="1259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789"/>
            <a:ext cx="1835696" cy="22010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13690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Девиз компании </a:t>
            </a:r>
            <a:r>
              <a:rPr lang="ru-RU" sz="3200" dirty="0" err="1">
                <a:solidFill>
                  <a:srgbClr val="003399"/>
                </a:solidFill>
                <a:latin typeface="Cambria" pitchFamily="18" charset="0"/>
              </a:rPr>
              <a:t>Lego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3200" dirty="0" err="1">
                <a:solidFill>
                  <a:srgbClr val="003399"/>
                </a:solidFill>
                <a:latin typeface="Cambria" pitchFamily="18" charset="0"/>
              </a:rPr>
              <a:t>Group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: «</a:t>
            </a:r>
            <a:r>
              <a:rPr lang="ru-RU" sz="3200" dirty="0" err="1">
                <a:solidFill>
                  <a:srgbClr val="003399"/>
                </a:solidFill>
                <a:latin typeface="Cambria" pitchFamily="18" charset="0"/>
              </a:rPr>
              <a:t>Det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3200" dirty="0" err="1">
                <a:solidFill>
                  <a:srgbClr val="003399"/>
                </a:solidFill>
                <a:latin typeface="Cambria" pitchFamily="18" charset="0"/>
              </a:rPr>
              <a:t>bedste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3200" dirty="0" err="1">
                <a:solidFill>
                  <a:srgbClr val="003399"/>
                </a:solidFill>
                <a:latin typeface="Cambria" pitchFamily="18" charset="0"/>
              </a:rPr>
              <a:t>er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3200" dirty="0" err="1">
                <a:solidFill>
                  <a:srgbClr val="003399"/>
                </a:solidFill>
                <a:latin typeface="Cambria" pitchFamily="18" charset="0"/>
              </a:rPr>
              <a:t>ikke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3200" dirty="0" err="1">
                <a:solidFill>
                  <a:srgbClr val="003399"/>
                </a:solidFill>
                <a:latin typeface="Cambria" pitchFamily="18" charset="0"/>
              </a:rPr>
              <a:t>for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3200" dirty="0" err="1">
                <a:solidFill>
                  <a:srgbClr val="003399"/>
                </a:solidFill>
                <a:latin typeface="Cambria" pitchFamily="18" charset="0"/>
              </a:rPr>
              <a:t>godt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.», что переводится как </a:t>
            </a:r>
            <a:r>
              <a:rPr lang="ru-RU" sz="3200" b="1" u="sng" dirty="0">
                <a:solidFill>
                  <a:srgbClr val="003399"/>
                </a:solidFill>
                <a:latin typeface="Cambria" pitchFamily="18" charset="0"/>
              </a:rPr>
              <a:t>«Лучшее ещё недостаточно хорошо»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. Этот девиз был создан Оле </a:t>
            </a:r>
            <a:r>
              <a:rPr lang="ru-RU" sz="3200" dirty="0" err="1">
                <a:solidFill>
                  <a:srgbClr val="003399"/>
                </a:solidFill>
                <a:latin typeface="Cambria" pitchFamily="18" charset="0"/>
              </a:rPr>
              <a:t>Кирком</a:t>
            </a:r>
            <a:r>
              <a:rPr lang="ru-RU" sz="3200" dirty="0">
                <a:solidFill>
                  <a:srgbClr val="003399"/>
                </a:solidFill>
                <a:latin typeface="Cambria" pitchFamily="18" charset="0"/>
              </a:rPr>
              <a:t>, чтобы вдохновить своих сотрудников никогда не экономить на качестве, в значимости которого он был убежден. Этот девиз используется компанией по сей день.</a:t>
            </a:r>
          </a:p>
        </p:txBody>
      </p:sp>
    </p:spTree>
    <p:extLst>
      <p:ext uri="{BB962C8B-B14F-4D97-AF65-F5344CB8AC3E}">
        <p14:creationId xmlns:p14="http://schemas.microsoft.com/office/powerpoint/2010/main" val="3388382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4"/>
            <a:ext cx="8964488" cy="432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В каком году был запатентован современный дизайн кирпичика?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kern="0" dirty="0">
              <a:solidFill>
                <a:srgbClr val="C00000"/>
              </a:solidFill>
              <a:latin typeface="Cambria" pitchFamily="18" charset="0"/>
              <a:ea typeface="+mj-ea"/>
              <a:cs typeface="+mj-cs"/>
            </a:endParaRPr>
          </a:p>
          <a:p>
            <a:pPr lvl="0">
              <a:spcBef>
                <a:spcPct val="2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1. В</a:t>
            </a:r>
            <a:r>
              <a:rPr lang="ru-RU" sz="3200" b="1" dirty="0">
                <a:solidFill>
                  <a:srgbClr val="003399"/>
                </a:solidFill>
                <a:latin typeface="Cambria" pitchFamily="18" charset="0"/>
              </a:rPr>
              <a:t> 1958 </a:t>
            </a: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году</a:t>
            </a:r>
            <a:endParaRPr lang="ru-RU" sz="32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2. В</a:t>
            </a:r>
            <a:r>
              <a:rPr lang="ru-RU" sz="3200" b="1" dirty="0">
                <a:solidFill>
                  <a:srgbClr val="003399"/>
                </a:solidFill>
                <a:latin typeface="Cambria" pitchFamily="18" charset="0"/>
              </a:rPr>
              <a:t> 1969 году</a:t>
            </a:r>
          </a:p>
          <a:p>
            <a:pPr lvl="0">
              <a:spcBef>
                <a:spcPct val="2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3. В</a:t>
            </a:r>
            <a:r>
              <a:rPr lang="ru-RU" sz="3200" b="1" dirty="0">
                <a:solidFill>
                  <a:srgbClr val="003399"/>
                </a:solidFill>
                <a:latin typeface="Cambria" pitchFamily="18" charset="0"/>
              </a:rPr>
              <a:t> 1978 году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3" name="Picture 2" descr="C:\Users\ac\Desktop\$_5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70030"/>
            <a:ext cx="9144000" cy="3187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74891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620688"/>
            <a:ext cx="8604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3399"/>
                </a:solidFill>
                <a:latin typeface="Cambria" pitchFamily="18" charset="0"/>
              </a:rPr>
              <a:t>Современный кирпичик </a:t>
            </a:r>
            <a:r>
              <a:rPr lang="ru-RU" sz="3600" b="1" dirty="0" err="1">
                <a:solidFill>
                  <a:srgbClr val="003399"/>
                </a:solidFill>
                <a:latin typeface="Cambria" pitchFamily="18" charset="0"/>
              </a:rPr>
              <a:t>Лего</a:t>
            </a:r>
            <a:r>
              <a:rPr lang="ru-RU" sz="3600" b="1" dirty="0">
                <a:solidFill>
                  <a:srgbClr val="003399"/>
                </a:solidFill>
                <a:latin typeface="Cambria" pitchFamily="18" charset="0"/>
              </a:rPr>
              <a:t> был запатентован 28 января 1958 года.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12" y="3284984"/>
            <a:ext cx="9144000" cy="318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512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80920" cy="69249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Times New Roman" pitchFamily="18" charset="0"/>
                <a:cs typeface="Arial" pitchFamily="34" charset="0"/>
              </a:rPr>
              <a:t>Какая тематика не используется ни в одном сете серии?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kern="0" dirty="0">
              <a:solidFill>
                <a:srgbClr val="C00000"/>
              </a:solidFill>
              <a:latin typeface="Cambria" pitchFamily="18" charset="0"/>
              <a:ea typeface="+mj-ea"/>
              <a:cs typeface="Arial" pitchFamily="34" charset="0"/>
            </a:endParaRPr>
          </a:p>
          <a:p>
            <a:pPr lvl="0">
              <a:spcBef>
                <a:spcPct val="20000"/>
              </a:spcBef>
            </a:pPr>
            <a:r>
              <a:rPr lang="ru-RU" sz="4400" b="1" dirty="0" smtClean="0">
                <a:solidFill>
                  <a:srgbClr val="003399"/>
                </a:solidFill>
                <a:latin typeface="Cambria" pitchFamily="18" charset="0"/>
              </a:rPr>
              <a:t>1. Пиратская</a:t>
            </a:r>
          </a:p>
          <a:p>
            <a:pPr marL="514350" lvl="0" indent="-514350">
              <a:spcBef>
                <a:spcPct val="20000"/>
              </a:spcBef>
              <a:buAutoNum type="arabicPeriod"/>
            </a:pPr>
            <a:endParaRPr lang="ru-RU" sz="44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4400" b="1" dirty="0" smtClean="0">
                <a:solidFill>
                  <a:srgbClr val="003399"/>
                </a:solidFill>
                <a:latin typeface="Cambria" pitchFamily="18" charset="0"/>
              </a:rPr>
              <a:t>2. Космическая</a:t>
            </a:r>
          </a:p>
          <a:p>
            <a:pPr lvl="0">
              <a:spcBef>
                <a:spcPct val="20000"/>
              </a:spcBef>
            </a:pPr>
            <a:endParaRPr lang="ru-RU" sz="44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4400" b="1" dirty="0" smtClean="0">
                <a:solidFill>
                  <a:srgbClr val="003399"/>
                </a:solidFill>
                <a:latin typeface="Cambria" pitchFamily="18" charset="0"/>
              </a:rPr>
              <a:t>3. Военная</a:t>
            </a:r>
            <a:endParaRPr lang="ru-RU" sz="4400" b="1" dirty="0">
              <a:solidFill>
                <a:srgbClr val="003399"/>
              </a:solidFill>
              <a:latin typeface="Cambria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  <a:t/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Arial" pitchFamily="34" charset="0"/>
              </a:rPr>
            </a:b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68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32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3600" b="1" kern="0" dirty="0" smtClean="0">
                <a:solidFill>
                  <a:srgbClr val="003399"/>
                </a:solidFill>
                <a:latin typeface="Cambria" pitchFamily="18" charset="0"/>
                <a:ea typeface="Times New Roman" pitchFamily="18" charset="0"/>
                <a:cs typeface="Arial" pitchFamily="34" charset="0"/>
              </a:rPr>
              <a:t>Военная</a:t>
            </a:r>
            <a:endParaRPr lang="ru-RU" sz="3600" b="1" kern="0" dirty="0">
              <a:solidFill>
                <a:srgbClr val="003399"/>
              </a:solidFill>
              <a:latin typeface="Cambria" pitchFamily="18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3" name="AutoShape 4" descr="ПОДРОБНЫЙ ОБЗОР ЛЕГО КОСМОС 2019 – Шаттл 60226 и Пусковая 60228 - YouTub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ПОДРОБНЫЙ ОБЗОР ЛЕГО КОСМОС 2019 – Шаттл 60226 и Пусковая 60228 - YouTub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ПОДРОБНЫЙ ОБЗОР ЛЕГО КОСМОС 2019 – Шаттл 60226 и Пусковая 60228 - YouTube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Users\User\Desktop\maxresdefault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715" y="1412776"/>
            <a:ext cx="4532301" cy="25494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C:\Users\User\Desktop\6253-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5122" y="3717032"/>
            <a:ext cx="4838378" cy="30502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830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64096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Какой набор является самым </a:t>
            </a:r>
            <a:r>
              <a:rPr lang="ru-RU" sz="2800" b="1" kern="0" dirty="0" smtClean="0">
                <a:solidFill>
                  <a:srgbClr val="C00000"/>
                </a:solidFill>
                <a:latin typeface="Cambria" pitchFamily="18" charset="0"/>
                <a:ea typeface="+mj-ea"/>
                <a:cs typeface="+mj-cs"/>
              </a:rPr>
              <a:t>большим из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производимых в промышленных масштабах?</a:t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kern="0" dirty="0">
              <a:solidFill>
                <a:srgbClr val="C00000"/>
              </a:solidFill>
              <a:latin typeface="Cambria" pitchFamily="18" charset="0"/>
              <a:ea typeface="+mj-ea"/>
              <a:cs typeface="+mj-cs"/>
            </a:endParaRPr>
          </a:p>
          <a:p>
            <a:pPr marL="514350" lvl="0" indent="-514350">
              <a:spcBef>
                <a:spcPct val="20000"/>
              </a:spcBef>
              <a:buAutoNum type="arabicPeriod"/>
            </a:pP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«Индиана </a:t>
            </a:r>
            <a:r>
              <a:rPr lang="ru-RU" sz="3200" b="1" dirty="0">
                <a:solidFill>
                  <a:srgbClr val="003399"/>
                </a:solidFill>
                <a:latin typeface="Cambria" pitchFamily="18" charset="0"/>
              </a:rPr>
              <a:t>Джонс</a:t>
            </a: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»</a:t>
            </a:r>
          </a:p>
          <a:p>
            <a:pPr marL="514350" lvl="0" indent="-514350">
              <a:spcBef>
                <a:spcPct val="20000"/>
              </a:spcBef>
              <a:buAutoNum type="arabicPeriod"/>
            </a:pPr>
            <a:endParaRPr lang="ru-RU" sz="32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2. «Тадж-Махал»</a:t>
            </a:r>
          </a:p>
          <a:p>
            <a:pPr lvl="0">
              <a:spcBef>
                <a:spcPct val="20000"/>
              </a:spcBef>
            </a:pPr>
            <a:endParaRPr lang="ru-RU" sz="32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3. Сокол </a:t>
            </a:r>
            <a:r>
              <a:rPr lang="ru-RU" sz="3200" b="1" dirty="0">
                <a:solidFill>
                  <a:srgbClr val="003399"/>
                </a:solidFill>
                <a:latin typeface="Cambria" pitchFamily="18" charset="0"/>
              </a:rPr>
              <a:t>Тысячелетия из 7 части Звёздных войн «Пробуждение Силы»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809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62554"/>
            <a:ext cx="88924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3200" b="1" dirty="0">
                <a:solidFill>
                  <a:srgbClr val="003399"/>
                </a:solidFill>
                <a:latin typeface="Cambria" pitchFamily="18" charset="0"/>
              </a:rPr>
              <a:t>Сокол Тысячелетия из 7 части Звёздных войн «Пробуждение Силы»</a:t>
            </a:r>
          </a:p>
        </p:txBody>
      </p:sp>
      <p:pic>
        <p:nvPicPr>
          <p:cNvPr id="3" name="Picture 3" descr="C:\Users\ac\Desktop\7258965_R_Z001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605010"/>
            <a:ext cx="5400600" cy="4976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7838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Сколько длится средний срок разработки продукта?</a:t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514350" lvl="0" indent="-514350">
              <a:spcBef>
                <a:spcPct val="20000"/>
              </a:spcBef>
              <a:buAutoNum type="arabicPeriod"/>
            </a:pP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12 месяцев</a:t>
            </a:r>
          </a:p>
          <a:p>
            <a:pPr lvl="0">
              <a:spcBef>
                <a:spcPct val="20000"/>
              </a:spcBef>
            </a:pPr>
            <a:endParaRPr lang="ru-RU" sz="32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2. 18 месяцев</a:t>
            </a:r>
          </a:p>
          <a:p>
            <a:pPr lvl="0">
              <a:spcBef>
                <a:spcPct val="20000"/>
              </a:spcBef>
            </a:pPr>
            <a:endParaRPr lang="ru-RU" sz="32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3. 24 </a:t>
            </a:r>
            <a:r>
              <a:rPr lang="ru-RU" sz="3200" b="1" dirty="0">
                <a:solidFill>
                  <a:srgbClr val="003399"/>
                </a:solidFill>
                <a:latin typeface="Cambria" pitchFamily="18" charset="0"/>
              </a:rPr>
              <a:t>месяца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3" name="Picture 3" descr="C:\Users\ac\Desktop\56176b12432fc7d62d67eca3fccfd235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3" y="3573016"/>
            <a:ext cx="5724128" cy="2990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4682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78488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3399"/>
                </a:solidFill>
                <a:latin typeface="Cambria" pitchFamily="18" charset="0"/>
              </a:rPr>
              <a:t>Средний срок разработки нового продукта длится </a:t>
            </a:r>
            <a:r>
              <a:rPr lang="ru-RU" sz="3600" b="1" u="sng" dirty="0">
                <a:solidFill>
                  <a:srgbClr val="003399"/>
                </a:solidFill>
                <a:latin typeface="Cambria" pitchFamily="18" charset="0"/>
              </a:rPr>
              <a:t>12 </a:t>
            </a:r>
            <a:r>
              <a:rPr lang="ru-RU" sz="3600" b="1" u="sng" dirty="0" smtClean="0">
                <a:solidFill>
                  <a:srgbClr val="003399"/>
                </a:solidFill>
                <a:latin typeface="Cambria" pitchFamily="18" charset="0"/>
              </a:rPr>
              <a:t>месяцев.</a:t>
            </a:r>
            <a:endParaRPr lang="ru-RU" sz="3600" b="1" u="sng" dirty="0">
              <a:solidFill>
                <a:srgbClr val="003399"/>
              </a:solidFill>
              <a:latin typeface="Cambria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4071" y="2636912"/>
            <a:ext cx="7560840" cy="3954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9234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8064896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Где находится головной завод компании?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600" b="1" kern="0" dirty="0">
              <a:solidFill>
                <a:srgbClr val="C00000"/>
              </a:solidFill>
              <a:latin typeface="Cambria" pitchFamily="18" charset="0"/>
              <a:ea typeface="+mj-ea"/>
              <a:cs typeface="+mj-cs"/>
            </a:endParaRPr>
          </a:p>
          <a:p>
            <a:pPr lvl="0">
              <a:spcBef>
                <a:spcPct val="20000"/>
              </a:spcBef>
            </a:pPr>
            <a:r>
              <a:rPr lang="ru-RU" sz="3600" b="1" dirty="0" smtClean="0">
                <a:solidFill>
                  <a:srgbClr val="003399"/>
                </a:solidFill>
                <a:latin typeface="Cambria" pitchFamily="18" charset="0"/>
              </a:rPr>
              <a:t>1. В</a:t>
            </a:r>
            <a:r>
              <a:rPr lang="ru-RU" sz="3600" b="1" dirty="0">
                <a:solidFill>
                  <a:srgbClr val="003399"/>
                </a:solidFill>
                <a:latin typeface="Cambria" pitchFamily="18" charset="0"/>
              </a:rPr>
              <a:t> </a:t>
            </a:r>
            <a:r>
              <a:rPr lang="ru-RU" sz="3600" b="1" dirty="0" err="1">
                <a:solidFill>
                  <a:srgbClr val="003399"/>
                </a:solidFill>
                <a:latin typeface="Cambria" pitchFamily="18" charset="0"/>
              </a:rPr>
              <a:t>Биллунде</a:t>
            </a:r>
            <a:endParaRPr lang="ru-RU" sz="36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3600" b="1" dirty="0" smtClean="0">
                <a:solidFill>
                  <a:srgbClr val="003399"/>
                </a:solidFill>
                <a:latin typeface="Cambria" pitchFamily="18" charset="0"/>
              </a:rPr>
              <a:t>2. В</a:t>
            </a:r>
            <a:r>
              <a:rPr lang="ru-RU" sz="3600" b="1" dirty="0">
                <a:solidFill>
                  <a:srgbClr val="003399"/>
                </a:solidFill>
                <a:latin typeface="Cambria" pitchFamily="18" charset="0"/>
              </a:rPr>
              <a:t> </a:t>
            </a:r>
            <a:r>
              <a:rPr lang="ru-RU" sz="3600" b="1" dirty="0" err="1">
                <a:solidFill>
                  <a:srgbClr val="003399"/>
                </a:solidFill>
                <a:latin typeface="Cambria" pitchFamily="18" charset="0"/>
              </a:rPr>
              <a:t>Ньиредьхазе</a:t>
            </a:r>
            <a:endParaRPr lang="ru-RU" sz="36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3600" b="1" dirty="0" smtClean="0">
                <a:solidFill>
                  <a:srgbClr val="003399"/>
                </a:solidFill>
                <a:latin typeface="Cambria" pitchFamily="18" charset="0"/>
              </a:rPr>
              <a:t>3. В</a:t>
            </a:r>
            <a:r>
              <a:rPr lang="ru-RU" sz="3600" b="1" dirty="0">
                <a:solidFill>
                  <a:srgbClr val="003399"/>
                </a:solidFill>
                <a:latin typeface="Cambria" pitchFamily="18" charset="0"/>
              </a:rPr>
              <a:t> </a:t>
            </a:r>
            <a:r>
              <a:rPr lang="ru-RU" sz="3600" b="1" dirty="0" err="1">
                <a:solidFill>
                  <a:srgbClr val="003399"/>
                </a:solidFill>
                <a:latin typeface="Cambria" pitchFamily="18" charset="0"/>
              </a:rPr>
              <a:t>Монтеррее</a:t>
            </a:r>
            <a:endParaRPr lang="ru-RU" sz="3600" b="1" dirty="0">
              <a:solidFill>
                <a:srgbClr val="003399"/>
              </a:solidFill>
              <a:latin typeface="Cambria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36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36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3" name="Picture 3" descr="C:\Users\ac\Desktop\272305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1754" y="3789040"/>
            <a:ext cx="4462246" cy="31731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3049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132\Desktop\мяч\92399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631578" y="2845516"/>
            <a:ext cx="5953274" cy="107157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547664" y="620688"/>
            <a:ext cx="58326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2800" b="1" kern="0" dirty="0">
                <a:solidFill>
                  <a:srgbClr val="003399"/>
                </a:solidFill>
                <a:latin typeface="Cambria" pitchFamily="18" charset="0"/>
              </a:rPr>
              <a:t>Выделите правильные ответы.</a:t>
            </a:r>
            <a:br>
              <a:rPr lang="ru-RU" sz="2800" b="1" kern="0" dirty="0">
                <a:solidFill>
                  <a:srgbClr val="003399"/>
                </a:solidFill>
                <a:latin typeface="Cambria" pitchFamily="18" charset="0"/>
              </a:rPr>
            </a:br>
            <a:r>
              <a:rPr lang="ru-RU" sz="2800" b="1" kern="0" dirty="0">
                <a:solidFill>
                  <a:srgbClr val="003399"/>
                </a:solidFill>
                <a:latin typeface="Cambria" pitchFamily="18" charset="0"/>
              </a:rPr>
              <a:t>Будьте внимательны!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8800"/>
            <a:ext cx="5651500" cy="51149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89248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err="1">
                <a:solidFill>
                  <a:srgbClr val="003399"/>
                </a:solidFill>
                <a:latin typeface="Cambria" pitchFamily="18" charset="0"/>
              </a:rPr>
              <a:t>Биллунде</a:t>
            </a:r>
            <a:endParaRPr lang="ru-RU" sz="3200" b="1" u="sng" dirty="0">
              <a:solidFill>
                <a:srgbClr val="003399"/>
              </a:solidFill>
              <a:latin typeface="Cambria" pitchFamily="18" charset="0"/>
            </a:endParaRPr>
          </a:p>
          <a:p>
            <a:endParaRPr lang="ru-RU" sz="3200" b="1" dirty="0" smtClean="0">
              <a:solidFill>
                <a:srgbClr val="003399"/>
              </a:solidFill>
              <a:latin typeface="Cambria" pitchFamily="18" charset="0"/>
            </a:endParaRPr>
          </a:p>
          <a:p>
            <a:r>
              <a:rPr lang="ru-RU" sz="3200" b="1" dirty="0" smtClean="0">
                <a:solidFill>
                  <a:srgbClr val="003399"/>
                </a:solidFill>
                <a:latin typeface="Cambria" pitchFamily="18" charset="0"/>
              </a:rPr>
              <a:t>Основные </a:t>
            </a:r>
            <a:r>
              <a:rPr lang="ru-RU" sz="3200" b="1" dirty="0">
                <a:solidFill>
                  <a:srgbClr val="003399"/>
                </a:solidFill>
                <a:latin typeface="Cambria" pitchFamily="18" charset="0"/>
              </a:rPr>
              <a:t>производственные мощности компании расположены в Дании, Чехии, Мексике и Китае. Главный завод в </a:t>
            </a:r>
            <a:r>
              <a:rPr lang="ru-RU" sz="3200" b="1" dirty="0" err="1">
                <a:solidFill>
                  <a:srgbClr val="003399"/>
                </a:solidFill>
                <a:latin typeface="Cambria" pitchFamily="18" charset="0"/>
              </a:rPr>
              <a:t>Биллунде</a:t>
            </a:r>
            <a:r>
              <a:rPr lang="ru-RU" sz="3200" b="1" dirty="0">
                <a:solidFill>
                  <a:srgbClr val="003399"/>
                </a:solidFill>
                <a:latin typeface="Cambria" pitchFamily="18" charset="0"/>
              </a:rPr>
              <a:t> (Дания), где в цехах длиной до полукилометра стоят ряды автоматов, штампует около 21 млрд кубиков в год.</a:t>
            </a:r>
            <a:endParaRPr lang="ru-RU" sz="3200" b="1" i="0" dirty="0">
              <a:solidFill>
                <a:srgbClr val="003399"/>
              </a:solidFill>
              <a:effectLst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414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12968" cy="408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Какое количество блоков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Лего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, по оценкам компании, было произведено на протяжении пяти десятилетий?</a:t>
            </a:r>
          </a:p>
          <a:p>
            <a:pPr lvl="0">
              <a:spcBef>
                <a:spcPct val="20000"/>
              </a:spcBef>
            </a:pPr>
            <a:r>
              <a:rPr lang="ru-RU" sz="3600" b="1" dirty="0" smtClean="0">
                <a:solidFill>
                  <a:srgbClr val="003399"/>
                </a:solidFill>
                <a:latin typeface="Cambria" pitchFamily="18" charset="0"/>
              </a:rPr>
              <a:t>1. Примерно </a:t>
            </a:r>
            <a:r>
              <a:rPr lang="ru-RU" sz="3600" b="1" dirty="0">
                <a:solidFill>
                  <a:srgbClr val="003399"/>
                </a:solidFill>
                <a:latin typeface="Cambria" pitchFamily="18" charset="0"/>
              </a:rPr>
              <a:t>100 миллиардов</a:t>
            </a:r>
          </a:p>
          <a:p>
            <a:pPr lvl="0">
              <a:spcBef>
                <a:spcPct val="20000"/>
              </a:spcBef>
            </a:pPr>
            <a:r>
              <a:rPr lang="ru-RU" sz="3600" b="1" dirty="0" smtClean="0">
                <a:solidFill>
                  <a:srgbClr val="003399"/>
                </a:solidFill>
                <a:latin typeface="Cambria" pitchFamily="18" charset="0"/>
              </a:rPr>
              <a:t>2. Примерно </a:t>
            </a:r>
            <a:r>
              <a:rPr lang="ru-RU" sz="3600" b="1" dirty="0">
                <a:solidFill>
                  <a:srgbClr val="003399"/>
                </a:solidFill>
                <a:latin typeface="Cambria" pitchFamily="18" charset="0"/>
              </a:rPr>
              <a:t>300 миллиардов</a:t>
            </a:r>
          </a:p>
          <a:p>
            <a:pPr lvl="0">
              <a:spcBef>
                <a:spcPct val="20000"/>
              </a:spcBef>
            </a:pPr>
            <a:r>
              <a:rPr lang="ru-RU" sz="3600" b="1" dirty="0" smtClean="0">
                <a:solidFill>
                  <a:srgbClr val="003399"/>
                </a:solidFill>
                <a:latin typeface="Cambria" pitchFamily="18" charset="0"/>
              </a:rPr>
              <a:t>3. Примерно </a:t>
            </a:r>
            <a:r>
              <a:rPr lang="ru-RU" sz="3600" b="1" dirty="0">
                <a:solidFill>
                  <a:srgbClr val="003399"/>
                </a:solidFill>
                <a:latin typeface="Cambria" pitchFamily="18" charset="0"/>
              </a:rPr>
              <a:t>400 миллиардов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3" name="Picture 4" descr="C:\Users\ac\Desktop\a2859f19aabc71ffab3c2c61380f0db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3717032"/>
            <a:ext cx="5128850" cy="3001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914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332656"/>
            <a:ext cx="8856984" cy="7478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3399"/>
                </a:solidFill>
                <a:latin typeface="Cambria" pitchFamily="18" charset="0"/>
              </a:rPr>
              <a:t>По оценкам компании, количество произведённых блоков </a:t>
            </a:r>
            <a:r>
              <a:rPr lang="ru-RU" sz="4000" b="1" dirty="0" err="1">
                <a:solidFill>
                  <a:srgbClr val="003399"/>
                </a:solidFill>
                <a:latin typeface="Cambria" pitchFamily="18" charset="0"/>
              </a:rPr>
              <a:t>Лего</a:t>
            </a:r>
            <a:r>
              <a:rPr lang="ru-RU" sz="4000" b="1" dirty="0">
                <a:solidFill>
                  <a:srgbClr val="003399"/>
                </a:solidFill>
                <a:latin typeface="Cambria" pitchFamily="18" charset="0"/>
              </a:rPr>
              <a:t> на протяжении пяти десятилетий составляет </a:t>
            </a:r>
            <a:r>
              <a:rPr lang="ru-RU" sz="4000" b="1" u="sng" dirty="0">
                <a:solidFill>
                  <a:srgbClr val="003399"/>
                </a:solidFill>
                <a:latin typeface="Cambria" pitchFamily="18" charset="0"/>
              </a:rPr>
              <a:t>примерно 400 миллиардов. </a:t>
            </a:r>
            <a:r>
              <a:rPr lang="ru-RU" sz="4000" b="1" dirty="0">
                <a:solidFill>
                  <a:srgbClr val="003399"/>
                </a:solidFill>
                <a:latin typeface="Cambria" pitchFamily="18" charset="0"/>
              </a:rPr>
              <a:t>Годовой объём производства кирпичиков </a:t>
            </a:r>
            <a:r>
              <a:rPr lang="ru-RU" sz="4000" b="1" dirty="0" err="1">
                <a:solidFill>
                  <a:srgbClr val="003399"/>
                </a:solidFill>
                <a:latin typeface="Cambria" pitchFamily="18" charset="0"/>
              </a:rPr>
              <a:t>Лего</a:t>
            </a:r>
            <a:r>
              <a:rPr lang="ru-RU" sz="4000" b="1" dirty="0">
                <a:solidFill>
                  <a:srgbClr val="003399"/>
                </a:solidFill>
                <a:latin typeface="Cambria" pitchFamily="18" charset="0"/>
              </a:rPr>
              <a:t> в среднем составляет приблизительно 36 миллиардов в год или около 1140 деталей в секунду.</a:t>
            </a:r>
          </a:p>
          <a:p>
            <a:r>
              <a:rPr lang="ru-RU" sz="4000" b="1" dirty="0">
                <a:solidFill>
                  <a:srgbClr val="003399"/>
                </a:solidFill>
                <a:latin typeface="Cambria" pitchFamily="18" charset="0"/>
              </a:rPr>
              <a:t/>
            </a:r>
            <a:br>
              <a:rPr lang="ru-RU" sz="4000" b="1" dirty="0">
                <a:solidFill>
                  <a:srgbClr val="003399"/>
                </a:solidFill>
                <a:latin typeface="Cambria" pitchFamily="18" charset="0"/>
              </a:rPr>
            </a:br>
            <a:endParaRPr lang="ru-RU" sz="4000" b="1" dirty="0">
              <a:solidFill>
                <a:srgbClr val="003399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9332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0" y="2057400"/>
            <a:ext cx="91440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>
                <a:solidFill>
                  <a:srgbClr val="000000"/>
                </a:solidFill>
              </a:rPr>
              <a:t> </a:t>
            </a:r>
            <a:endParaRPr lang="ru-RU" sz="2800" b="1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2" name="Рисунок 11" descr="shutterstock_254980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908" y="0"/>
            <a:ext cx="9429816" cy="6858000"/>
          </a:xfrm>
          <a:prstGeom prst="rect">
            <a:avLst/>
          </a:prstGeom>
        </p:spPr>
      </p:pic>
      <p:sp>
        <p:nvSpPr>
          <p:cNvPr id="13" name="WordArt 6"/>
          <p:cNvSpPr>
            <a:spLocks noChangeArrowheads="1" noChangeShapeType="1" noTextEdit="1"/>
          </p:cNvSpPr>
          <p:nvPr/>
        </p:nvSpPr>
        <p:spPr bwMode="auto">
          <a:xfrm>
            <a:off x="928662" y="285728"/>
            <a:ext cx="7715304" cy="78581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2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Comic Sans MS"/>
              </a:rPr>
              <a:t>СПАСИБО ЗА ВНИМАНИЕ!</a:t>
            </a:r>
            <a:endParaRPr lang="ru-RU" sz="28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48222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620688"/>
            <a:ext cx="67687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ru-RU" sz="3200" b="1" kern="0" dirty="0" smtClean="0">
                <a:solidFill>
                  <a:srgbClr val="C00000"/>
                </a:solidFill>
                <a:latin typeface="Cambria" pitchFamily="18" charset="0"/>
              </a:rPr>
              <a:t>Какая страна является родиной ЛЕГО?</a:t>
            </a:r>
          </a:p>
          <a:p>
            <a:pPr lvl="0" algn="ctr">
              <a:defRPr/>
            </a:pPr>
            <a:endParaRPr lang="ru-RU" sz="3200" b="1" kern="0" dirty="0">
              <a:solidFill>
                <a:srgbClr val="C00000"/>
              </a:solidFill>
              <a:latin typeface="Cambria" pitchFamily="18" charset="0"/>
            </a:endParaRPr>
          </a:p>
          <a:p>
            <a:pPr lvl="0" algn="ctr">
              <a:defRPr/>
            </a:pPr>
            <a:endParaRPr lang="ru-RU" sz="3200" b="1" kern="0" dirty="0" smtClean="0">
              <a:solidFill>
                <a:srgbClr val="003399"/>
              </a:solidFill>
              <a:latin typeface="Cambria" pitchFamily="18" charset="0"/>
            </a:endParaRPr>
          </a:p>
          <a:p>
            <a:pPr lvl="0" algn="ctr">
              <a:defRPr/>
            </a:pPr>
            <a:endParaRPr lang="ru-RU" sz="3200" b="1" kern="0" dirty="0" smtClean="0">
              <a:solidFill>
                <a:srgbClr val="003399"/>
              </a:solidFill>
              <a:latin typeface="Cambria" pitchFamily="18" charset="0"/>
            </a:endParaRPr>
          </a:p>
          <a:p>
            <a:pPr marL="514350" lvl="0" indent="-514350">
              <a:buAutoNum type="arabicPeriod"/>
              <a:defRPr/>
            </a:pPr>
            <a:r>
              <a:rPr lang="ru-RU" sz="3200" b="1" kern="0" dirty="0" smtClean="0">
                <a:solidFill>
                  <a:srgbClr val="003399"/>
                </a:solidFill>
                <a:latin typeface="Cambria" pitchFamily="18" charset="0"/>
              </a:rPr>
              <a:t>Дания</a:t>
            </a:r>
          </a:p>
          <a:p>
            <a:pPr lvl="0">
              <a:defRPr/>
            </a:pPr>
            <a:endParaRPr lang="ru-RU" sz="3200" b="1" kern="0" dirty="0" smtClean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defRPr/>
            </a:pPr>
            <a:r>
              <a:rPr lang="ru-RU" sz="3200" b="1" kern="0" dirty="0" smtClean="0">
                <a:solidFill>
                  <a:srgbClr val="003399"/>
                </a:solidFill>
                <a:latin typeface="Cambria" pitchFamily="18" charset="0"/>
              </a:rPr>
              <a:t>2. Швеция</a:t>
            </a:r>
          </a:p>
          <a:p>
            <a:pPr lvl="0">
              <a:defRPr/>
            </a:pPr>
            <a:endParaRPr lang="ru-RU" sz="3200" b="1" kern="0" dirty="0" smtClean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defRPr/>
            </a:pPr>
            <a:r>
              <a:rPr lang="ru-RU" sz="3200" b="1" kern="0" dirty="0" smtClean="0">
                <a:solidFill>
                  <a:srgbClr val="003399"/>
                </a:solidFill>
                <a:latin typeface="Cambria" pitchFamily="18" charset="0"/>
              </a:rPr>
              <a:t>3. Норвегия</a:t>
            </a:r>
            <a:endParaRPr lang="ru-RU" sz="3200" b="1" kern="0" dirty="0">
              <a:solidFill>
                <a:srgbClr val="003399"/>
              </a:solidFill>
              <a:latin typeface="Cambria" pitchFamily="18" charset="0"/>
            </a:endParaRPr>
          </a:p>
        </p:txBody>
      </p:sp>
      <p:pic>
        <p:nvPicPr>
          <p:cNvPr id="5" name="Picture 3" descr="C:\Users\ac\Desktop\Legoland-Billun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564904"/>
            <a:ext cx="548841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6371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60551"/>
            <a:ext cx="8712968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u="sng" dirty="0" err="1">
                <a:solidFill>
                  <a:srgbClr val="C00000"/>
                </a:solidFill>
                <a:latin typeface="Cambria" pitchFamily="18" charset="0"/>
              </a:rPr>
              <a:t>Биллунда</a:t>
            </a:r>
            <a:r>
              <a:rPr lang="ru-RU" sz="6600" b="1" u="sng" dirty="0">
                <a:solidFill>
                  <a:srgbClr val="C00000"/>
                </a:solidFill>
                <a:latin typeface="Cambria" pitchFamily="18" charset="0"/>
              </a:rPr>
              <a:t>, Дания</a:t>
            </a:r>
          </a:p>
          <a:p>
            <a:endParaRPr lang="ru-RU" sz="3200" dirty="0" smtClean="0">
              <a:solidFill>
                <a:srgbClr val="003399"/>
              </a:solidFill>
              <a:latin typeface="Cambria" pitchFamily="18" charset="0"/>
            </a:endParaRPr>
          </a:p>
          <a:p>
            <a:pPr algn="ctr"/>
            <a:r>
              <a:rPr lang="ru-RU" sz="4400" dirty="0" smtClean="0">
                <a:solidFill>
                  <a:srgbClr val="003399"/>
                </a:solidFill>
                <a:latin typeface="Cambria" pitchFamily="18" charset="0"/>
              </a:rPr>
              <a:t>История  </a:t>
            </a:r>
            <a:r>
              <a:rPr lang="ru-RU" sz="4400" dirty="0" err="1">
                <a:solidFill>
                  <a:srgbClr val="003399"/>
                </a:solidFill>
                <a:latin typeface="Cambria" pitchFamily="18" charset="0"/>
              </a:rPr>
              <a:t>Lego</a:t>
            </a:r>
            <a:r>
              <a:rPr lang="ru-RU" sz="44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4400" dirty="0" err="1">
                <a:solidFill>
                  <a:srgbClr val="003399"/>
                </a:solidFill>
                <a:latin typeface="Cambria" pitchFamily="18" charset="0"/>
              </a:rPr>
              <a:t>Group</a:t>
            </a:r>
            <a:r>
              <a:rPr lang="ru-RU" sz="4400" dirty="0">
                <a:solidFill>
                  <a:srgbClr val="003399"/>
                </a:solidFill>
                <a:latin typeface="Cambria" pitchFamily="18" charset="0"/>
              </a:rPr>
              <a:t> началась в мастерской Оле </a:t>
            </a:r>
            <a:r>
              <a:rPr lang="ru-RU" sz="4400" dirty="0" err="1">
                <a:solidFill>
                  <a:srgbClr val="003399"/>
                </a:solidFill>
                <a:latin typeface="Cambria" pitchFamily="18" charset="0"/>
              </a:rPr>
              <a:t>Кирк</a:t>
            </a:r>
            <a:r>
              <a:rPr lang="ru-RU" sz="44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4400" dirty="0" err="1">
                <a:solidFill>
                  <a:srgbClr val="003399"/>
                </a:solidFill>
                <a:latin typeface="Cambria" pitchFamily="18" charset="0"/>
              </a:rPr>
              <a:t>Кристиансена</a:t>
            </a:r>
            <a:r>
              <a:rPr lang="ru-RU" sz="4400" dirty="0">
                <a:solidFill>
                  <a:srgbClr val="003399"/>
                </a:solidFill>
                <a:latin typeface="Cambria" pitchFamily="18" charset="0"/>
              </a:rPr>
              <a:t> (дат. </a:t>
            </a:r>
            <a:r>
              <a:rPr lang="ru-RU" sz="4400" dirty="0" err="1">
                <a:solidFill>
                  <a:srgbClr val="003399"/>
                </a:solidFill>
                <a:latin typeface="Cambria" pitchFamily="18" charset="0"/>
              </a:rPr>
              <a:t>Ole</a:t>
            </a:r>
            <a:r>
              <a:rPr lang="ru-RU" sz="44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4400" dirty="0" err="1">
                <a:solidFill>
                  <a:srgbClr val="003399"/>
                </a:solidFill>
                <a:latin typeface="Cambria" pitchFamily="18" charset="0"/>
              </a:rPr>
              <a:t>Kirk</a:t>
            </a:r>
            <a:r>
              <a:rPr lang="ru-RU" sz="4400" dirty="0">
                <a:solidFill>
                  <a:srgbClr val="003399"/>
                </a:solidFill>
                <a:latin typeface="Cambria" pitchFamily="18" charset="0"/>
              </a:rPr>
              <a:t> </a:t>
            </a:r>
            <a:r>
              <a:rPr lang="ru-RU" sz="4400" dirty="0" err="1">
                <a:solidFill>
                  <a:srgbClr val="003399"/>
                </a:solidFill>
                <a:latin typeface="Cambria" pitchFamily="18" charset="0"/>
              </a:rPr>
              <a:t>Christiansen</a:t>
            </a:r>
            <a:r>
              <a:rPr lang="ru-RU" sz="4400" dirty="0">
                <a:solidFill>
                  <a:srgbClr val="003399"/>
                </a:solidFill>
                <a:latin typeface="Cambria" pitchFamily="18" charset="0"/>
              </a:rPr>
              <a:t>) </a:t>
            </a:r>
            <a:r>
              <a:rPr lang="ru-RU" sz="4400" dirty="0" smtClean="0">
                <a:solidFill>
                  <a:srgbClr val="003399"/>
                </a:solidFill>
                <a:latin typeface="Cambria" pitchFamily="18" charset="0"/>
              </a:rPr>
              <a:t>плотника </a:t>
            </a:r>
            <a:r>
              <a:rPr lang="ru-RU" sz="4400" dirty="0">
                <a:solidFill>
                  <a:srgbClr val="003399"/>
                </a:solidFill>
                <a:latin typeface="Cambria" pitchFamily="18" charset="0"/>
              </a:rPr>
              <a:t>из </a:t>
            </a:r>
            <a:r>
              <a:rPr lang="ru-RU" sz="4400" dirty="0" smtClean="0">
                <a:solidFill>
                  <a:srgbClr val="003399"/>
                </a:solidFill>
                <a:latin typeface="Cambria" pitchFamily="18" charset="0"/>
              </a:rPr>
              <a:t>Дании.</a:t>
            </a:r>
            <a:endParaRPr lang="ru-RU" sz="4400" dirty="0">
              <a:solidFill>
                <a:srgbClr val="003399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214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76672"/>
            <a:ext cx="85689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Где находится самый большой в мире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Леголенд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kern="0" dirty="0">
              <a:solidFill>
                <a:srgbClr val="C00000"/>
              </a:solidFill>
              <a:latin typeface="Cambria" pitchFamily="18" charset="0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3200" b="1" kern="0" dirty="0" smtClean="0">
                <a:solidFill>
                  <a:srgbClr val="003399"/>
                </a:solidFill>
                <a:latin typeface="Cambria" pitchFamily="18" charset="0"/>
                <a:ea typeface="+mj-ea"/>
                <a:cs typeface="+mj-cs"/>
              </a:rPr>
              <a:t>В Дубае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b="1" kern="0" dirty="0" smtClean="0">
              <a:solidFill>
                <a:srgbClr val="003399"/>
              </a:solidFill>
              <a:latin typeface="Cambria" pitchFamily="18" charset="0"/>
              <a:ea typeface="+mj-ea"/>
              <a:cs typeface="+mj-cs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2. В Калифорнии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3200" b="1" kern="0" dirty="0">
              <a:solidFill>
                <a:srgbClr val="003399"/>
              </a:solidFill>
              <a:latin typeface="Cambria" pitchFamily="18" charset="0"/>
              <a:ea typeface="+mj-ea"/>
              <a:cs typeface="+mj-cs"/>
            </a:endParaRP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ru-RU" sz="3200" b="1" kern="0" dirty="0" smtClean="0">
                <a:solidFill>
                  <a:srgbClr val="003399"/>
                </a:solidFill>
                <a:latin typeface="Cambria" pitchFamily="18" charset="0"/>
                <a:ea typeface="+mj-ea"/>
                <a:cs typeface="+mj-cs"/>
              </a:rPr>
              <a:t>3. В </a:t>
            </a:r>
            <a:r>
              <a:rPr lang="ru-RU" sz="3200" b="1" kern="0" dirty="0" err="1" smtClean="0">
                <a:solidFill>
                  <a:srgbClr val="003399"/>
                </a:solidFill>
                <a:latin typeface="Cambria" pitchFamily="18" charset="0"/>
                <a:ea typeface="+mj-ea"/>
                <a:cs typeface="+mj-cs"/>
              </a:rPr>
              <a:t>Биллунде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mbria" pitchFamily="18" charset="0"/>
            </a:endParaRPr>
          </a:p>
        </p:txBody>
      </p:sp>
      <p:pic>
        <p:nvPicPr>
          <p:cNvPr id="3" name="Picture 3" descr="C:\Users\ac\Desktop\sight_pic_big2_19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984713"/>
            <a:ext cx="5148064" cy="3432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3023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6290" y="908720"/>
            <a:ext cx="809815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3399"/>
                </a:solidFill>
                <a:latin typeface="Cambria" pitchFamily="18" charset="0"/>
              </a:rPr>
              <a:t>Первый в мире «</a:t>
            </a:r>
            <a:r>
              <a:rPr lang="ru-RU" sz="3600" dirty="0" err="1">
                <a:solidFill>
                  <a:srgbClr val="003399"/>
                </a:solidFill>
                <a:latin typeface="Cambria" pitchFamily="18" charset="0"/>
              </a:rPr>
              <a:t>Леголенд</a:t>
            </a:r>
            <a:r>
              <a:rPr lang="ru-RU" sz="3600" dirty="0">
                <a:solidFill>
                  <a:srgbClr val="003399"/>
                </a:solidFill>
                <a:latin typeface="Cambria" pitchFamily="18" charset="0"/>
              </a:rPr>
              <a:t>» был построен в 1968 году, на родине конструктора LEGO, в Дании, в самом центре полуострова Ютландия, в маленьком городке под названием </a:t>
            </a:r>
            <a:r>
              <a:rPr lang="ru-RU" sz="3600" b="1" u="sng" dirty="0" err="1">
                <a:solidFill>
                  <a:srgbClr val="003399"/>
                </a:solidFill>
                <a:latin typeface="Cambria" pitchFamily="18" charset="0"/>
              </a:rPr>
              <a:t>Биллунн</a:t>
            </a:r>
            <a:r>
              <a:rPr lang="ru-RU" sz="3600" b="1" u="sng" dirty="0">
                <a:solidFill>
                  <a:srgbClr val="003399"/>
                </a:solidFill>
                <a:latin typeface="Cambria" pitchFamily="18" charset="0"/>
              </a:rPr>
              <a:t>.</a:t>
            </a:r>
            <a:r>
              <a:rPr lang="ru-RU" sz="3600" dirty="0">
                <a:solidFill>
                  <a:srgbClr val="003399"/>
                </a:solidFill>
                <a:latin typeface="Cambria" pitchFamily="18" charset="0"/>
              </a:rPr>
              <a:t> На сегодня это самый крупный </a:t>
            </a:r>
            <a:r>
              <a:rPr lang="ru-RU" sz="3600" dirty="0" err="1">
                <a:solidFill>
                  <a:srgbClr val="003399"/>
                </a:solidFill>
                <a:latin typeface="Cambria" pitchFamily="18" charset="0"/>
              </a:rPr>
              <a:t>Леголенд</a:t>
            </a:r>
            <a:r>
              <a:rPr lang="ru-RU" sz="3600" dirty="0">
                <a:solidFill>
                  <a:srgbClr val="003399"/>
                </a:solidFill>
                <a:latin typeface="Cambria" pitchFamily="18" charset="0"/>
              </a:rPr>
              <a:t> в мире, состоящий в общей сложности из более 46 миллионов кубиков LEGO различных размеров.</a:t>
            </a:r>
          </a:p>
        </p:txBody>
      </p:sp>
    </p:spTree>
    <p:extLst>
      <p:ext uri="{BB962C8B-B14F-4D97-AF65-F5344CB8AC3E}">
        <p14:creationId xmlns:p14="http://schemas.microsoft.com/office/powerpoint/2010/main" val="420035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Из какого материала изначально выпускались игрушки </a:t>
            </a:r>
            <a:r>
              <a:rPr kumimoji="0" lang="ru-RU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Лего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?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200" b="1" kern="0" dirty="0">
              <a:solidFill>
                <a:srgbClr val="C00000"/>
              </a:solidFill>
              <a:latin typeface="Cambria" pitchFamily="18" charset="0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3200" b="1" kern="0" dirty="0" smtClean="0">
                <a:solidFill>
                  <a:srgbClr val="003399"/>
                </a:solidFill>
                <a:latin typeface="Cambria" pitchFamily="18" charset="0"/>
                <a:ea typeface="+mj-ea"/>
                <a:cs typeface="+mj-cs"/>
              </a:rPr>
              <a:t>Из олова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3200" b="1" kern="0" dirty="0" smtClean="0">
                <a:solidFill>
                  <a:srgbClr val="003399"/>
                </a:solidFill>
                <a:latin typeface="Cambria" pitchFamily="18" charset="0"/>
                <a:ea typeface="+mj-ea"/>
                <a:cs typeface="+mj-cs"/>
              </a:rPr>
              <a:t>Из дерева</a:t>
            </a: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marL="514350" marR="0" lvl="0" indent="-5143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ru-RU" sz="3200" b="1" kern="0" dirty="0" smtClean="0">
                <a:solidFill>
                  <a:srgbClr val="003399"/>
                </a:solidFill>
                <a:latin typeface="Cambria" pitchFamily="18" charset="0"/>
                <a:ea typeface="+mj-ea"/>
                <a:cs typeface="+mj-cs"/>
              </a:rPr>
              <a:t>Из пластмассы</a:t>
            </a: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99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3200" b="1" i="0" u="none" strike="noStrike" kern="0" cap="none" spc="0" normalizeH="0" baseline="0" noProof="0" dirty="0" smtClean="0">
              <a:ln>
                <a:noFill/>
              </a:ln>
              <a:solidFill>
                <a:srgbClr val="003399"/>
              </a:solidFill>
              <a:effectLst/>
              <a:uLnTx/>
              <a:uFillTx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63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/>
            </a:pPr>
            <a:r>
              <a:rPr lang="ru-RU" sz="6000" b="1" kern="0" dirty="0" smtClean="0">
                <a:solidFill>
                  <a:srgbClr val="003399"/>
                </a:solidFill>
                <a:latin typeface="Cambria" pitchFamily="18" charset="0"/>
              </a:rPr>
              <a:t>Из дерева</a:t>
            </a:r>
            <a:endParaRPr lang="ru-RU" sz="6000" b="1" kern="0" dirty="0">
              <a:solidFill>
                <a:srgbClr val="003399"/>
              </a:solidFill>
              <a:latin typeface="Cambria" pitchFamily="18" charset="0"/>
            </a:endParaRPr>
          </a:p>
        </p:txBody>
      </p:sp>
      <p:pic>
        <p:nvPicPr>
          <p:cNvPr id="3" name="Picture 3" descr="C:\Users\ac\Desktop\9bf9145e43dbd33dd314c6f68a858bc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19" y="1916832"/>
            <a:ext cx="6425025" cy="4285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932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9"/>
            <a:ext cx="84604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Какой девиз компании был создан Оле </a:t>
            </a:r>
            <a:r>
              <a:rPr kumimoji="0" lang="ru-RU" sz="28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Кирком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> и используется компанией по сей день?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800" b="1" kern="0" dirty="0">
              <a:solidFill>
                <a:srgbClr val="C00000"/>
              </a:solidFill>
              <a:latin typeface="Cambria" pitchFamily="18" charset="0"/>
              <a:ea typeface="+mj-ea"/>
              <a:cs typeface="+mj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  <a:ea typeface="+mj-ea"/>
              <a:cs typeface="+mj-cs"/>
            </a:endParaRPr>
          </a:p>
          <a:p>
            <a:pPr lvl="0">
              <a:spcBef>
                <a:spcPct val="20000"/>
              </a:spcBef>
            </a:pPr>
            <a:r>
              <a:rPr lang="ru-RU" sz="2800" b="1" dirty="0" smtClean="0">
                <a:solidFill>
                  <a:srgbClr val="003399"/>
                </a:solidFill>
                <a:latin typeface="Cambria" pitchFamily="18" charset="0"/>
              </a:rPr>
              <a:t>1. «Лучшее </a:t>
            </a:r>
            <a:r>
              <a:rPr lang="ru-RU" sz="2800" b="1" dirty="0">
                <a:solidFill>
                  <a:srgbClr val="003399"/>
                </a:solidFill>
                <a:latin typeface="Cambria" pitchFamily="18" charset="0"/>
              </a:rPr>
              <a:t>ещё недостаточно хорошо</a:t>
            </a:r>
            <a:r>
              <a:rPr lang="ru-RU" sz="2800" b="1" dirty="0" smtClean="0">
                <a:solidFill>
                  <a:srgbClr val="003399"/>
                </a:solidFill>
                <a:latin typeface="Cambria" pitchFamily="18" charset="0"/>
              </a:rPr>
              <a:t>»</a:t>
            </a:r>
          </a:p>
          <a:p>
            <a:pPr marL="514350" lvl="0" indent="-514350">
              <a:spcBef>
                <a:spcPct val="20000"/>
              </a:spcBef>
              <a:buAutoNum type="arabicPeriod"/>
            </a:pPr>
            <a:endParaRPr lang="ru-RU" sz="2800" b="1" dirty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2800" b="1" dirty="0" smtClean="0">
                <a:solidFill>
                  <a:srgbClr val="003399"/>
                </a:solidFill>
                <a:latin typeface="Cambria" pitchFamily="18" charset="0"/>
              </a:rPr>
              <a:t>2. «Лучшее</a:t>
            </a:r>
            <a:r>
              <a:rPr lang="ru-RU" sz="2800" b="1" dirty="0">
                <a:solidFill>
                  <a:srgbClr val="003399"/>
                </a:solidFill>
                <a:latin typeface="Cambria" pitchFamily="18" charset="0"/>
              </a:rPr>
              <a:t> — враг хорошего</a:t>
            </a:r>
            <a:r>
              <a:rPr lang="ru-RU" sz="2800" b="1" dirty="0" smtClean="0">
                <a:solidFill>
                  <a:srgbClr val="003399"/>
                </a:solidFill>
                <a:latin typeface="Cambria" pitchFamily="18" charset="0"/>
              </a:rPr>
              <a:t>»</a:t>
            </a:r>
          </a:p>
          <a:p>
            <a:pPr lvl="0">
              <a:spcBef>
                <a:spcPct val="20000"/>
              </a:spcBef>
            </a:pPr>
            <a:endParaRPr lang="ru-RU" sz="2800" b="1" dirty="0" smtClean="0">
              <a:solidFill>
                <a:srgbClr val="003399"/>
              </a:solidFill>
              <a:latin typeface="Cambria" pitchFamily="18" charset="0"/>
            </a:endParaRPr>
          </a:p>
          <a:p>
            <a:pPr lvl="0">
              <a:spcBef>
                <a:spcPct val="20000"/>
              </a:spcBef>
            </a:pPr>
            <a:r>
              <a:rPr lang="ru-RU" sz="2800" b="1" dirty="0" smtClean="0">
                <a:solidFill>
                  <a:srgbClr val="003399"/>
                </a:solidFill>
                <a:latin typeface="Cambria" pitchFamily="18" charset="0"/>
              </a:rPr>
              <a:t>3. «Улучшай </a:t>
            </a:r>
            <a:r>
              <a:rPr lang="ru-RU" sz="2800" b="1" dirty="0">
                <a:solidFill>
                  <a:srgbClr val="003399"/>
                </a:solidFill>
                <a:latin typeface="Cambria" pitchFamily="18" charset="0"/>
              </a:rPr>
              <a:t>каждый день»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  <a:t/>
            </a:r>
            <a:b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mbria" pitchFamily="18" charset="0"/>
                <a:ea typeface="+mj-ea"/>
                <a:cs typeface="+mj-cs"/>
              </a:rPr>
            </a:b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11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3799</TotalTime>
  <Words>253</Words>
  <Application>Microsoft Office PowerPoint</Application>
  <PresentationFormat>Экран (4:3)</PresentationFormat>
  <Paragraphs>99</Paragraphs>
  <Slides>23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2" baseType="lpstr">
      <vt:lpstr>Arial</vt:lpstr>
      <vt:lpstr>Calibri</vt:lpstr>
      <vt:lpstr>Cambria</vt:lpstr>
      <vt:lpstr>Comic Sans MS</vt:lpstr>
      <vt:lpstr>Georgia</vt:lpstr>
      <vt:lpstr>Times New Roman</vt:lpstr>
      <vt:lpstr>Trebuchet MS</vt:lpstr>
      <vt:lpstr>Воздушный поток</vt:lpstr>
      <vt:lpstr>1_Оформление по умолчанию</vt:lpstr>
      <vt:lpstr>Тест «Интересные факты о ЛЕГО-конструкторах»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Лего-конструктор в коррекционной работе</dc:title>
  <dc:creator>Горбунова Ю.С.</dc:creator>
  <cp:lastModifiedBy>дс26</cp:lastModifiedBy>
  <cp:revision>351</cp:revision>
  <cp:lastPrinted>2019-01-09T04:59:00Z</cp:lastPrinted>
  <dcterms:created xsi:type="dcterms:W3CDTF">2014-10-04T06:42:00Z</dcterms:created>
  <dcterms:modified xsi:type="dcterms:W3CDTF">2023-05-31T06:36:25Z</dcterms:modified>
</cp:coreProperties>
</file>