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79" r:id="rId6"/>
    <p:sldId id="263" r:id="rId7"/>
    <p:sldId id="264" r:id="rId8"/>
    <p:sldId id="265" r:id="rId9"/>
    <p:sldId id="266" r:id="rId10"/>
    <p:sldId id="267" r:id="rId11"/>
    <p:sldId id="268" r:id="rId12"/>
    <p:sldId id="270" r:id="rId13"/>
    <p:sldId id="280" r:id="rId14"/>
    <p:sldId id="277" r:id="rId15"/>
    <p:sldId id="282" r:id="rId16"/>
    <p:sldId id="276" r:id="rId17"/>
    <p:sldId id="283" r:id="rId18"/>
    <p:sldId id="275" r:id="rId19"/>
    <p:sldId id="284" r:id="rId20"/>
    <p:sldId id="274" r:id="rId21"/>
    <p:sldId id="285" r:id="rId22"/>
    <p:sldId id="273" r:id="rId23"/>
    <p:sldId id="286" r:id="rId24"/>
    <p:sldId id="278" r:id="rId25"/>
    <p:sldId id="287" r:id="rId26"/>
    <p:sldId id="288" r:id="rId27"/>
  </p:sldIdLst>
  <p:sldSz cx="9144000" cy="6858000" type="screen4x3"/>
  <p:notesSz cx="6889750" cy="10021888"/>
  <p:custDataLst>
    <p:tags r:id="rId28"/>
  </p:custDataLst>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FF79"/>
    <a:srgbClr val="33910D"/>
    <a:srgbClr val="A3E729"/>
    <a:srgbClr val="FFD525"/>
    <a:srgbClr val="FFFFFF"/>
    <a:srgbClr val="FFD10D"/>
    <a:srgbClr val="FFFF99"/>
    <a:srgbClr val="FFFF66"/>
    <a:srgbClr val="A9FF53"/>
    <a:srgbClr val="99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474" y="6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A782EF13-143B-459E-8484-E3EA4AA5AD64}" type="datetimeFigureOut">
              <a:rPr lang="ru-RU" smtClean="0"/>
              <a:pPr/>
              <a:t>31.05.2023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FE151D-3CCF-4F5E-A975-7DEB389D8487}"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A782EF13-143B-459E-8484-E3EA4AA5AD64}" type="datetimeFigureOut">
              <a:rPr lang="ru-RU" smtClean="0"/>
              <a:pPr/>
              <a:t>31.05.2023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FE151D-3CCF-4F5E-A975-7DEB389D848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A782EF13-143B-459E-8484-E3EA4AA5AD64}" type="datetimeFigureOut">
              <a:rPr lang="ru-RU" smtClean="0"/>
              <a:pPr/>
              <a:t>31.05.2023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FE151D-3CCF-4F5E-A975-7DEB389D8487}"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A782EF13-143B-459E-8484-E3EA4AA5AD64}" type="datetimeFigureOut">
              <a:rPr lang="ru-RU" smtClean="0"/>
              <a:pPr/>
              <a:t>31.05.2023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FE151D-3CCF-4F5E-A975-7DEB389D8487}"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A782EF13-143B-459E-8484-E3EA4AA5AD64}" type="datetimeFigureOut">
              <a:rPr lang="ru-RU" smtClean="0"/>
              <a:pPr/>
              <a:t>31.05.2023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BFE151D-3CCF-4F5E-A975-7DEB389D8487}"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A782EF13-143B-459E-8484-E3EA4AA5AD64}" type="datetimeFigureOut">
              <a:rPr lang="ru-RU" smtClean="0"/>
              <a:pPr/>
              <a:t>31.05.2023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BFE151D-3CCF-4F5E-A975-7DEB389D8487}"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A782EF13-143B-459E-8484-E3EA4AA5AD64}" type="datetimeFigureOut">
              <a:rPr lang="ru-RU" smtClean="0"/>
              <a:pPr/>
              <a:t>31.05.2023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BFE151D-3CCF-4F5E-A975-7DEB389D8487}"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A782EF13-143B-459E-8484-E3EA4AA5AD64}" type="datetimeFigureOut">
              <a:rPr lang="ru-RU" smtClean="0"/>
              <a:pPr/>
              <a:t>31.05.2023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BFE151D-3CCF-4F5E-A975-7DEB389D848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A782EF13-143B-459E-8484-E3EA4AA5AD64}" type="datetimeFigureOut">
              <a:rPr lang="ru-RU" smtClean="0"/>
              <a:pPr/>
              <a:t>31.05.2023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BFE151D-3CCF-4F5E-A975-7DEB389D848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A782EF13-143B-459E-8484-E3EA4AA5AD64}" type="datetimeFigureOut">
              <a:rPr lang="ru-RU" smtClean="0"/>
              <a:pPr/>
              <a:t>31.05.2023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BFE151D-3CCF-4F5E-A975-7DEB389D8487}"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A782EF13-143B-459E-8484-E3EA4AA5AD64}" type="datetimeFigureOut">
              <a:rPr lang="ru-RU" smtClean="0"/>
              <a:pPr/>
              <a:t>31.05.2023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BFE151D-3CCF-4F5E-A975-7DEB389D8487}"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82EF13-143B-459E-8484-E3EA4AA5AD64}" type="datetimeFigureOut">
              <a:rPr lang="ru-RU" smtClean="0"/>
              <a:pPr/>
              <a:t>31.05.2023</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FE151D-3CCF-4F5E-A975-7DEB389D848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screen">
            <a:lum/>
            <a:extLst>
              <a:ext uri="{28A0092B-C50C-407E-A947-70E740481C1C}">
                <a14:useLocalDpi xmlns:a14="http://schemas.microsoft.com/office/drawing/2010/main"/>
              </a:ext>
            </a:extLst>
          </a:blip>
          <a:srcRect/>
          <a:stretch>
            <a:fillRect l="-5000" r="-5000"/>
          </a:stretch>
        </a:blipFill>
        <a:effectLst/>
      </p:bgPr>
    </p:bg>
    <p:spTree>
      <p:nvGrpSpPr>
        <p:cNvPr id="1" name=""/>
        <p:cNvGrpSpPr/>
        <p:nvPr/>
      </p:nvGrpSpPr>
      <p:grpSpPr>
        <a:xfrm>
          <a:off x="0" y="0"/>
          <a:ext cx="0" cy="0"/>
          <a:chOff x="0" y="0"/>
          <a:chExt cx="0" cy="0"/>
        </a:xfrm>
      </p:grpSpPr>
      <p:sp>
        <p:nvSpPr>
          <p:cNvPr id="7" name="TextBox 6"/>
          <p:cNvSpPr txBox="1"/>
          <p:nvPr/>
        </p:nvSpPr>
        <p:spPr>
          <a:xfrm>
            <a:off x="1529916" y="1196752"/>
            <a:ext cx="5832648" cy="2308324"/>
          </a:xfrm>
          <a:prstGeom prst="rect">
            <a:avLst/>
          </a:prstGeom>
          <a:noFill/>
        </p:spPr>
        <p:txBody>
          <a:bodyPr wrap="square" rtlCol="0">
            <a:spAutoFit/>
          </a:bodyPr>
          <a:lstStyle/>
          <a:p>
            <a:pPr algn="ctr"/>
            <a:r>
              <a:rPr lang="ru-RU" sz="3600" dirty="0"/>
              <a:t>ЛЕТНИЙ ОЗДОРОВИТЕЛЬНЫЙ ПРОЕКТ </a:t>
            </a:r>
            <a:r>
              <a:rPr lang="ru-RU" sz="3600" b="1" i="1" dirty="0"/>
              <a:t>«ЛЕТО КРАСНОЕ – БЕЗОПАСНОЕ»</a:t>
            </a:r>
          </a:p>
        </p:txBody>
      </p:sp>
      <p:sp>
        <p:nvSpPr>
          <p:cNvPr id="8" name="TextBox 7"/>
          <p:cNvSpPr txBox="1"/>
          <p:nvPr/>
        </p:nvSpPr>
        <p:spPr>
          <a:xfrm>
            <a:off x="251520" y="4941168"/>
            <a:ext cx="3960440" cy="1631216"/>
          </a:xfrm>
          <a:prstGeom prst="rect">
            <a:avLst/>
          </a:prstGeom>
          <a:noFill/>
        </p:spPr>
        <p:txBody>
          <a:bodyPr wrap="square" rtlCol="0">
            <a:spAutoFit/>
          </a:bodyPr>
          <a:lstStyle/>
          <a:p>
            <a:r>
              <a:rPr lang="ru-RU" sz="2000" dirty="0"/>
              <a:t>Воспитатели :</a:t>
            </a:r>
          </a:p>
          <a:p>
            <a:r>
              <a:rPr lang="ru-RU" sz="2000" dirty="0"/>
              <a:t>Аникеева Екатерина Михайловна</a:t>
            </a:r>
          </a:p>
          <a:p>
            <a:r>
              <a:rPr lang="ru-RU" sz="2000" dirty="0"/>
              <a:t>Баранова Светлана Ивановна</a:t>
            </a:r>
          </a:p>
          <a:p>
            <a:r>
              <a:rPr lang="ru-RU" sz="2000" dirty="0"/>
              <a:t>Учитель-логопед: </a:t>
            </a:r>
          </a:p>
          <a:p>
            <a:r>
              <a:rPr lang="ru-RU" sz="2000" dirty="0"/>
              <a:t>Нарыкова Надежда Сергеевна</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2" name="Прямоугольник 1"/>
          <p:cNvSpPr/>
          <p:nvPr/>
        </p:nvSpPr>
        <p:spPr>
          <a:xfrm>
            <a:off x="611560" y="260648"/>
            <a:ext cx="8208912" cy="1569660"/>
          </a:xfrm>
          <a:prstGeom prst="rect">
            <a:avLst/>
          </a:prstGeom>
        </p:spPr>
        <p:txBody>
          <a:bodyPr wrap="square">
            <a:spAutoFit/>
          </a:bodyPr>
          <a:lstStyle/>
          <a:p>
            <a:r>
              <a:rPr lang="ru-RU" sz="1600" b="1" dirty="0">
                <a:solidFill>
                  <a:srgbClr val="33910D"/>
                </a:solidFill>
                <a:latin typeface="Times New Roman" panose="02020603050405020304" pitchFamily="18" charset="0"/>
                <a:cs typeface="Times New Roman" panose="02020603050405020304" pitchFamily="18" charset="0"/>
              </a:rPr>
              <a:t>Формы реализации проекта:</a:t>
            </a:r>
            <a:r>
              <a:rPr lang="ru-RU" sz="1600" dirty="0">
                <a:solidFill>
                  <a:srgbClr val="33910D"/>
                </a:solidFill>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игры-эксперименты, беседы, чтение художественной литературы, сюжетно-ролевые игры, самостоятельная деятельность детей.</a:t>
            </a:r>
          </a:p>
          <a:p>
            <a:endParaRPr lang="ru-RU" sz="1600" b="1" dirty="0">
              <a:solidFill>
                <a:srgbClr val="33910D"/>
              </a:solidFill>
              <a:latin typeface="Times New Roman" panose="02020603050405020304" pitchFamily="18" charset="0"/>
              <a:cs typeface="Times New Roman" panose="02020603050405020304" pitchFamily="18" charset="0"/>
            </a:endParaRPr>
          </a:p>
          <a:p>
            <a:r>
              <a:rPr lang="ru-RU" sz="1600" b="1" dirty="0">
                <a:solidFill>
                  <a:srgbClr val="33910D"/>
                </a:solidFill>
                <a:latin typeface="Times New Roman" panose="02020603050405020304" pitchFamily="18" charset="0"/>
                <a:cs typeface="Times New Roman" panose="02020603050405020304" pitchFamily="18" charset="0"/>
              </a:rPr>
              <a:t>Ожидаемые результаты: </a:t>
            </a:r>
            <a:r>
              <a:rPr lang="ru-RU" sz="1600" dirty="0">
                <a:latin typeface="Times New Roman" panose="02020603050405020304" pitchFamily="18" charset="0"/>
                <a:cs typeface="Times New Roman" panose="02020603050405020304" pitchFamily="18" charset="0"/>
              </a:rPr>
              <a:t>Дети знают и применяют на практике правила безопасного поведения, на улице, в быту, в природе. Осознано относятся к своему здоровью и здоровому образу жизни. </a:t>
            </a:r>
          </a:p>
        </p:txBody>
      </p:sp>
    </p:spTree>
    <p:extLst>
      <p:ext uri="{BB962C8B-B14F-4D97-AF65-F5344CB8AC3E}">
        <p14:creationId xmlns:p14="http://schemas.microsoft.com/office/powerpoint/2010/main" val="3076592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2" name="Прямоугольник 1"/>
          <p:cNvSpPr/>
          <p:nvPr/>
        </p:nvSpPr>
        <p:spPr>
          <a:xfrm>
            <a:off x="611560" y="260648"/>
            <a:ext cx="8208912" cy="3293209"/>
          </a:xfrm>
          <a:prstGeom prst="rect">
            <a:avLst/>
          </a:prstGeom>
        </p:spPr>
        <p:txBody>
          <a:bodyPr wrap="square">
            <a:spAutoFit/>
          </a:bodyPr>
          <a:lstStyle/>
          <a:p>
            <a:pPr algn="ctr"/>
            <a:r>
              <a:rPr lang="ru-RU" sz="1600" b="1" dirty="0">
                <a:solidFill>
                  <a:srgbClr val="33910D"/>
                </a:solidFill>
                <a:latin typeface="Times New Roman" panose="02020603050405020304" pitchFamily="18" charset="0"/>
                <a:cs typeface="Times New Roman" panose="02020603050405020304" pitchFamily="18" charset="0"/>
              </a:rPr>
              <a:t>II. Краткое содержание проекта</a:t>
            </a:r>
            <a:endParaRPr lang="ru-RU" sz="1600" dirty="0">
              <a:solidFill>
                <a:srgbClr val="33910D"/>
              </a:solidFill>
              <a:latin typeface="Times New Roman" panose="02020603050405020304" pitchFamily="18" charset="0"/>
              <a:cs typeface="Times New Roman" panose="02020603050405020304" pitchFamily="18" charset="0"/>
            </a:endParaRPr>
          </a:p>
          <a:p>
            <a:pPr algn="just"/>
            <a:r>
              <a:rPr lang="ru-RU" sz="1600" b="1" dirty="0">
                <a:latin typeface="Times New Roman" panose="02020603050405020304" pitchFamily="18" charset="0"/>
                <a:cs typeface="Times New Roman" panose="02020603050405020304" pitchFamily="18" charset="0"/>
              </a:rPr>
              <a:t>Этапы реализации проекта:</a:t>
            </a:r>
            <a:endParaRPr lang="ru-RU" sz="1600" dirty="0">
              <a:latin typeface="Times New Roman" panose="02020603050405020304" pitchFamily="18" charset="0"/>
              <a:cs typeface="Times New Roman" panose="02020603050405020304" pitchFamily="18" charset="0"/>
            </a:endParaRPr>
          </a:p>
          <a:p>
            <a:pPr algn="ctr"/>
            <a:r>
              <a:rPr lang="ru-RU" sz="1600" b="1" dirty="0">
                <a:solidFill>
                  <a:srgbClr val="33910D"/>
                </a:solidFill>
                <a:latin typeface="Times New Roman" panose="02020603050405020304" pitchFamily="18" charset="0"/>
                <a:cs typeface="Times New Roman" panose="02020603050405020304" pitchFamily="18" charset="0"/>
              </a:rPr>
              <a:t>1 ЭТАП - ПОДГОТОВИТЕЛЬНЫЙ</a:t>
            </a:r>
            <a:endParaRPr lang="ru-RU" sz="1600" dirty="0">
              <a:solidFill>
                <a:srgbClr val="33910D"/>
              </a:solidFill>
              <a:latin typeface="Times New Roman" panose="02020603050405020304" pitchFamily="18" charset="0"/>
              <a:cs typeface="Times New Roman" panose="02020603050405020304" pitchFamily="18" charset="0"/>
            </a:endParaRPr>
          </a:p>
          <a:p>
            <a:pPr marL="342900" lvl="0" indent="-342900" algn="just">
              <a:buFont typeface="+mj-lt"/>
              <a:buAutoNum type="arabicPeriod"/>
            </a:pPr>
            <a:r>
              <a:rPr lang="ru-RU" sz="1600" dirty="0">
                <a:latin typeface="Times New Roman" panose="02020603050405020304" pitchFamily="18" charset="0"/>
                <a:cs typeface="Times New Roman" panose="02020603050405020304" pitchFamily="18" charset="0"/>
              </a:rPr>
              <a:t>Определение темы проекта. </a:t>
            </a:r>
          </a:p>
          <a:p>
            <a:pPr marL="342900" lvl="0" indent="-342900" algn="just">
              <a:buFont typeface="+mj-lt"/>
              <a:buAutoNum type="arabicPeriod"/>
            </a:pPr>
            <a:r>
              <a:rPr lang="ru-RU" sz="1600" dirty="0">
                <a:latin typeface="Times New Roman" panose="02020603050405020304" pitchFamily="18" charset="0"/>
                <a:cs typeface="Times New Roman" panose="02020603050405020304" pitchFamily="18" charset="0"/>
              </a:rPr>
              <a:t>Формулировка цели и определение задач.  Подбор материалов по теме проекта.</a:t>
            </a:r>
          </a:p>
          <a:p>
            <a:pPr marL="342900" lvl="0" indent="-342900" algn="just">
              <a:buFont typeface="+mj-lt"/>
              <a:buAutoNum type="arabicPeriod"/>
            </a:pPr>
            <a:r>
              <a:rPr lang="ru-RU" sz="1600" dirty="0">
                <a:latin typeface="Times New Roman" panose="02020603050405020304" pitchFamily="18" charset="0"/>
                <a:cs typeface="Times New Roman" panose="02020603050405020304" pitchFamily="18" charset="0"/>
              </a:rPr>
              <a:t>Составление плана основного этапа проекта.</a:t>
            </a:r>
          </a:p>
          <a:p>
            <a:pPr marL="342900" lvl="0" indent="-342900" algn="just">
              <a:buFont typeface="+mj-lt"/>
              <a:buAutoNum type="arabicPeriod"/>
            </a:pPr>
            <a:r>
              <a:rPr lang="ru-RU" sz="1600" dirty="0">
                <a:latin typeface="Times New Roman" panose="02020603050405020304" pitchFamily="18" charset="0"/>
                <a:cs typeface="Times New Roman" panose="02020603050405020304" pitchFamily="18" charset="0"/>
              </a:rPr>
              <a:t>Инструктаж детей по предупреждению травматизма в играх со спортивным оборудованием. </a:t>
            </a:r>
          </a:p>
          <a:p>
            <a:pPr marL="342900" lvl="0" indent="-342900" algn="just">
              <a:buFont typeface="+mj-lt"/>
              <a:buAutoNum type="arabicPeriod"/>
            </a:pPr>
            <a:r>
              <a:rPr lang="ru-RU" sz="1600" dirty="0">
                <a:latin typeface="Times New Roman" panose="02020603050405020304" pitchFamily="18" charset="0"/>
                <a:cs typeface="Times New Roman" panose="02020603050405020304" pitchFamily="18" charset="0"/>
              </a:rPr>
              <a:t>Подбор консультаций, рекомендаций для родителей.</a:t>
            </a:r>
          </a:p>
          <a:p>
            <a:pPr marL="342900" lvl="0" indent="-342900" algn="just">
              <a:buFont typeface="+mj-lt"/>
              <a:buAutoNum type="arabicPeriod"/>
            </a:pPr>
            <a:r>
              <a:rPr lang="ru-RU" sz="1600" dirty="0">
                <a:latin typeface="Times New Roman" panose="02020603050405020304" pitchFamily="18" charset="0"/>
                <a:cs typeface="Times New Roman" panose="02020603050405020304" pitchFamily="18" charset="0"/>
              </a:rPr>
              <a:t>Подготовка презентаций «Знакомство со спортивным оборудованием и инвентарем, необходимым для занятий летними видами спортивных игр и спортивных упражнений», «Летние виды спорта», «Правила дорожного движения – должны знать все без исключения».  Подбор упражнений, игр, эстафет с мячом.</a:t>
            </a:r>
          </a:p>
        </p:txBody>
      </p:sp>
    </p:spTree>
    <p:extLst>
      <p:ext uri="{BB962C8B-B14F-4D97-AF65-F5344CB8AC3E}">
        <p14:creationId xmlns:p14="http://schemas.microsoft.com/office/powerpoint/2010/main" val="18238452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3" name="Прямоугольник 2"/>
          <p:cNvSpPr/>
          <p:nvPr/>
        </p:nvSpPr>
        <p:spPr>
          <a:xfrm>
            <a:off x="1979712" y="332656"/>
            <a:ext cx="5616624" cy="369332"/>
          </a:xfrm>
          <a:prstGeom prst="rect">
            <a:avLst/>
          </a:prstGeom>
        </p:spPr>
        <p:txBody>
          <a:bodyPr wrap="square">
            <a:spAutoFit/>
          </a:bodyPr>
          <a:lstStyle/>
          <a:p>
            <a:pPr marL="457200" algn="ctr">
              <a:spcAft>
                <a:spcPts val="1200"/>
              </a:spcAft>
            </a:pPr>
            <a:r>
              <a:rPr lang="ru-RU" b="1" dirty="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2 ЭТАП - ОСНОВНОЙ (ПРАКТИЧЕСКИЙ)</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611560" y="1124744"/>
            <a:ext cx="8064896" cy="5452262"/>
          </a:xfrm>
          <a:prstGeom prst="rect">
            <a:avLst/>
          </a:prstGeom>
        </p:spPr>
        <p:txBody>
          <a:bodyPr wrap="square">
            <a:spAutoFit/>
          </a:bodyPr>
          <a:lstStyle/>
          <a:p>
            <a:pPr marL="69215" algn="just">
              <a:lnSpc>
                <a:spcPct val="115000"/>
              </a:lnSpc>
              <a:spcAft>
                <a:spcPts val="0"/>
              </a:spcAft>
            </a:pPr>
            <a:r>
              <a:rPr lang="ru-RU" b="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Совместная деятельность</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69215" algn="just">
              <a:lnSpc>
                <a:spcPct val="115000"/>
              </a:lnSpc>
              <a:spcAft>
                <a:spcPts val="0"/>
              </a:spcAft>
            </a:pPr>
            <a:r>
              <a:rPr lang="ru-RU" b="1" dirty="0">
                <a:solidFill>
                  <a:srgbClr val="098117"/>
                </a:solidFill>
                <a:latin typeface="Times New Roman" panose="02020603050405020304" pitchFamily="18" charset="0"/>
                <a:ea typeface="Times New Roman" panose="02020603050405020304" pitchFamily="18" charset="0"/>
                <a:cs typeface="Times New Roman" panose="02020603050405020304" pitchFamily="18" charset="0"/>
              </a:rPr>
              <a:t>Трудовая деятельность. </a:t>
            </a:r>
            <a:r>
              <a:rPr lang="ru-RU" dirty="0">
                <a:latin typeface="Times New Roman" panose="02020603050405020304" pitchFamily="18" charset="0"/>
                <a:ea typeface="Times New Roman" panose="02020603050405020304" pitchFamily="18" charset="0"/>
                <a:cs typeface="Times New Roman" panose="02020603050405020304" pitchFamily="18" charset="0"/>
              </a:rPr>
              <a:t>Уборка мусора по территории детского сада.</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69215" marR="158750" algn="just">
              <a:lnSpc>
                <a:spcPct val="115000"/>
              </a:lnSpc>
              <a:spcAft>
                <a:spcPts val="0"/>
              </a:spcAft>
            </a:pPr>
            <a:r>
              <a:rPr lang="ru-RU" b="1" dirty="0">
                <a:solidFill>
                  <a:srgbClr val="098117"/>
                </a:solidFill>
                <a:latin typeface="Times New Roman" panose="02020603050405020304" pitchFamily="18" charset="0"/>
                <a:ea typeface="Times New Roman" panose="02020603050405020304" pitchFamily="18" charset="0"/>
                <a:cs typeface="Times New Roman" panose="02020603050405020304" pitchFamily="18" charset="0"/>
              </a:rPr>
              <a:t>Формирование основ безопасности: </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69215" marR="158750" algn="just">
              <a:lnSpc>
                <a:spcPct val="115000"/>
              </a:lnSpc>
              <a:spcAft>
                <a:spcPts val="0"/>
              </a:spcAft>
            </a:pPr>
            <a:r>
              <a:rPr lang="ru-RU" b="1" i="1" dirty="0">
                <a:latin typeface="Times New Roman" panose="02020603050405020304" pitchFamily="18" charset="0"/>
                <a:ea typeface="Times New Roman" panose="02020603050405020304" pitchFamily="18" charset="0"/>
                <a:cs typeface="Times New Roman" panose="02020603050405020304" pitchFamily="18" charset="0"/>
              </a:rPr>
              <a:t>Беседы:</a:t>
            </a:r>
            <a:r>
              <a:rPr lang="ru-RU" dirty="0">
                <a:latin typeface="Times New Roman" panose="02020603050405020304" pitchFamily="18" charset="0"/>
                <a:ea typeface="Calibri" panose="020F0502020204030204" pitchFamily="34" charset="0"/>
                <a:cs typeface="Times New Roman" panose="02020603050405020304" pitchFamily="18" charset="0"/>
              </a:rPr>
              <a:t> «Если чужой приходит в дом», «Личная безопасность на улице», «Опасные ситуации: контакты на улице с незнакомыми людьми»</a:t>
            </a:r>
            <a:r>
              <a:rPr lang="tt-RU" dirty="0">
                <a:latin typeface="Times New Roman" panose="02020603050405020304" pitchFamily="18" charset="0"/>
                <a:ea typeface="Calibri" panose="020F0502020204030204" pitchFamily="34" charset="0"/>
                <a:cs typeface="Times New Roman" panose="02020603050405020304" pitchFamily="18" charset="0"/>
              </a:rPr>
              <a:t>.</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69215" algn="just">
              <a:lnSpc>
                <a:spcPct val="115000"/>
              </a:lnSpc>
              <a:spcAft>
                <a:spcPts val="0"/>
              </a:spcAft>
            </a:pPr>
            <a:r>
              <a:rPr lang="ru-RU" b="1" dirty="0">
                <a:solidFill>
                  <a:srgbClr val="098117"/>
                </a:solidFill>
                <a:latin typeface="Times New Roman" panose="02020603050405020304" pitchFamily="18" charset="0"/>
                <a:ea typeface="Times New Roman" panose="02020603050405020304" pitchFamily="18" charset="0"/>
                <a:cs typeface="Times New Roman" panose="02020603050405020304" pitchFamily="18" charset="0"/>
              </a:rPr>
              <a:t>Игровая деятельность</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69215" marR="158750" algn="just">
              <a:lnSpc>
                <a:spcPct val="115000"/>
              </a:lnSpc>
              <a:spcAft>
                <a:spcPts val="0"/>
              </a:spcAft>
            </a:pPr>
            <a:r>
              <a:rPr lang="ru-RU" b="1" i="1" dirty="0">
                <a:solidFill>
                  <a:srgbClr val="291E1E"/>
                </a:solidFill>
                <a:latin typeface="Times New Roman" panose="02020603050405020304" pitchFamily="18" charset="0"/>
                <a:ea typeface="Times New Roman" panose="02020603050405020304" pitchFamily="18" charset="0"/>
                <a:cs typeface="Times New Roman" panose="02020603050405020304" pitchFamily="18" charset="0"/>
              </a:rPr>
              <a:t>Сюжетно-ролевые игры:</a:t>
            </a:r>
            <a:r>
              <a:rPr lang="ru-RU" dirty="0">
                <a:latin typeface="Times New Roman" panose="02020603050405020304" pitchFamily="18" charset="0"/>
                <a:ea typeface="Calibri" panose="020F0502020204030204" pitchFamily="34" charset="0"/>
                <a:cs typeface="Times New Roman" panose="02020603050405020304" pitchFamily="18" charset="0"/>
              </a:rPr>
              <a:t> «Мы пожарные».</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marL="69215" marR="158750" algn="just">
              <a:lnSpc>
                <a:spcPct val="115000"/>
              </a:lnSpc>
              <a:spcAft>
                <a:spcPts val="0"/>
              </a:spcAft>
            </a:pPr>
            <a:r>
              <a:rPr lang="ru-RU" b="1" i="1" dirty="0">
                <a:solidFill>
                  <a:srgbClr val="291E1E"/>
                </a:solidFill>
                <a:latin typeface="Times New Roman" panose="02020603050405020304" pitchFamily="18" charset="0"/>
                <a:ea typeface="Times New Roman" panose="02020603050405020304" pitchFamily="18" charset="0"/>
                <a:cs typeface="Times New Roman" panose="02020603050405020304" pitchFamily="18" charset="0"/>
              </a:rPr>
              <a:t>Дидактические игры: «</a:t>
            </a:r>
            <a:r>
              <a:rPr lang="ru-RU" dirty="0">
                <a:solidFill>
                  <a:srgbClr val="291E1E"/>
                </a:solidFill>
                <a:latin typeface="Times New Roman" panose="02020603050405020304" pitchFamily="18" charset="0"/>
                <a:ea typeface="Times New Roman" panose="02020603050405020304" pitchFamily="18" charset="0"/>
                <a:cs typeface="Times New Roman" panose="02020603050405020304" pitchFamily="18" charset="0"/>
              </a:rPr>
              <a:t>Спортивное домино», «Парные картинки», «Лото», «Отгадай вид спорта».</a:t>
            </a:r>
            <a:endParaRPr lang="ru-RU" sz="1400" dirty="0">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0"/>
              </a:spcAft>
            </a:pPr>
            <a:r>
              <a:rPr lang="ru-RU" b="1" i="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Подвижные игры:</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«Мы веселые ребята», «Хитрая лиса», «Мышеловка», «Лягушки и цапля», «Медведь и пчелы», «Удочка», «Море волнуется», «Не попадись», «Мой веселый звонкий мяч», «Найди себе пару», «Карусели», «</a:t>
            </a:r>
            <a:r>
              <a:rPr lang="ru-RU" dirty="0" err="1">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Ловишка</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бери ленту», «Третий лишний», «Поменяйся местами», «Охотники и утки».</a:t>
            </a:r>
            <a:endParaRPr lang="ru-RU" sz="1600" dirty="0">
              <a:latin typeface="Times New Roman" panose="02020603050405020304" pitchFamily="18" charset="0"/>
              <a:ea typeface="Times New Roman" panose="02020603050405020304" pitchFamily="18" charset="0"/>
              <a:cs typeface="Times New Roman" panose="02020603050405020304" pitchFamily="18" charset="0"/>
            </a:endParaRPr>
          </a:p>
          <a:p>
            <a:r>
              <a:rPr lang="ru-RU"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Словесно-дидактические игры</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«Назови цветок по описанию», «Скажи наоборот», «Летает – не летает», «</a:t>
            </a:r>
            <a:r>
              <a:rPr lang="ru-RU"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Бываает</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 не бывает», «Хорошо-плохо», «Так бывает или нет», «Затейники», «Угадай, чей голосок», «Найди по описанию», «День-ночь», «Расскажи без слов».</a:t>
            </a:r>
            <a:endParaRPr lang="ru-RU" dirty="0">
              <a:latin typeface="Times New Roman" panose="02020603050405020304" pitchFamily="18" charset="0"/>
              <a:cs typeface="Times New Roman" panose="02020603050405020304" pitchFamily="18" charset="0"/>
            </a:endParaRPr>
          </a:p>
        </p:txBody>
      </p:sp>
      <p:sp>
        <p:nvSpPr>
          <p:cNvPr id="5" name="Прямоугольник 4"/>
          <p:cNvSpPr/>
          <p:nvPr/>
        </p:nvSpPr>
        <p:spPr>
          <a:xfrm>
            <a:off x="2407978" y="728700"/>
            <a:ext cx="4328044" cy="369332"/>
          </a:xfrm>
          <a:prstGeom prst="rect">
            <a:avLst/>
          </a:prstGeom>
        </p:spPr>
        <p:txBody>
          <a:bodyPr wrap="none">
            <a:spAutoFit/>
          </a:bodyPr>
          <a:lstStyle/>
          <a:p>
            <a:r>
              <a:rPr lang="ru-RU" b="1" dirty="0">
                <a:solidFill>
                  <a:srgbClr val="291E1E"/>
                </a:solidFill>
                <a:latin typeface="Times New Roman" panose="02020603050405020304" pitchFamily="18" charset="0"/>
                <a:ea typeface="Times New Roman" panose="02020603050405020304" pitchFamily="18" charset="0"/>
              </a:rPr>
              <a:t>Социально-коммуникативное развитие</a:t>
            </a:r>
            <a:endParaRPr lang="ru-RU" dirty="0"/>
          </a:p>
        </p:txBody>
      </p:sp>
    </p:spTree>
    <p:extLst>
      <p:ext uri="{BB962C8B-B14F-4D97-AF65-F5344CB8AC3E}">
        <p14:creationId xmlns:p14="http://schemas.microsoft.com/office/powerpoint/2010/main" val="24610562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1026" name="Picture 2" descr="D:\Desktop\лето 2021 фото\20210729_102540.jpg"/>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539552" y="1268760"/>
            <a:ext cx="3456384" cy="4939110"/>
          </a:xfrm>
          <a:prstGeom prst="rect">
            <a:avLst/>
          </a:prstGeom>
          <a:noFill/>
        </p:spPr>
      </p:pic>
      <p:pic>
        <p:nvPicPr>
          <p:cNvPr id="1027" name="Picture 3" descr="D:\Desktop\лето 2021 фото\20210729_113312.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99992" y="3501008"/>
            <a:ext cx="3923928" cy="2942946"/>
          </a:xfrm>
          <a:prstGeom prst="rect">
            <a:avLst/>
          </a:prstGeom>
          <a:noFill/>
        </p:spPr>
      </p:pic>
      <p:pic>
        <p:nvPicPr>
          <p:cNvPr id="1028" name="Picture 4" descr="D:\Desktop\лето 2021 фото\20210730_162938.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572000" y="368660"/>
            <a:ext cx="3888432" cy="2916324"/>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2" name="Прямоугольник 1"/>
          <p:cNvSpPr/>
          <p:nvPr/>
        </p:nvSpPr>
        <p:spPr>
          <a:xfrm>
            <a:off x="539552" y="764704"/>
            <a:ext cx="7920880" cy="5784660"/>
          </a:xfrm>
          <a:prstGeom prst="rect">
            <a:avLst/>
          </a:prstGeom>
        </p:spPr>
        <p:txBody>
          <a:bodyPr wrap="square">
            <a:spAutoFit/>
          </a:bodyPr>
          <a:lstStyle/>
          <a:p>
            <a:pPr marL="69215" algn="just">
              <a:lnSpc>
                <a:spcPct val="115000"/>
              </a:lnSpc>
              <a:spcAft>
                <a:spcPts val="0"/>
              </a:spcAft>
            </a:pPr>
            <a:r>
              <a:rPr lang="ru-RU" b="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Совместная деятельность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158750" algn="just">
              <a:lnSpc>
                <a:spcPct val="115000"/>
              </a:lnSpc>
              <a:spcAft>
                <a:spcPts val="0"/>
              </a:spcAft>
            </a:pPr>
            <a:r>
              <a:rPr lang="ru-RU" b="1" i="1" dirty="0">
                <a:latin typeface="Times New Roman" panose="02020603050405020304" pitchFamily="18" charset="0"/>
                <a:ea typeface="Times New Roman" panose="02020603050405020304" pitchFamily="18" charset="0"/>
                <a:cs typeface="Times New Roman" panose="02020603050405020304" pitchFamily="18" charset="0"/>
              </a:rPr>
              <a:t>Беседы:</a:t>
            </a:r>
            <a:r>
              <a:rPr lang="ru-RU" dirty="0">
                <a:solidFill>
                  <a:srgbClr val="291E1E"/>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Calibri" panose="020F0502020204030204" pitchFamily="34" charset="0"/>
                <a:cs typeface="Times New Roman" panose="02020603050405020304" pitchFamily="18" charset="0"/>
              </a:rPr>
              <a:t>«Какую пользу приносят солнце, воздух и вода», «История рождения мяча».</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158750" algn="just">
              <a:lnSpc>
                <a:spcPct val="115000"/>
              </a:lnSpc>
              <a:spcAft>
                <a:spcPts val="0"/>
              </a:spcAft>
            </a:pPr>
            <a:r>
              <a:rPr lang="ru-RU" b="1" dirty="0">
                <a:latin typeface="Times New Roman" panose="02020603050405020304" pitchFamily="18" charset="0"/>
                <a:ea typeface="Calibri" panose="020F0502020204030204" pitchFamily="34" charset="0"/>
                <a:cs typeface="Times New Roman" panose="02020603050405020304" pitchFamily="18" charset="0"/>
              </a:rPr>
              <a:t>Просмотр презентации</a:t>
            </a:r>
            <a:r>
              <a:rPr lang="ru-RU" dirty="0">
                <a:latin typeface="Times New Roman" panose="02020603050405020304" pitchFamily="18" charset="0"/>
                <a:ea typeface="Calibri" panose="020F0502020204030204" pitchFamily="34" charset="0"/>
                <a:cs typeface="Times New Roman" panose="02020603050405020304" pitchFamily="18" charset="0"/>
              </a:rPr>
              <a:t>: «Летние виды спорта».</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algn="just">
              <a:lnSpc>
                <a:spcPct val="115000"/>
              </a:lnSpc>
              <a:spcAft>
                <a:spcPts val="0"/>
              </a:spcAft>
            </a:pPr>
            <a:r>
              <a:rPr lang="ru-RU" b="1" i="1" dirty="0">
                <a:latin typeface="Times New Roman" panose="02020603050405020304" pitchFamily="18" charset="0"/>
                <a:ea typeface="Times New Roman" panose="02020603050405020304" pitchFamily="18" charset="0"/>
                <a:cs typeface="Times New Roman" panose="02020603050405020304" pitchFamily="18" charset="0"/>
              </a:rPr>
              <a:t>Подвижные игры:</a:t>
            </a:r>
            <a:r>
              <a:rPr lang="ru-RU" b="1" i="1" dirty="0">
                <a:solidFill>
                  <a:srgbClr val="291E1E"/>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Calibri" panose="020F0502020204030204" pitchFamily="34" charset="0"/>
                <a:cs typeface="Times New Roman" panose="02020603050405020304" pitchFamily="18" charset="0"/>
              </a:rPr>
              <a:t>Игры, эстафеты и упражнения с мячом. Игра «Колобок», «Горячая картошка», «Акула».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algn="just">
              <a:lnSpc>
                <a:spcPct val="115000"/>
              </a:lnSpc>
              <a:spcAft>
                <a:spcPts val="0"/>
              </a:spcAft>
            </a:pPr>
            <a:r>
              <a:rPr lang="ru-RU" b="1" dirty="0" err="1">
                <a:solidFill>
                  <a:srgbClr val="098117"/>
                </a:solidFill>
                <a:latin typeface="Times New Roman" panose="02020603050405020304" pitchFamily="18" charset="0"/>
                <a:ea typeface="Times New Roman" panose="02020603050405020304" pitchFamily="18" charset="0"/>
                <a:cs typeface="Times New Roman" panose="02020603050405020304" pitchFamily="18" charset="0"/>
              </a:rPr>
              <a:t>Здоровьесберегающие</a:t>
            </a:r>
            <a:r>
              <a:rPr lang="ru-RU" b="1" dirty="0">
                <a:solidFill>
                  <a:srgbClr val="098117"/>
                </a:solidFill>
                <a:latin typeface="Times New Roman" panose="02020603050405020304" pitchFamily="18" charset="0"/>
                <a:ea typeface="Times New Roman" panose="02020603050405020304" pitchFamily="18" charset="0"/>
                <a:cs typeface="Times New Roman" panose="02020603050405020304" pitchFamily="18" charset="0"/>
              </a:rPr>
              <a:t> технологии:</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158750" algn="just">
              <a:lnSpc>
                <a:spcPct val="115000"/>
              </a:lnSpc>
              <a:spcAft>
                <a:spcPts val="0"/>
              </a:spcAft>
            </a:pPr>
            <a:r>
              <a:rPr lang="ru-RU" b="1" i="1" dirty="0">
                <a:latin typeface="Times New Roman" panose="02020603050405020304" pitchFamily="18" charset="0"/>
                <a:ea typeface="Times New Roman" panose="02020603050405020304" pitchFamily="18" charset="0"/>
                <a:cs typeface="Times New Roman" panose="02020603050405020304" pitchFamily="18" charset="0"/>
              </a:rPr>
              <a:t>Физкультминутки, развитие общей моторики:</a:t>
            </a:r>
            <a:r>
              <a:rPr lang="ru-RU" i="1"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«Веселые прыжки», «По лесу идем», «Подсолнух», «Огород», «Кузнечики».</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158750" algn="just">
              <a:lnSpc>
                <a:spcPct val="115000"/>
              </a:lnSpc>
              <a:spcAft>
                <a:spcPts val="0"/>
              </a:spcAft>
            </a:pPr>
            <a:r>
              <a:rPr lang="ru-RU" b="1" i="1" dirty="0">
                <a:latin typeface="Times New Roman" panose="02020603050405020304" pitchFamily="18" charset="0"/>
                <a:ea typeface="Times New Roman" panose="02020603050405020304" pitchFamily="18" charset="0"/>
                <a:cs typeface="Times New Roman" panose="02020603050405020304" pitchFamily="18" charset="0"/>
              </a:rPr>
              <a:t>Пальчиковая гимнастика:</a:t>
            </a:r>
            <a:r>
              <a:rPr lang="ru-RU" dirty="0">
                <a:latin typeface="Times New Roman" panose="02020603050405020304" pitchFamily="18" charset="0"/>
                <a:ea typeface="Times New Roman" panose="02020603050405020304" pitchFamily="18" charset="0"/>
                <a:cs typeface="Times New Roman" panose="02020603050405020304" pitchFamily="18" charset="0"/>
              </a:rPr>
              <a:t> «Лето», «Я рисую лето», «Что делать после дождика?», «Цветок», «Жук», «Бабочка», «Разноцветная лужайка», «Люблю по городу гулять».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algn="just">
              <a:lnSpc>
                <a:spcPct val="115000"/>
              </a:lnSpc>
              <a:spcAft>
                <a:spcPts val="0"/>
              </a:spcAft>
            </a:pPr>
            <a:r>
              <a:rPr lang="ru-RU" b="1" i="1" dirty="0">
                <a:latin typeface="Times New Roman" panose="02020603050405020304" pitchFamily="18" charset="0"/>
                <a:ea typeface="Times New Roman" panose="02020603050405020304" pitchFamily="18" charset="0"/>
                <a:cs typeface="Times New Roman" panose="02020603050405020304" pitchFamily="18" charset="0"/>
              </a:rPr>
              <a:t>Дыхательная гимнастика</a:t>
            </a:r>
            <a:r>
              <a:rPr lang="ru-RU" i="1"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«Аромат цветов», «Березка», Поза дерева», «Вот нагнулась елочка, зеленые иголочки», «Лезем по пожарной лестнице», «Затуши горящие угольки».</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algn="just">
              <a:lnSpc>
                <a:spcPct val="115000"/>
              </a:lnSpc>
              <a:spcAft>
                <a:spcPts val="0"/>
              </a:spcAft>
            </a:pPr>
            <a:r>
              <a:rPr lang="ru-RU" b="1" i="1" dirty="0">
                <a:latin typeface="Times New Roman" panose="02020603050405020304" pitchFamily="18" charset="0"/>
                <a:ea typeface="Times New Roman" panose="02020603050405020304" pitchFamily="18" charset="0"/>
                <a:cs typeface="Times New Roman" panose="02020603050405020304" pitchFamily="18" charset="0"/>
              </a:rPr>
              <a:t>Гимнастика для глаз</a:t>
            </a:r>
            <a:r>
              <a:rPr lang="ru-RU" i="1"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«Бабочка», «Мостик», «Стрекоза», «Ветер», «Белка», «Теремок».</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r>
              <a:rPr lang="ru-RU" b="1" i="1" dirty="0">
                <a:latin typeface="Times New Roman" panose="02020603050405020304" pitchFamily="18" charset="0"/>
                <a:ea typeface="Times New Roman" panose="02020603050405020304" pitchFamily="18" charset="0"/>
              </a:rPr>
              <a:t>Динамические паузы:</a:t>
            </a:r>
            <a:r>
              <a:rPr lang="ru-RU" i="1" dirty="0">
                <a:latin typeface="Times New Roman" panose="02020603050405020304" pitchFamily="18" charset="0"/>
                <a:ea typeface="Times New Roman" panose="02020603050405020304" pitchFamily="18" charset="0"/>
              </a:rPr>
              <a:t> </a:t>
            </a:r>
            <a:r>
              <a:rPr lang="ru-RU" dirty="0">
                <a:latin typeface="Times New Roman" panose="02020603050405020304" pitchFamily="18" charset="0"/>
                <a:ea typeface="Calibri" panose="020F0502020204030204" pitchFamily="34" charset="0"/>
              </a:rPr>
              <a:t>«Солнце, воздух и вода – наши лучшие друзья».</a:t>
            </a:r>
            <a:endParaRPr lang="ru-RU" dirty="0"/>
          </a:p>
        </p:txBody>
      </p:sp>
      <p:sp>
        <p:nvSpPr>
          <p:cNvPr id="3" name="Прямоугольник 2"/>
          <p:cNvSpPr/>
          <p:nvPr/>
        </p:nvSpPr>
        <p:spPr>
          <a:xfrm>
            <a:off x="3356859" y="404251"/>
            <a:ext cx="2430281" cy="369332"/>
          </a:xfrm>
          <a:prstGeom prst="rect">
            <a:avLst/>
          </a:prstGeom>
        </p:spPr>
        <p:txBody>
          <a:bodyPr wrap="none">
            <a:spAutoFit/>
          </a:bodyPr>
          <a:lstStyle/>
          <a:p>
            <a:r>
              <a:rPr lang="ru-RU" b="1" dirty="0">
                <a:solidFill>
                  <a:srgbClr val="291E1E"/>
                </a:solidFill>
                <a:latin typeface="Times New Roman" panose="02020603050405020304" pitchFamily="18" charset="0"/>
                <a:ea typeface="Times New Roman" panose="02020603050405020304" pitchFamily="18" charset="0"/>
              </a:rPr>
              <a:t>Физическое развитие</a:t>
            </a:r>
            <a:endParaRPr lang="ru-RU" dirty="0"/>
          </a:p>
        </p:txBody>
      </p:sp>
    </p:spTree>
    <p:extLst>
      <p:ext uri="{BB962C8B-B14F-4D97-AF65-F5344CB8AC3E}">
        <p14:creationId xmlns:p14="http://schemas.microsoft.com/office/powerpoint/2010/main" val="327246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D:\Desktop\лето 2021 фото\20210730_163510.jpg"/>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467544" y="3356992"/>
            <a:ext cx="3888432" cy="2916325"/>
          </a:xfrm>
          <a:prstGeom prst="rect">
            <a:avLst/>
          </a:prstGeom>
          <a:noFill/>
        </p:spPr>
      </p:pic>
      <p:pic>
        <p:nvPicPr>
          <p:cNvPr id="2051" name="Picture 3" descr="D:\Desktop\лето 2021 фото\20210802_10145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7544" y="404664"/>
            <a:ext cx="3851920" cy="2888940"/>
          </a:xfrm>
          <a:prstGeom prst="rect">
            <a:avLst/>
          </a:prstGeom>
          <a:noFill/>
        </p:spPr>
      </p:pic>
      <p:pic>
        <p:nvPicPr>
          <p:cNvPr id="2052" name="Picture 4" descr="D:\Desktop\лето 2021 фото\20210802_104629.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88024" y="692696"/>
            <a:ext cx="4117386" cy="5489848"/>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2" name="Прямоугольник 1"/>
          <p:cNvSpPr/>
          <p:nvPr/>
        </p:nvSpPr>
        <p:spPr>
          <a:xfrm>
            <a:off x="539552" y="908720"/>
            <a:ext cx="8064896" cy="5687711"/>
          </a:xfrm>
          <a:prstGeom prst="rect">
            <a:avLst/>
          </a:prstGeom>
        </p:spPr>
        <p:txBody>
          <a:bodyPr wrap="square">
            <a:spAutoFit/>
          </a:bodyPr>
          <a:lstStyle/>
          <a:p>
            <a:pPr marL="69215" marR="69215" algn="just">
              <a:lnSpc>
                <a:spcPct val="115000"/>
              </a:lnSpc>
              <a:spcAft>
                <a:spcPts val="0"/>
              </a:spcAft>
            </a:pPr>
            <a:r>
              <a:rPr lang="ru-RU" b="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Организованная – образовательная деятельность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dirty="0">
                <a:solidFill>
                  <a:srgbClr val="098117"/>
                </a:solidFill>
                <a:latin typeface="Times New Roman" panose="02020603050405020304" pitchFamily="18" charset="0"/>
                <a:ea typeface="Times New Roman" panose="02020603050405020304" pitchFamily="18" charset="0"/>
                <a:cs typeface="Times New Roman" panose="02020603050405020304" pitchFamily="18" charset="0"/>
              </a:rPr>
              <a:t>Познавательно – исследовательская деятельность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Экскурсии на водоем, в библиотеку.</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dirty="0">
                <a:solidFill>
                  <a:srgbClr val="098117"/>
                </a:solidFill>
                <a:latin typeface="Times New Roman" panose="02020603050405020304" pitchFamily="18" charset="0"/>
                <a:ea typeface="Calibri" panose="020F0502020204030204" pitchFamily="34" charset="0"/>
                <a:cs typeface="Times New Roman" panose="02020603050405020304" pitchFamily="18" charset="0"/>
              </a:rPr>
              <a:t>ФЭМП</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«Лето пришло».</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Совместная деятельность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ru-RU" b="1" i="1" dirty="0">
                <a:latin typeface="Times New Roman" panose="02020603050405020304" pitchFamily="18" charset="0"/>
                <a:ea typeface="Times New Roman" panose="02020603050405020304" pitchFamily="18" charset="0"/>
              </a:rPr>
              <a:t>Наблюдения: </a:t>
            </a:r>
            <a:endParaRPr lang="ru-RU" sz="1600" dirty="0">
              <a:latin typeface="Times New Roman" panose="02020603050405020304" pitchFamily="18" charset="0"/>
              <a:ea typeface="Times New Roman" panose="02020603050405020304" pitchFamily="18" charset="0"/>
            </a:endParaRPr>
          </a:p>
          <a:p>
            <a:pPr marL="342900" lvl="0" indent="-342900">
              <a:spcAft>
                <a:spcPts val="0"/>
              </a:spcAft>
              <a:buFont typeface="Symbol" panose="05050102010706020507" pitchFamily="18" charset="2"/>
              <a:buChar char=""/>
            </a:pPr>
            <a:r>
              <a:rPr lang="ru-RU" dirty="0">
                <a:solidFill>
                  <a:srgbClr val="000000"/>
                </a:solidFill>
                <a:latin typeface="Times New Roman" panose="02020603050405020304" pitchFamily="18" charset="0"/>
                <a:ea typeface="Times New Roman" panose="02020603050405020304" pitchFamily="18" charset="0"/>
              </a:rPr>
              <a:t>за насекомыми</a:t>
            </a:r>
            <a:endParaRPr lang="ru-RU" sz="1600" dirty="0">
              <a:latin typeface="Times New Roman" panose="02020603050405020304" pitchFamily="18" charset="0"/>
              <a:ea typeface="Times New Roman" panose="02020603050405020304" pitchFamily="18" charset="0"/>
            </a:endParaRPr>
          </a:p>
          <a:p>
            <a:pPr marL="342900" lvl="0" indent="-342900">
              <a:spcAft>
                <a:spcPts val="0"/>
              </a:spcAft>
              <a:buFont typeface="Symbol" panose="05050102010706020507" pitchFamily="18" charset="2"/>
              <a:buChar char=""/>
            </a:pPr>
            <a:r>
              <a:rPr lang="ru-RU" dirty="0">
                <a:solidFill>
                  <a:srgbClr val="000000"/>
                </a:solidFill>
                <a:latin typeface="Times New Roman" panose="02020603050405020304" pitchFamily="18" charset="0"/>
                <a:ea typeface="Times New Roman" panose="02020603050405020304" pitchFamily="18" charset="0"/>
              </a:rPr>
              <a:t>за птицами</a:t>
            </a:r>
            <a:endParaRPr lang="ru-RU" sz="1600" dirty="0">
              <a:latin typeface="Times New Roman" panose="02020603050405020304" pitchFamily="18" charset="0"/>
              <a:ea typeface="Times New Roman" panose="02020603050405020304" pitchFamily="18" charset="0"/>
            </a:endParaRPr>
          </a:p>
          <a:p>
            <a:pPr marL="342900" lvl="0" indent="-342900">
              <a:spcAft>
                <a:spcPts val="0"/>
              </a:spcAft>
              <a:buFont typeface="Symbol" panose="05050102010706020507" pitchFamily="18" charset="2"/>
              <a:buChar char=""/>
            </a:pPr>
            <a:r>
              <a:rPr lang="ru-RU" dirty="0">
                <a:solidFill>
                  <a:srgbClr val="000000"/>
                </a:solidFill>
                <a:latin typeface="Times New Roman" panose="02020603050405020304" pitchFamily="18" charset="0"/>
                <a:ea typeface="Times New Roman" panose="02020603050405020304" pitchFamily="18" charset="0"/>
              </a:rPr>
              <a:t>за ветром, дождем, небом, облаками</a:t>
            </a:r>
            <a:endParaRPr lang="ru-RU" sz="1600" dirty="0">
              <a:latin typeface="Times New Roman" panose="02020603050405020304" pitchFamily="18" charset="0"/>
              <a:ea typeface="Times New Roman" panose="02020603050405020304" pitchFamily="18" charset="0"/>
            </a:endParaRPr>
          </a:p>
          <a:p>
            <a:pPr marL="342900" lvl="0" indent="-342900">
              <a:spcAft>
                <a:spcPts val="0"/>
              </a:spcAft>
              <a:buFont typeface="Symbol" panose="05050102010706020507" pitchFamily="18" charset="2"/>
              <a:buChar char=""/>
            </a:pPr>
            <a:r>
              <a:rPr lang="ru-RU" dirty="0">
                <a:solidFill>
                  <a:srgbClr val="000000"/>
                </a:solidFill>
                <a:latin typeface="Times New Roman" panose="02020603050405020304" pitchFamily="18" charset="0"/>
                <a:ea typeface="Times New Roman" panose="02020603050405020304" pitchFamily="18" charset="0"/>
              </a:rPr>
              <a:t>за красотой окружающей природы</a:t>
            </a:r>
            <a:endParaRPr lang="ru-RU" sz="1600" dirty="0">
              <a:latin typeface="Times New Roman" panose="02020603050405020304" pitchFamily="18" charset="0"/>
              <a:ea typeface="Times New Roman" panose="02020603050405020304" pitchFamily="18" charset="0"/>
            </a:endParaRPr>
          </a:p>
          <a:p>
            <a:pPr marL="69215" marR="69215" algn="just">
              <a:lnSpc>
                <a:spcPct val="115000"/>
              </a:lnSpc>
              <a:spcAft>
                <a:spcPts val="0"/>
              </a:spcAft>
            </a:pPr>
            <a:r>
              <a:rPr lang="ru-RU" b="1" i="1" dirty="0">
                <a:latin typeface="Times New Roman" panose="02020603050405020304" pitchFamily="18" charset="0"/>
                <a:ea typeface="Times New Roman" panose="02020603050405020304" pitchFamily="18" charset="0"/>
                <a:cs typeface="Times New Roman" panose="02020603050405020304" pitchFamily="18" charset="0"/>
              </a:rPr>
              <a:t>Опыты, эксперименты: </a:t>
            </a:r>
            <a:r>
              <a:rPr lang="ru-RU" dirty="0">
                <a:latin typeface="Times New Roman" panose="02020603050405020304" pitchFamily="18" charset="0"/>
                <a:ea typeface="Times New Roman" panose="02020603050405020304" pitchFamily="18" charset="0"/>
                <a:cs typeface="Times New Roman" panose="02020603050405020304" pitchFamily="18" charset="0"/>
              </a:rPr>
              <a:t>«Что случилось с одуванчиком?», «Что такое гром?», «Зачем нужна панама».</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spcAft>
                <a:spcPts val="0"/>
              </a:spcAft>
            </a:pPr>
            <a:r>
              <a:rPr lang="ru-RU" b="1" i="1" dirty="0">
                <a:latin typeface="Times New Roman" panose="02020603050405020304" pitchFamily="18" charset="0"/>
                <a:ea typeface="Times New Roman" panose="02020603050405020304" pitchFamily="18" charset="0"/>
              </a:rPr>
              <a:t>Беседы:</a:t>
            </a:r>
            <a:r>
              <a:rPr lang="ru-RU" dirty="0">
                <a:latin typeface="Times New Roman" panose="02020603050405020304" pitchFamily="18" charset="0"/>
                <a:ea typeface="Times New Roman" panose="02020603050405020304" pitchFamily="18" charset="0"/>
              </a:rPr>
              <a:t> «Как вести себя в жару на участке детского сада?», </a:t>
            </a:r>
            <a:r>
              <a:rPr lang="ru-RU" dirty="0">
                <a:solidFill>
                  <a:srgbClr val="000000"/>
                </a:solidFill>
                <a:latin typeface="Times New Roman" panose="02020603050405020304" pitchFamily="18" charset="0"/>
                <a:ea typeface="Times New Roman" panose="02020603050405020304" pitchFamily="18" charset="0"/>
              </a:rPr>
              <a:t>«Болезни грязных рук», «Ядовитые грибы и растения», «Закаляйся, если хочешь быть здоров», «Наш друг – светофор», «Одежда детей летом», «Витамины летом», «Опасности вокруг нас», «Правила дорожные – правила надежные», «Лето красное для здоровья время прекрасное», «С закалкой дружить – никогда не тужить», «Лекарственные растения».</a:t>
            </a:r>
            <a:endParaRPr lang="ru-RU" sz="1600" dirty="0">
              <a:effectLst/>
              <a:latin typeface="Times New Roman" panose="02020603050405020304" pitchFamily="18" charset="0"/>
              <a:ea typeface="Times New Roman" panose="02020603050405020304" pitchFamily="18" charset="0"/>
            </a:endParaRPr>
          </a:p>
        </p:txBody>
      </p:sp>
      <p:sp>
        <p:nvSpPr>
          <p:cNvPr id="3" name="Прямоугольник 2"/>
          <p:cNvSpPr/>
          <p:nvPr/>
        </p:nvSpPr>
        <p:spPr>
          <a:xfrm>
            <a:off x="3133721" y="462485"/>
            <a:ext cx="2876557" cy="369332"/>
          </a:xfrm>
          <a:prstGeom prst="rect">
            <a:avLst/>
          </a:prstGeom>
        </p:spPr>
        <p:txBody>
          <a:bodyPr wrap="none">
            <a:spAutoFit/>
          </a:bodyPr>
          <a:lstStyle/>
          <a:p>
            <a:r>
              <a:rPr lang="ru-RU" b="1" dirty="0">
                <a:solidFill>
                  <a:srgbClr val="291E1E"/>
                </a:solidFill>
                <a:latin typeface="Times New Roman" panose="02020603050405020304" pitchFamily="18" charset="0"/>
                <a:ea typeface="Times New Roman" panose="02020603050405020304" pitchFamily="18" charset="0"/>
              </a:rPr>
              <a:t>Познавательное развитие</a:t>
            </a:r>
            <a:endParaRPr lang="ru-RU" dirty="0"/>
          </a:p>
        </p:txBody>
      </p:sp>
    </p:spTree>
    <p:extLst>
      <p:ext uri="{BB962C8B-B14F-4D97-AF65-F5344CB8AC3E}">
        <p14:creationId xmlns:p14="http://schemas.microsoft.com/office/powerpoint/2010/main" val="5593591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3076" name="Picture 4" descr="D:\Desktop\лето 2021 фото\20210806_102839.jp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499992" y="0"/>
            <a:ext cx="2839244" cy="3785659"/>
          </a:xfrm>
          <a:prstGeom prst="rect">
            <a:avLst/>
          </a:prstGeom>
          <a:noFill/>
        </p:spPr>
      </p:pic>
      <p:pic>
        <p:nvPicPr>
          <p:cNvPr id="3077" name="Picture 5" descr="D:\Desktop\лето 2021 фото\IMG_8134.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83568" y="188640"/>
            <a:ext cx="3384376" cy="2538282"/>
          </a:xfrm>
          <a:prstGeom prst="rect">
            <a:avLst/>
          </a:prstGeom>
          <a:noFill/>
        </p:spPr>
      </p:pic>
      <p:pic>
        <p:nvPicPr>
          <p:cNvPr id="3074" name="Picture 2" descr="D:\Desktop\лето 2021 фото\20210805_082024.jpg"/>
          <p:cNvPicPr>
            <a:picLocks noGrp="1" noChangeAspect="1" noChangeArrowheads="1"/>
          </p:cNvPicPr>
          <p:nvPr>
            <p:ph idx="1"/>
          </p:nvPr>
        </p:nvPicPr>
        <p:blipFill>
          <a:blip r:embed="rId4" cstate="screen">
            <a:extLst>
              <a:ext uri="{28A0092B-C50C-407E-A947-70E740481C1C}">
                <a14:useLocalDpi xmlns:a14="http://schemas.microsoft.com/office/drawing/2010/main"/>
              </a:ext>
            </a:extLst>
          </a:blip>
          <a:srcRect/>
          <a:stretch>
            <a:fillRect/>
          </a:stretch>
        </p:blipFill>
        <p:spPr bwMode="auto">
          <a:xfrm>
            <a:off x="0" y="2492896"/>
            <a:ext cx="2962424" cy="3949899"/>
          </a:xfrm>
          <a:prstGeom prst="rect">
            <a:avLst/>
          </a:prstGeom>
          <a:noFill/>
        </p:spPr>
      </p:pic>
      <p:pic>
        <p:nvPicPr>
          <p:cNvPr id="10" name="Picture 2" descr="D:\Desktop\лето 2021 фото\IMG_20210608_154754.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716016" y="3861048"/>
            <a:ext cx="3449356" cy="2587017"/>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2" name="Прямоугольник 1"/>
          <p:cNvSpPr/>
          <p:nvPr/>
        </p:nvSpPr>
        <p:spPr>
          <a:xfrm>
            <a:off x="539552" y="1196752"/>
            <a:ext cx="8352928" cy="5147563"/>
          </a:xfrm>
          <a:prstGeom prst="rect">
            <a:avLst/>
          </a:prstGeom>
        </p:spPr>
        <p:txBody>
          <a:bodyPr wrap="square">
            <a:spAutoFit/>
          </a:bodyPr>
          <a:lstStyle/>
          <a:p>
            <a:pPr marL="69215" marR="69215" algn="just">
              <a:lnSpc>
                <a:spcPct val="115000"/>
              </a:lnSpc>
              <a:spcAft>
                <a:spcPts val="0"/>
              </a:spcAft>
            </a:pPr>
            <a:r>
              <a:rPr lang="ru-RU" b="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Организованная – образовательная деятельность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dirty="0">
                <a:solidFill>
                  <a:srgbClr val="098117"/>
                </a:solidFill>
                <a:latin typeface="Times New Roman" panose="02020603050405020304" pitchFamily="18" charset="0"/>
                <a:ea typeface="Times New Roman" panose="02020603050405020304" pitchFamily="18" charset="0"/>
                <a:cs typeface="Times New Roman" panose="02020603050405020304" pitchFamily="18" charset="0"/>
              </a:rPr>
              <a:t>Изобразительная деятельность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i="1" dirty="0">
                <a:latin typeface="Times New Roman" panose="02020603050405020304" pitchFamily="18" charset="0"/>
                <a:ea typeface="Times New Roman" panose="02020603050405020304" pitchFamily="18" charset="0"/>
                <a:cs typeface="Times New Roman" panose="02020603050405020304" pitchFamily="18" charset="0"/>
              </a:rPr>
              <a:t>Рисование:</a:t>
            </a:r>
            <a:r>
              <a:rPr lang="ru-RU" dirty="0">
                <a:latin typeface="Times New Roman" panose="02020603050405020304" pitchFamily="18" charset="0"/>
                <a:ea typeface="Calibri" panose="020F0502020204030204" pitchFamily="34" charset="0"/>
                <a:cs typeface="Times New Roman" panose="02020603050405020304" pitchFamily="18" charset="0"/>
              </a:rPr>
              <a:t> «Внимание: опасность – огонь».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i="1" dirty="0">
                <a:latin typeface="Times New Roman" panose="02020603050405020304" pitchFamily="18" charset="0"/>
                <a:ea typeface="Times New Roman" panose="02020603050405020304" pitchFamily="18" charset="0"/>
                <a:cs typeface="Times New Roman" panose="02020603050405020304" pitchFamily="18" charset="0"/>
              </a:rPr>
              <a:t>Лепка: </a:t>
            </a:r>
            <a:r>
              <a:rPr lang="ru-RU" dirty="0">
                <a:latin typeface="Times New Roman" panose="02020603050405020304" pitchFamily="18" charset="0"/>
                <a:ea typeface="Times New Roman" panose="02020603050405020304" pitchFamily="18" charset="0"/>
                <a:cs typeface="Times New Roman" panose="02020603050405020304" pitchFamily="18" charset="0"/>
              </a:rPr>
              <a:t>«Веселые насекомые».</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dirty="0">
                <a:solidFill>
                  <a:srgbClr val="098117"/>
                </a:solidFill>
                <a:latin typeface="Times New Roman" panose="02020603050405020304" pitchFamily="18" charset="0"/>
                <a:ea typeface="Times New Roman" panose="02020603050405020304" pitchFamily="18" charset="0"/>
                <a:cs typeface="Times New Roman" panose="02020603050405020304" pitchFamily="18" charset="0"/>
              </a:rPr>
              <a:t>Музыкальная деятельность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i="1" dirty="0">
                <a:solidFill>
                  <a:srgbClr val="291E1E"/>
                </a:solidFill>
                <a:latin typeface="Times New Roman" panose="02020603050405020304" pitchFamily="18" charset="0"/>
                <a:ea typeface="Times New Roman" panose="02020603050405020304" pitchFamily="18" charset="0"/>
                <a:cs typeface="Times New Roman" panose="02020603050405020304" pitchFamily="18" charset="0"/>
              </a:rPr>
              <a:t>Слушание: </a:t>
            </a:r>
            <a:r>
              <a:rPr lang="ru-RU" dirty="0">
                <a:solidFill>
                  <a:srgbClr val="291E1E"/>
                </a:solidFill>
                <a:latin typeface="Times New Roman" panose="02020603050405020304" pitchFamily="18" charset="0"/>
                <a:ea typeface="Times New Roman" panose="02020603050405020304" pitchFamily="18" charset="0"/>
                <a:cs typeface="Times New Roman" panose="02020603050405020304" pitchFamily="18" charset="0"/>
              </a:rPr>
              <a:t>«Мандариновое солнце», «Привет, Лето!», «Летом солнышко печет».</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i="1" dirty="0">
                <a:solidFill>
                  <a:srgbClr val="291E1E"/>
                </a:solidFill>
                <a:latin typeface="Times New Roman" panose="02020603050405020304" pitchFamily="18" charset="0"/>
                <a:ea typeface="Times New Roman" panose="02020603050405020304" pitchFamily="18" charset="0"/>
                <a:cs typeface="Times New Roman" panose="02020603050405020304" pitchFamily="18" charset="0"/>
              </a:rPr>
              <a:t>Пение: </a:t>
            </a:r>
            <a:r>
              <a:rPr lang="ru-RU" dirty="0">
                <a:solidFill>
                  <a:srgbClr val="291E1E"/>
                </a:solidFill>
                <a:latin typeface="Times New Roman" panose="02020603050405020304" pitchFamily="18" charset="0"/>
                <a:ea typeface="Times New Roman" panose="02020603050405020304" pitchFamily="18" charset="0"/>
                <a:cs typeface="Times New Roman" panose="02020603050405020304" pitchFamily="18" charset="0"/>
              </a:rPr>
              <a:t>«Золотое солнышко», «Мандариновое солнце».</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Совместная деятельность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dirty="0">
                <a:solidFill>
                  <a:srgbClr val="098117"/>
                </a:solidFill>
                <a:latin typeface="Times New Roman" panose="02020603050405020304" pitchFamily="18" charset="0"/>
                <a:ea typeface="Times New Roman" panose="02020603050405020304" pitchFamily="18" charset="0"/>
                <a:cs typeface="Times New Roman" panose="02020603050405020304" pitchFamily="18" charset="0"/>
              </a:rPr>
              <a:t>Изобразительная деятельность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i="1" dirty="0">
                <a:latin typeface="Times New Roman" panose="02020603050405020304" pitchFamily="18" charset="0"/>
                <a:ea typeface="Times New Roman" panose="02020603050405020304" pitchFamily="18" charset="0"/>
                <a:cs typeface="Times New Roman" panose="02020603050405020304" pitchFamily="18" charset="0"/>
              </a:rPr>
              <a:t>Рисование:</a:t>
            </a:r>
            <a:r>
              <a:rPr lang="ru-RU" dirty="0">
                <a:latin typeface="Times New Roman" panose="02020603050405020304" pitchFamily="18" charset="0"/>
                <a:ea typeface="Calibri" panose="020F0502020204030204" pitchFamily="34" charset="0"/>
                <a:cs typeface="Times New Roman" panose="02020603050405020304" pitchFamily="18" charset="0"/>
              </a:rPr>
              <a:t> Конкурс рисунков на асфальте «Безопасный дом»</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i="1" dirty="0">
                <a:latin typeface="Times New Roman" panose="02020603050405020304" pitchFamily="18" charset="0"/>
                <a:ea typeface="Times New Roman" panose="02020603050405020304" pitchFamily="18" charset="0"/>
                <a:cs typeface="Times New Roman" panose="02020603050405020304" pitchFamily="18" charset="0"/>
              </a:rPr>
              <a:t>Лепка: </a:t>
            </a:r>
            <a:r>
              <a:rPr lang="ru-RU" dirty="0">
                <a:latin typeface="Times New Roman" panose="02020603050405020304" pitchFamily="18" charset="0"/>
                <a:ea typeface="Times New Roman" panose="02020603050405020304" pitchFamily="18" charset="0"/>
                <a:cs typeface="Times New Roman" panose="02020603050405020304" pitchFamily="18" charset="0"/>
              </a:rPr>
              <a:t>«Летние цветы».</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i="1" dirty="0">
                <a:latin typeface="Times New Roman" panose="02020603050405020304" pitchFamily="18" charset="0"/>
                <a:ea typeface="Times New Roman" panose="02020603050405020304" pitchFamily="18" charset="0"/>
                <a:cs typeface="Times New Roman" panose="02020603050405020304" pitchFamily="18" charset="0"/>
              </a:rPr>
              <a:t>Аппликация: </a:t>
            </a:r>
            <a:r>
              <a:rPr lang="ru-RU" dirty="0">
                <a:latin typeface="Times New Roman" panose="02020603050405020304" pitchFamily="18" charset="0"/>
                <a:ea typeface="Times New Roman" panose="02020603050405020304" pitchFamily="18" charset="0"/>
                <a:cs typeface="Times New Roman" panose="02020603050405020304" pitchFamily="18" charset="0"/>
              </a:rPr>
              <a:t>«Божьи коровки», «Улитки».</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i="1" dirty="0">
                <a:latin typeface="Times New Roman" panose="02020603050405020304" pitchFamily="18" charset="0"/>
                <a:ea typeface="Times New Roman" panose="02020603050405020304" pitchFamily="18" charset="0"/>
                <a:cs typeface="Times New Roman" panose="02020603050405020304" pitchFamily="18" charset="0"/>
              </a:rPr>
              <a:t>Конструктивно-модельная деятельность: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dirty="0">
                <a:solidFill>
                  <a:srgbClr val="008000"/>
                </a:solidFill>
                <a:latin typeface="Times New Roman" panose="02020603050405020304" pitchFamily="18" charset="0"/>
                <a:ea typeface="Times New Roman" panose="02020603050405020304" pitchFamily="18" charset="0"/>
                <a:cs typeface="Times New Roman" panose="02020603050405020304" pitchFamily="18" charset="0"/>
              </a:rPr>
              <a:t>Музыкальная деятельность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69215" algn="just">
              <a:lnSpc>
                <a:spcPct val="115000"/>
              </a:lnSpc>
              <a:spcAft>
                <a:spcPts val="0"/>
              </a:spcAft>
            </a:pPr>
            <a:r>
              <a:rPr lang="ru-RU" b="1" i="1" dirty="0">
                <a:solidFill>
                  <a:srgbClr val="291E1E"/>
                </a:solidFill>
                <a:latin typeface="Times New Roman" panose="02020603050405020304" pitchFamily="18" charset="0"/>
                <a:ea typeface="Times New Roman" panose="02020603050405020304" pitchFamily="18" charset="0"/>
                <a:cs typeface="Times New Roman" panose="02020603050405020304" pitchFamily="18" charset="0"/>
              </a:rPr>
              <a:t>Слушание: </a:t>
            </a:r>
            <a:r>
              <a:rPr lang="ru-RU" dirty="0">
                <a:solidFill>
                  <a:srgbClr val="291E1E"/>
                </a:solidFill>
                <a:latin typeface="Times New Roman" panose="02020603050405020304" pitchFamily="18" charset="0"/>
                <a:ea typeface="Times New Roman" panose="02020603050405020304" pitchFamily="18" charset="0"/>
                <a:cs typeface="Times New Roman" panose="02020603050405020304" pitchFamily="18" charset="0"/>
              </a:rPr>
              <a:t>«Оранжевая песня», «Какого цвета лето».</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r>
              <a:rPr lang="ru-RU" b="1" i="1" dirty="0">
                <a:solidFill>
                  <a:srgbClr val="291E1E"/>
                </a:solidFill>
                <a:latin typeface="Times New Roman" panose="02020603050405020304" pitchFamily="18" charset="0"/>
                <a:ea typeface="Times New Roman" panose="02020603050405020304" pitchFamily="18" charset="0"/>
              </a:rPr>
              <a:t>Музыкальные игры: </a:t>
            </a:r>
            <a:r>
              <a:rPr lang="ru-RU" dirty="0">
                <a:solidFill>
                  <a:srgbClr val="291E1E"/>
                </a:solidFill>
                <a:latin typeface="Times New Roman" panose="02020603050405020304" pitchFamily="18" charset="0"/>
                <a:ea typeface="Times New Roman" panose="02020603050405020304" pitchFamily="18" charset="0"/>
              </a:rPr>
              <a:t>«Змейка», «Заяц с барабаном», «Танцевальный марафон».</a:t>
            </a:r>
            <a:endParaRPr lang="ru-RU" dirty="0"/>
          </a:p>
        </p:txBody>
      </p:sp>
      <p:sp>
        <p:nvSpPr>
          <p:cNvPr id="3" name="Прямоугольник 2"/>
          <p:cNvSpPr/>
          <p:nvPr/>
        </p:nvSpPr>
        <p:spPr>
          <a:xfrm>
            <a:off x="2474631" y="683067"/>
            <a:ext cx="4194738" cy="369332"/>
          </a:xfrm>
          <a:prstGeom prst="rect">
            <a:avLst/>
          </a:prstGeom>
        </p:spPr>
        <p:txBody>
          <a:bodyPr wrap="none">
            <a:spAutoFit/>
          </a:bodyPr>
          <a:lstStyle/>
          <a:p>
            <a:r>
              <a:rPr lang="ru-RU" b="1" dirty="0">
                <a:solidFill>
                  <a:srgbClr val="291E1E"/>
                </a:solidFill>
                <a:latin typeface="Times New Roman" panose="02020603050405020304" pitchFamily="18" charset="0"/>
                <a:ea typeface="Times New Roman" panose="02020603050405020304" pitchFamily="18" charset="0"/>
              </a:rPr>
              <a:t>Художественно-эстетическое развитие</a:t>
            </a:r>
            <a:endParaRPr lang="ru-RU" dirty="0"/>
          </a:p>
        </p:txBody>
      </p:sp>
    </p:spTree>
    <p:extLst>
      <p:ext uri="{BB962C8B-B14F-4D97-AF65-F5344CB8AC3E}">
        <p14:creationId xmlns:p14="http://schemas.microsoft.com/office/powerpoint/2010/main" val="14526238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098" name="Picture 2" descr="D:\Desktop\лето 2021 фото\20210809_092511.jpg"/>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251520" y="3717032"/>
            <a:ext cx="3377349" cy="2533012"/>
          </a:xfrm>
          <a:prstGeom prst="rect">
            <a:avLst/>
          </a:prstGeom>
          <a:noFill/>
        </p:spPr>
      </p:pic>
      <p:pic>
        <p:nvPicPr>
          <p:cNvPr id="4099" name="Picture 3" descr="D:\Desktop\лето 2021 фото\20210819_110708.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2000" y="3356992"/>
            <a:ext cx="4175448" cy="3131586"/>
          </a:xfrm>
          <a:prstGeom prst="rect">
            <a:avLst/>
          </a:prstGeom>
          <a:noFill/>
        </p:spPr>
      </p:pic>
      <p:pic>
        <p:nvPicPr>
          <p:cNvPr id="4101" name="Picture 5" descr="D:\Desktop\лето 2021 фото\IMG_20210528_100959.jpg"/>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907704" y="260648"/>
            <a:ext cx="4320480" cy="324036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2" name="Прямоугольник 1"/>
          <p:cNvSpPr/>
          <p:nvPr/>
        </p:nvSpPr>
        <p:spPr>
          <a:xfrm>
            <a:off x="611560" y="260648"/>
            <a:ext cx="7776864" cy="3475310"/>
          </a:xfrm>
          <a:prstGeom prst="rect">
            <a:avLst/>
          </a:prstGeom>
        </p:spPr>
        <p:txBody>
          <a:bodyPr wrap="square">
            <a:spAutoFit/>
          </a:bodyPr>
          <a:lstStyle/>
          <a:p>
            <a:pPr marR="773430" algn="ctr">
              <a:lnSpc>
                <a:spcPct val="115000"/>
              </a:lnSpc>
              <a:spcAft>
                <a:spcPts val="1200"/>
              </a:spcAft>
            </a:pPr>
            <a:r>
              <a:rPr lang="ru-RU" sz="2000" b="1" dirty="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I. Информационная карта проекта</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1200"/>
              </a:spcBef>
              <a:spcAft>
                <a:spcPts val="1000"/>
              </a:spcAft>
            </a:pPr>
            <a:r>
              <a:rPr lang="ru-RU" b="1" dirty="0">
                <a:solidFill>
                  <a:srgbClr val="098117"/>
                </a:solidFill>
                <a:latin typeface="Times New Roman" panose="02020603050405020304" pitchFamily="18" charset="0"/>
                <a:ea typeface="Times New Roman" panose="02020603050405020304" pitchFamily="18" charset="0"/>
                <a:cs typeface="Times New Roman" panose="02020603050405020304" pitchFamily="18" charset="0"/>
              </a:rPr>
              <a:t>Вид проекта: </a:t>
            </a:r>
            <a:r>
              <a:rPr lang="ru-RU" dirty="0">
                <a:latin typeface="Times New Roman" panose="02020603050405020304" pitchFamily="18" charset="0"/>
                <a:ea typeface="Times New Roman" panose="02020603050405020304" pitchFamily="18" charset="0"/>
                <a:cs typeface="Times New Roman" panose="02020603050405020304" pitchFamily="18" charset="0"/>
              </a:rPr>
              <a:t>долгосрочный.</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1200"/>
              </a:spcBef>
              <a:spcAft>
                <a:spcPts val="1000"/>
              </a:spcAft>
            </a:pPr>
            <a:r>
              <a:rPr lang="ru-RU" b="1" dirty="0">
                <a:solidFill>
                  <a:srgbClr val="098117"/>
                </a:solidFill>
                <a:latin typeface="Times New Roman" panose="02020603050405020304" pitchFamily="18" charset="0"/>
                <a:ea typeface="Times New Roman" panose="02020603050405020304" pitchFamily="18" charset="0"/>
                <a:cs typeface="Times New Roman" panose="02020603050405020304" pitchFamily="18" charset="0"/>
              </a:rPr>
              <a:t>Продолжительность проекта:</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июнь-июль.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1200"/>
              </a:spcBef>
              <a:spcAft>
                <a:spcPts val="1000"/>
              </a:spcAft>
            </a:pPr>
            <a:r>
              <a:rPr lang="ru-RU" b="1" dirty="0">
                <a:solidFill>
                  <a:srgbClr val="098117"/>
                </a:solidFill>
                <a:latin typeface="Times New Roman" panose="02020603050405020304" pitchFamily="18" charset="0"/>
                <a:ea typeface="Times New Roman" panose="02020603050405020304" pitchFamily="18" charset="0"/>
                <a:cs typeface="Times New Roman" panose="02020603050405020304" pitchFamily="18" charset="0"/>
              </a:rPr>
              <a:t>Тип проекта:</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познавательно-оздоровительный.</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1200"/>
              </a:spcBef>
              <a:spcAft>
                <a:spcPts val="1000"/>
              </a:spcAft>
            </a:pPr>
            <a:r>
              <a:rPr lang="ru-RU" b="1" dirty="0">
                <a:solidFill>
                  <a:srgbClr val="098117"/>
                </a:solidFill>
                <a:latin typeface="Times New Roman" panose="02020603050405020304" pitchFamily="18" charset="0"/>
                <a:ea typeface="Times New Roman" panose="02020603050405020304" pitchFamily="18" charset="0"/>
                <a:cs typeface="Times New Roman" panose="02020603050405020304" pitchFamily="18" charset="0"/>
              </a:rPr>
              <a:t>Участники проекта: </a:t>
            </a:r>
            <a:r>
              <a:rPr lang="ru-RU" dirty="0">
                <a:latin typeface="Times New Roman" panose="02020603050405020304" pitchFamily="18" charset="0"/>
                <a:ea typeface="Times New Roman" panose="02020603050405020304" pitchFamily="18" charset="0"/>
                <a:cs typeface="Times New Roman" panose="02020603050405020304" pitchFamily="18" charset="0"/>
              </a:rPr>
              <a:t>воспитанники, воспитатели.</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1200"/>
              </a:spcBef>
              <a:spcAft>
                <a:spcPts val="1200"/>
              </a:spcAft>
            </a:pPr>
            <a:r>
              <a:rPr lang="ru-RU" b="1" dirty="0">
                <a:solidFill>
                  <a:srgbClr val="098117"/>
                </a:solidFill>
                <a:latin typeface="Times New Roman" panose="02020603050405020304" pitchFamily="18" charset="0"/>
                <a:ea typeface="Times New Roman" panose="02020603050405020304" pitchFamily="18" charset="0"/>
                <a:cs typeface="Times New Roman" panose="02020603050405020304" pitchFamily="18" charset="0"/>
              </a:rPr>
              <a:t>Возраст детей:</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5-6 лет.</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2" name="Прямоугольник 1"/>
          <p:cNvSpPr/>
          <p:nvPr/>
        </p:nvSpPr>
        <p:spPr>
          <a:xfrm>
            <a:off x="395536" y="1772816"/>
            <a:ext cx="8136904" cy="2793072"/>
          </a:xfrm>
          <a:prstGeom prst="rect">
            <a:avLst/>
          </a:prstGeom>
        </p:spPr>
        <p:txBody>
          <a:bodyPr wrap="square">
            <a:spAutoFit/>
          </a:bodyPr>
          <a:lstStyle/>
          <a:p>
            <a:pPr marL="69215" algn="just">
              <a:lnSpc>
                <a:spcPct val="115000"/>
              </a:lnSpc>
              <a:spcAft>
                <a:spcPts val="0"/>
              </a:spcAft>
            </a:pPr>
            <a:r>
              <a:rPr lang="ru-RU" b="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Организованная – образовательная деятельность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algn="just">
              <a:lnSpc>
                <a:spcPct val="115000"/>
              </a:lnSpc>
              <a:spcAft>
                <a:spcPts val="0"/>
              </a:spcAft>
            </a:pPr>
            <a:r>
              <a:rPr lang="ru-RU" b="1" dirty="0">
                <a:solidFill>
                  <a:srgbClr val="098117"/>
                </a:solidFill>
                <a:latin typeface="Times New Roman" panose="02020603050405020304" pitchFamily="18" charset="0"/>
                <a:ea typeface="Times New Roman" panose="02020603050405020304" pitchFamily="18" charset="0"/>
                <a:cs typeface="Times New Roman" panose="02020603050405020304" pitchFamily="18" charset="0"/>
              </a:rPr>
              <a:t>Развитие речи</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algn="just">
              <a:lnSpc>
                <a:spcPct val="115000"/>
              </a:lnSpc>
              <a:spcAft>
                <a:spcPts val="0"/>
              </a:spcAft>
            </a:pPr>
            <a:r>
              <a:rPr lang="ru-RU" b="1" dirty="0">
                <a:solidFill>
                  <a:srgbClr val="7030A0"/>
                </a:solidFill>
                <a:latin typeface="Times New Roman" panose="02020603050405020304" pitchFamily="18" charset="0"/>
                <a:ea typeface="Times New Roman" panose="02020603050405020304" pitchFamily="18" charset="0"/>
                <a:cs typeface="Times New Roman" panose="02020603050405020304" pitchFamily="18" charset="0"/>
              </a:rPr>
              <a:t>Совместная деятельность</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algn="just">
              <a:lnSpc>
                <a:spcPct val="115000"/>
              </a:lnSpc>
              <a:spcAft>
                <a:spcPts val="0"/>
              </a:spcAft>
            </a:pPr>
            <a:r>
              <a:rPr lang="ru-RU" b="1" i="1" dirty="0">
                <a:latin typeface="Times New Roman" panose="02020603050405020304" pitchFamily="18" charset="0"/>
                <a:ea typeface="Times New Roman" panose="02020603050405020304" pitchFamily="18" charset="0"/>
                <a:cs typeface="Times New Roman" panose="02020603050405020304" pitchFamily="18" charset="0"/>
              </a:rPr>
              <a:t>Беседы:</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Calibri" panose="020F0502020204030204" pitchFamily="34" charset="0"/>
                <a:cs typeface="Times New Roman" panose="02020603050405020304" pitchFamily="18" charset="0"/>
              </a:rPr>
              <a:t>«Огонь друг и враг человека». Профессия пожарный (рассказ по картинке, игра с муляжами).</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r>
              <a:rPr lang="ru-RU" b="1" i="1" dirty="0">
                <a:latin typeface="Times New Roman" panose="02020603050405020304" pitchFamily="18" charset="0"/>
                <a:ea typeface="Times New Roman" panose="02020603050405020304" pitchFamily="18" charset="0"/>
              </a:rPr>
              <a:t>Чтение художественной литературы:</a:t>
            </a:r>
            <a:r>
              <a:rPr lang="ru-RU" dirty="0">
                <a:latin typeface="Times New Roman" panose="02020603050405020304" pitchFamily="18" charset="0"/>
                <a:ea typeface="Calibri" panose="020F0502020204030204" pitchFamily="34" charset="0"/>
              </a:rPr>
              <a:t> Чтение стихов и сказок (Приключение Буратино, Сказка о глупом мышонке). Чтение стихов и рассказов об огне, пожарах: Авторы стихов: С. Маршак, А. Усачёв, В. Меркушева, Е. Гладкова, Т. Шорыгина, В. Кузьминов, Е. Устинова, Л. Ведерникова.</a:t>
            </a:r>
            <a:endParaRPr lang="ru-RU" dirty="0"/>
          </a:p>
        </p:txBody>
      </p:sp>
      <p:sp>
        <p:nvSpPr>
          <p:cNvPr id="3" name="Прямоугольник 2"/>
          <p:cNvSpPr/>
          <p:nvPr/>
        </p:nvSpPr>
        <p:spPr>
          <a:xfrm>
            <a:off x="3466343" y="764704"/>
            <a:ext cx="1995290" cy="369332"/>
          </a:xfrm>
          <a:prstGeom prst="rect">
            <a:avLst/>
          </a:prstGeom>
        </p:spPr>
        <p:txBody>
          <a:bodyPr wrap="none">
            <a:spAutoFit/>
          </a:bodyPr>
          <a:lstStyle/>
          <a:p>
            <a:r>
              <a:rPr lang="ru-RU" b="1" dirty="0">
                <a:solidFill>
                  <a:srgbClr val="291E1E"/>
                </a:solidFill>
                <a:latin typeface="Times New Roman" panose="02020603050405020304" pitchFamily="18" charset="0"/>
                <a:ea typeface="Times New Roman" panose="02020603050405020304" pitchFamily="18" charset="0"/>
              </a:rPr>
              <a:t>Речевое развитие</a:t>
            </a:r>
            <a:endParaRPr lang="ru-RU" dirty="0"/>
          </a:p>
        </p:txBody>
      </p:sp>
    </p:spTree>
    <p:extLst>
      <p:ext uri="{BB962C8B-B14F-4D97-AF65-F5344CB8AC3E}">
        <p14:creationId xmlns:p14="http://schemas.microsoft.com/office/powerpoint/2010/main" val="956925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pic>
        <p:nvPicPr>
          <p:cNvPr id="8" name="Рисунок 7" descr="NTO8S3Yjobg.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707904" y="2708920"/>
            <a:ext cx="5088565" cy="3816424"/>
          </a:xfrm>
          <a:prstGeom prst="rect">
            <a:avLst/>
          </a:prstGeom>
        </p:spPr>
      </p:pic>
      <p:sp>
        <p:nvSpPr>
          <p:cNvPr id="2" name="Заголовок 1"/>
          <p:cNvSpPr>
            <a:spLocks noGrp="1"/>
          </p:cNvSpPr>
          <p:nvPr>
            <p:ph type="title"/>
          </p:nvPr>
        </p:nvSpPr>
        <p:spPr/>
        <p:txBody>
          <a:bodyPr/>
          <a:lstStyle/>
          <a:p>
            <a:endParaRPr lang="ru-RU"/>
          </a:p>
        </p:txBody>
      </p:sp>
      <p:pic>
        <p:nvPicPr>
          <p:cNvPr id="7" name="Содержимое 6" descr="_Wu-0PROuMI.jpg"/>
          <p:cNvPicPr>
            <a:picLocks noGrp="1" noChangeAspect="1"/>
          </p:cNvPicPr>
          <p:nvPr>
            <p:ph idx="1"/>
          </p:nvPr>
        </p:nvPicPr>
        <p:blipFill>
          <a:blip r:embed="rId3" cstate="screen">
            <a:extLst>
              <a:ext uri="{28A0092B-C50C-407E-A947-70E740481C1C}">
                <a14:useLocalDpi xmlns:a14="http://schemas.microsoft.com/office/drawing/2010/main"/>
              </a:ext>
            </a:extLst>
          </a:blip>
          <a:stretch>
            <a:fillRect/>
          </a:stretch>
        </p:blipFill>
        <p:spPr>
          <a:xfrm>
            <a:off x="0" y="0"/>
            <a:ext cx="4454624" cy="3340968"/>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2" name="Прямоугольник 1"/>
          <p:cNvSpPr/>
          <p:nvPr/>
        </p:nvSpPr>
        <p:spPr>
          <a:xfrm>
            <a:off x="971600" y="1916832"/>
            <a:ext cx="7488832" cy="1601977"/>
          </a:xfrm>
          <a:prstGeom prst="rect">
            <a:avLst/>
          </a:prstGeom>
        </p:spPr>
        <p:txBody>
          <a:bodyPr wrap="square">
            <a:spAutoFit/>
          </a:bodyPr>
          <a:lstStyle/>
          <a:p>
            <a:pPr marL="69215" marR="158750" algn="just">
              <a:lnSpc>
                <a:spcPct val="115000"/>
              </a:lnSpc>
              <a:spcAft>
                <a:spcPts val="0"/>
              </a:spcAft>
            </a:pPr>
            <a:r>
              <a:rPr lang="ru-RU" b="1" dirty="0">
                <a:latin typeface="Times New Roman" panose="02020603050405020304" pitchFamily="18" charset="0"/>
                <a:ea typeface="Calibri" panose="020F0502020204030204" pitchFamily="34" charset="0"/>
                <a:cs typeface="Times New Roman" panose="02020603050405020304" pitchFamily="18" charset="0"/>
              </a:rPr>
              <a:t>Консультация</a:t>
            </a:r>
            <a:r>
              <a:rPr lang="ru-RU" dirty="0">
                <a:latin typeface="Times New Roman" panose="02020603050405020304" pitchFamily="18" charset="0"/>
                <a:ea typeface="Calibri" panose="020F0502020204030204" pitchFamily="34" charset="0"/>
                <a:cs typeface="Times New Roman" panose="02020603050405020304" pitchFamily="18" charset="0"/>
              </a:rPr>
              <a:t> «Как одеть ребенка в жару».</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158750" algn="just">
              <a:lnSpc>
                <a:spcPct val="115000"/>
              </a:lnSpc>
              <a:spcAft>
                <a:spcPts val="0"/>
              </a:spcAft>
            </a:pPr>
            <a:r>
              <a:rPr lang="ru-RU" b="1" dirty="0">
                <a:latin typeface="Times New Roman" panose="02020603050405020304" pitchFamily="18" charset="0"/>
                <a:ea typeface="Calibri" panose="020F0502020204030204" pitchFamily="34" charset="0"/>
                <a:cs typeface="Times New Roman" panose="02020603050405020304" pitchFamily="18" charset="0"/>
              </a:rPr>
              <a:t>Консультация</a:t>
            </a:r>
            <a:r>
              <a:rPr lang="ru-RU" dirty="0">
                <a:latin typeface="Times New Roman" panose="02020603050405020304" pitchFamily="18" charset="0"/>
                <a:ea typeface="Calibri" panose="020F0502020204030204" pitchFamily="34" charset="0"/>
                <a:cs typeface="Times New Roman" panose="02020603050405020304" pitchFamily="18" charset="0"/>
              </a:rPr>
              <a:t> «Закаливание детей в домашних условиях».</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69215" marR="158750" algn="just">
              <a:lnSpc>
                <a:spcPct val="115000"/>
              </a:lnSpc>
              <a:spcAft>
                <a:spcPts val="0"/>
              </a:spcAft>
            </a:pPr>
            <a:r>
              <a:rPr lang="ru-RU" b="1" dirty="0">
                <a:latin typeface="Times New Roman" panose="02020603050405020304" pitchFamily="18" charset="0"/>
                <a:ea typeface="Calibri" panose="020F0502020204030204" pitchFamily="34" charset="0"/>
                <a:cs typeface="Times New Roman" panose="02020603050405020304" pitchFamily="18" charset="0"/>
              </a:rPr>
              <a:t>Консультация</a:t>
            </a:r>
            <a:r>
              <a:rPr lang="ru-RU" dirty="0">
                <a:latin typeface="Times New Roman" panose="02020603050405020304" pitchFamily="18" charset="0"/>
                <a:ea typeface="Calibri" panose="020F0502020204030204" pitchFamily="34" charset="0"/>
                <a:cs typeface="Times New Roman" panose="02020603050405020304" pitchFamily="18" charset="0"/>
              </a:rPr>
              <a:t> «Огонь – друг и враг»</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r>
              <a:rPr lang="ru-RU" b="1" dirty="0">
                <a:latin typeface="Times New Roman" panose="02020603050405020304" pitchFamily="18" charset="0"/>
                <a:ea typeface="Calibri" panose="020F0502020204030204" pitchFamily="34" charset="0"/>
              </a:rPr>
              <a:t> Информация для родителей</a:t>
            </a:r>
            <a:r>
              <a:rPr lang="ru-RU" dirty="0">
                <a:latin typeface="Times New Roman" panose="02020603050405020304" pitchFamily="18" charset="0"/>
                <a:ea typeface="Calibri" panose="020F0502020204030204" pitchFamily="34" charset="0"/>
              </a:rPr>
              <a:t> «Свой – чужой!» - «Как уберечь детей от   плохих людей»</a:t>
            </a:r>
            <a:endParaRPr lang="ru-RU" dirty="0"/>
          </a:p>
        </p:txBody>
      </p:sp>
      <p:sp>
        <p:nvSpPr>
          <p:cNvPr id="3" name="Прямоугольник 2"/>
          <p:cNvSpPr/>
          <p:nvPr/>
        </p:nvSpPr>
        <p:spPr>
          <a:xfrm>
            <a:off x="3389753" y="764704"/>
            <a:ext cx="2364493" cy="369332"/>
          </a:xfrm>
          <a:prstGeom prst="rect">
            <a:avLst/>
          </a:prstGeom>
        </p:spPr>
        <p:txBody>
          <a:bodyPr wrap="none">
            <a:spAutoFit/>
          </a:bodyPr>
          <a:lstStyle/>
          <a:p>
            <a:r>
              <a:rPr lang="ru-RU" b="1" dirty="0">
                <a:solidFill>
                  <a:srgbClr val="291E1E"/>
                </a:solidFill>
                <a:latin typeface="Times New Roman" panose="02020603050405020304" pitchFamily="18" charset="0"/>
                <a:ea typeface="Times New Roman" panose="02020603050405020304" pitchFamily="18" charset="0"/>
              </a:rPr>
              <a:t>Работа с родителями</a:t>
            </a:r>
            <a:endParaRPr lang="ru-RU" dirty="0"/>
          </a:p>
        </p:txBody>
      </p:sp>
    </p:spTree>
    <p:extLst>
      <p:ext uri="{BB962C8B-B14F-4D97-AF65-F5344CB8AC3E}">
        <p14:creationId xmlns:p14="http://schemas.microsoft.com/office/powerpoint/2010/main" val="2463114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7170" name="Picture 2" descr="D:\Desktop\лето 2021 фото\IMG_8082.JPG"/>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4932040" y="0"/>
            <a:ext cx="3240360" cy="4050450"/>
          </a:xfrm>
          <a:prstGeom prst="rect">
            <a:avLst/>
          </a:prstGeom>
          <a:noFill/>
        </p:spPr>
      </p:pic>
      <p:pic>
        <p:nvPicPr>
          <p:cNvPr id="6" name="Picture 2" descr="D:\Desktop\лето 2021 фото\IMG_20210525_175720.jp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067944" y="4132237"/>
            <a:ext cx="3634350" cy="2725763"/>
          </a:xfrm>
          <a:prstGeom prst="rect">
            <a:avLst/>
          </a:prstGeom>
          <a:noFill/>
        </p:spPr>
      </p:pic>
      <p:pic>
        <p:nvPicPr>
          <p:cNvPr id="7" name="Рисунок 6" descr="NLVnm9xkCwM.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23528" y="836712"/>
            <a:ext cx="3240360" cy="432048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4" name="Прямоугольник 3"/>
          <p:cNvSpPr/>
          <p:nvPr/>
        </p:nvSpPr>
        <p:spPr>
          <a:xfrm>
            <a:off x="395536" y="620688"/>
            <a:ext cx="8136904" cy="3406061"/>
          </a:xfrm>
          <a:prstGeom prst="rect">
            <a:avLst/>
          </a:prstGeom>
        </p:spPr>
        <p:txBody>
          <a:bodyPr wrap="square">
            <a:spAutoFit/>
          </a:bodyPr>
          <a:lstStyle/>
          <a:p>
            <a:pPr algn="ctr">
              <a:lnSpc>
                <a:spcPct val="115000"/>
              </a:lnSpc>
              <a:spcBef>
                <a:spcPts val="1200"/>
              </a:spcBef>
              <a:spcAft>
                <a:spcPts val="1000"/>
              </a:spcAft>
            </a:pPr>
            <a:r>
              <a:rPr lang="ru-RU" b="1" dirty="0">
                <a:solidFill>
                  <a:srgbClr val="00B050"/>
                </a:solidFill>
                <a:latin typeface="Times New Roman" panose="02020603050405020304" pitchFamily="18" charset="0"/>
                <a:ea typeface="Times New Roman" panose="02020603050405020304" pitchFamily="18" charset="0"/>
                <a:cs typeface="Times New Roman" panose="02020603050405020304" pitchFamily="18" charset="0"/>
              </a:rPr>
              <a:t>3 ЭТАП - ЗАКЛЮЧИТЕЛЬНЫЙ</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mj-lt"/>
              <a:buAutoNum type="arabicPeriod"/>
            </a:pPr>
            <a:r>
              <a:rPr lang="ru-RU" dirty="0">
                <a:latin typeface="Times New Roman" panose="02020603050405020304" pitchFamily="18" charset="0"/>
                <a:ea typeface="Calibri" panose="020F0502020204030204" pitchFamily="34" charset="0"/>
                <a:cs typeface="Times New Roman" panose="02020603050405020304" pitchFamily="18" charset="0"/>
              </a:rPr>
              <a:t>Просмотр мультфильмов: «Как казаки в футбол играли», «Метеор» на ринге», «</a:t>
            </a:r>
            <a:r>
              <a:rPr lang="ru-RU" dirty="0" err="1">
                <a:latin typeface="Times New Roman" panose="02020603050405020304" pitchFamily="18" charset="0"/>
                <a:ea typeface="Calibri" panose="020F0502020204030204" pitchFamily="34" charset="0"/>
                <a:cs typeface="Times New Roman" panose="02020603050405020304" pitchFamily="18" charset="0"/>
              </a:rPr>
              <a:t>Смешарики</a:t>
            </a:r>
            <a:r>
              <a:rPr lang="ru-RU" dirty="0">
                <a:latin typeface="Times New Roman" panose="02020603050405020304" pitchFamily="18" charset="0"/>
                <a:ea typeface="Calibri" panose="020F0502020204030204" pitchFamily="34" charset="0"/>
                <a:cs typeface="Times New Roman" panose="02020603050405020304" pitchFamily="18" charset="0"/>
              </a:rPr>
              <a:t> (футбол)», «Кто получит приз?», «Кто первый?», «Как утенок музыкант стал футболистом», «Укрощение велосипеда»; «Безопасные ситуации», «Правила дорожного движения»</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mj-lt"/>
              <a:buAutoNum type="arabicPeriod"/>
            </a:pPr>
            <a:r>
              <a:rPr lang="ru-RU" dirty="0">
                <a:latin typeface="Times New Roman" panose="02020603050405020304" pitchFamily="18" charset="0"/>
                <a:ea typeface="Calibri" panose="020F0502020204030204" pitchFamily="34" charset="0"/>
                <a:cs typeface="Times New Roman" panose="02020603050405020304" pitchFamily="18" charset="0"/>
              </a:rPr>
              <a:t>Здоровый ринг «Лето красное - безопасное» (закрепление пройденных тем, упражнений, эстафет, бесед).</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mj-lt"/>
              <a:buAutoNum type="arabicPeriod"/>
            </a:pPr>
            <a:r>
              <a:rPr lang="ru-RU" dirty="0">
                <a:latin typeface="Times New Roman" panose="02020603050405020304" pitchFamily="18" charset="0"/>
                <a:ea typeface="Calibri" panose="020F0502020204030204" pitchFamily="34" charset="0"/>
                <a:cs typeface="Times New Roman" panose="02020603050405020304" pitchFamily="18" charset="0"/>
              </a:rPr>
              <a:t>Создание презентации «Работа над проектом». </a:t>
            </a:r>
            <a:endParaRPr lang="ru-RU"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mj-lt"/>
              <a:buAutoNum type="arabicPeriod"/>
            </a:pPr>
            <a:r>
              <a:rPr lang="ru-RU" dirty="0">
                <a:latin typeface="Times New Roman" panose="02020603050405020304" pitchFamily="18" charset="0"/>
                <a:ea typeface="Calibri" panose="020F0502020204030204" pitchFamily="34" charset="0"/>
                <a:cs typeface="Times New Roman" panose="02020603050405020304" pitchFamily="18" charset="0"/>
              </a:rPr>
              <a:t>Совместно с детьми брошюры по безопасности детей, которую затем смогут прочитать их родители. </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826827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6146" name="Picture 2" descr="D:\Desktop\лето 2021 фото\IMG_7853.JPG"/>
          <p:cNvPicPr>
            <a:picLocks noGrp="1" noChangeAspect="1" noChangeArrowheads="1"/>
          </p:cNvPicPr>
          <p:nvPr>
            <p:ph idx="1"/>
          </p:nvPr>
        </p:nvPicPr>
        <p:blipFill>
          <a:blip r:embed="rId2" cstate="screen">
            <a:extLst>
              <a:ext uri="{28A0092B-C50C-407E-A947-70E740481C1C}">
                <a14:useLocalDpi xmlns:a14="http://schemas.microsoft.com/office/drawing/2010/main"/>
              </a:ext>
            </a:extLst>
          </a:blip>
          <a:srcRect/>
          <a:stretch>
            <a:fillRect/>
          </a:stretch>
        </p:blipFill>
        <p:spPr bwMode="auto">
          <a:xfrm>
            <a:off x="2123728" y="0"/>
            <a:ext cx="4241445" cy="3181084"/>
          </a:xfrm>
          <a:prstGeom prst="rect">
            <a:avLst/>
          </a:prstGeom>
          <a:noFill/>
        </p:spPr>
      </p:pic>
      <p:pic>
        <p:nvPicPr>
          <p:cNvPr id="6" name="Рисунок 5" descr="HFRYRZPELZ4.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82952" y="3356992"/>
            <a:ext cx="3501008" cy="3501008"/>
          </a:xfrm>
          <a:prstGeom prst="rect">
            <a:avLst/>
          </a:prstGeom>
        </p:spPr>
      </p:pic>
      <p:pic>
        <p:nvPicPr>
          <p:cNvPr id="7" name="Рисунок 6" descr="GJ6vDqkVXYA.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7544" y="3284984"/>
            <a:ext cx="3573016" cy="3573016"/>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636912"/>
            <a:ext cx="8229600" cy="1143000"/>
          </a:xfrm>
        </p:spPr>
        <p:txBody>
          <a:bodyPr/>
          <a:lstStyle/>
          <a:p>
            <a:r>
              <a:rPr lang="ru-RU" dirty="0"/>
              <a:t>СПАСИБО ЗА ВНИМАНИЕ!</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2" name="Прямоугольник 1"/>
          <p:cNvSpPr/>
          <p:nvPr/>
        </p:nvSpPr>
        <p:spPr>
          <a:xfrm>
            <a:off x="611560" y="260648"/>
            <a:ext cx="8712968" cy="5438412"/>
          </a:xfrm>
          <a:prstGeom prst="rect">
            <a:avLst/>
          </a:prstGeom>
        </p:spPr>
        <p:txBody>
          <a:bodyPr wrap="square">
            <a:spAutoFit/>
          </a:bodyPr>
          <a:lstStyle/>
          <a:p>
            <a:pPr marR="773430" algn="ctr">
              <a:lnSpc>
                <a:spcPct val="115000"/>
              </a:lnSpc>
              <a:spcAft>
                <a:spcPts val="1200"/>
              </a:spcAft>
            </a:pPr>
            <a:r>
              <a:rPr lang="ru-RU" sz="2000" b="1" dirty="0">
                <a:solidFill>
                  <a:srgbClr val="33910D"/>
                </a:solidFill>
                <a:latin typeface="Times New Roman" panose="02020603050405020304" pitchFamily="18" charset="0"/>
                <a:cs typeface="Times New Roman" panose="02020603050405020304" pitchFamily="18" charset="0"/>
              </a:rPr>
              <a:t>Актуальность</a:t>
            </a:r>
            <a:endParaRPr lang="ru-RU" sz="1600" b="1" dirty="0">
              <a:solidFill>
                <a:srgbClr val="33910D"/>
              </a:solidFill>
              <a:latin typeface="Times New Roman" panose="02020603050405020304" pitchFamily="18" charset="0"/>
              <a:cs typeface="Times New Roman" panose="02020603050405020304" pitchFamily="18" charset="0"/>
            </a:endParaRPr>
          </a:p>
          <a:p>
            <a:pPr marR="773430" algn="just">
              <a:lnSpc>
                <a:spcPct val="115000"/>
              </a:lnSpc>
              <a:spcAft>
                <a:spcPts val="1200"/>
              </a:spcAft>
            </a:pPr>
            <a:r>
              <a:rPr lang="ru-RU" sz="1600" b="1" dirty="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Проблема физического и психического здоровья, а так же безопасности подрастающего поколения на сегодняшний день очень актуальна в связи с тем, что в группы риска попадают дети уже дошкольного возраста. Дети дошкольного возраста оказываются совершенно неподготовленными к ответственности за собственную и чужую жизнь. Можно научить ребенка правильно отвечать на вопросы по безопасному поведению, как правильно действовать в определенной ситуации, но маленький ребенок не обладает способностью распознавать тип опасной ситуации и моментально действовать в ней. Отработать с детьми все возможные ситуации, в которые они могут попасть, невозможно. Поэтому очень важно сформировать у ребенка понятия «опасность – безопасность», позволяющие ему самостоятельно определять статус ситуации в разных областях жизни и действовать в ней. </a:t>
            </a:r>
          </a:p>
          <a:p>
            <a:pPr marR="773430" algn="just">
              <a:lnSpc>
                <a:spcPct val="115000"/>
              </a:lnSpc>
              <a:spcAft>
                <a:spcPts val="1200"/>
              </a:spcAft>
            </a:pPr>
            <a:r>
              <a:rPr lang="ru-RU" sz="1600" dirty="0">
                <a:latin typeface="Times New Roman" panose="02020603050405020304" pitchFamily="18" charset="0"/>
                <a:cs typeface="Times New Roman" panose="02020603050405020304" pitchFamily="18" charset="0"/>
              </a:rPr>
              <a:t>Каждый человек должен заботиться о своей безопасности. Дети старшего дошкольного возраста открыты для получения новых знаний. Поэтому, просто необходимо в летний период </a:t>
            </a:r>
            <a:r>
              <a:rPr lang="ru-RU" sz="1600" dirty="0" err="1">
                <a:latin typeface="Times New Roman" panose="02020603050405020304" pitchFamily="18" charset="0"/>
                <a:cs typeface="Times New Roman" panose="02020603050405020304" pitchFamily="18" charset="0"/>
              </a:rPr>
              <a:t>напомн</a:t>
            </a:r>
            <a:r>
              <a:rPr lang="tt-RU" sz="1600" dirty="0">
                <a:latin typeface="Times New Roman" panose="02020603050405020304" pitchFamily="18" charset="0"/>
                <a:cs typeface="Times New Roman" panose="02020603050405020304" pitchFamily="18" charset="0"/>
              </a:rPr>
              <a:t>и</a:t>
            </a:r>
            <a:r>
              <a:rPr lang="ru-RU" sz="1600" dirty="0" err="1">
                <a:latin typeface="Times New Roman" panose="02020603050405020304" pitchFamily="18" charset="0"/>
                <a:cs typeface="Times New Roman" panose="02020603050405020304" pitchFamily="18" charset="0"/>
              </a:rPr>
              <a:t>ть</a:t>
            </a:r>
            <a:r>
              <a:rPr lang="ru-RU" sz="1600" dirty="0">
                <a:latin typeface="Times New Roman" panose="02020603050405020304" pitchFamily="18" charset="0"/>
                <a:cs typeface="Times New Roman" panose="02020603050405020304" pitchFamily="18" charset="0"/>
              </a:rPr>
              <a:t> им</a:t>
            </a:r>
            <a:r>
              <a:rPr lang="tt-RU" sz="1600" dirty="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 правила безопасного поведения на улице, в природе, в быту и с дорожной азбукой! </a:t>
            </a:r>
          </a:p>
          <a:p>
            <a:pPr marR="773430" algn="just">
              <a:lnSpc>
                <a:spcPct val="115000"/>
              </a:lnSpc>
              <a:spcAft>
                <a:spcPts val="1200"/>
              </a:spcAft>
            </a:pP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713562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2" name="Прямоугольник 1"/>
          <p:cNvSpPr/>
          <p:nvPr/>
        </p:nvSpPr>
        <p:spPr>
          <a:xfrm>
            <a:off x="611560" y="260648"/>
            <a:ext cx="8208912" cy="2837700"/>
          </a:xfrm>
          <a:prstGeom prst="rect">
            <a:avLst/>
          </a:prstGeom>
        </p:spPr>
        <p:txBody>
          <a:bodyPr wrap="square">
            <a:spAutoFit/>
          </a:bodyPr>
          <a:lstStyle/>
          <a:p>
            <a:pPr algn="just"/>
            <a:r>
              <a:rPr lang="ru-RU" sz="1600" dirty="0">
                <a:latin typeface="Times New Roman" panose="02020603050405020304" pitchFamily="18" charset="0"/>
                <a:cs typeface="Times New Roman" panose="02020603050405020304" pitchFamily="18" charset="0"/>
              </a:rPr>
              <a:t>Данный проект поможет ребятам получить знания по безопасному поведению. Так как дошкольное учреждение является первой ступенью общественного воспитания, то именно на нас возлагаются как воспитательные, так и оздоровительные задачи. Одной из форм работы по реализации поставленных задач является организация летнего безопасного, оздоровительного отдыха детей. Немаловажным является то, что основную часть времени дети находятся на воздухе. Увеличение времени на свежем воздухе даст возможность для формирования здорового образа, повышения двигательной активности, обогатят знания детей о летних видах спорта. В детстве человек осуществляет более напряженную, более сложную, чем взрослый, работу по </a:t>
            </a:r>
            <a:r>
              <a:rPr lang="ru-RU" sz="1600" dirty="0" err="1">
                <a:latin typeface="Times New Roman" panose="02020603050405020304" pitchFamily="18" charset="0"/>
                <a:cs typeface="Times New Roman" panose="02020603050405020304" pitchFamily="18" charset="0"/>
              </a:rPr>
              <a:t>самопостроению</a:t>
            </a:r>
            <a:r>
              <a:rPr lang="ru-RU" sz="1600" dirty="0">
                <a:latin typeface="Times New Roman" panose="02020603050405020304" pitchFamily="18" charset="0"/>
                <a:cs typeface="Times New Roman" panose="02020603050405020304" pitchFamily="18" charset="0"/>
              </a:rPr>
              <a:t>, самоконтролю и саморегулированию.    </a:t>
            </a:r>
          </a:p>
          <a:p>
            <a:pPr algn="just"/>
            <a:endParaRPr lang="ru-RU" sz="1600" dirty="0">
              <a:latin typeface="Times New Roman" panose="02020603050405020304" pitchFamily="18" charset="0"/>
              <a:cs typeface="Times New Roman" panose="02020603050405020304" pitchFamily="18" charset="0"/>
            </a:endParaRPr>
          </a:p>
          <a:p>
            <a:pPr marR="773430" algn="just">
              <a:lnSpc>
                <a:spcPct val="115000"/>
              </a:lnSpc>
              <a:spcAft>
                <a:spcPts val="1200"/>
              </a:spcAft>
            </a:pP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900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2" name="Прямоугольник 1"/>
          <p:cNvSpPr/>
          <p:nvPr/>
        </p:nvSpPr>
        <p:spPr>
          <a:xfrm>
            <a:off x="611560" y="260648"/>
            <a:ext cx="8208912" cy="4315027"/>
          </a:xfrm>
          <a:prstGeom prst="rect">
            <a:avLst/>
          </a:prstGeom>
        </p:spPr>
        <p:txBody>
          <a:bodyPr wrap="square">
            <a:spAutoFit/>
          </a:bodyPr>
          <a:lstStyle/>
          <a:p>
            <a:pPr algn="just"/>
            <a:endParaRPr lang="ru-RU" sz="1600" dirty="0">
              <a:latin typeface="Times New Roman" panose="02020603050405020304" pitchFamily="18" charset="0"/>
              <a:cs typeface="Times New Roman" panose="02020603050405020304" pitchFamily="18" charset="0"/>
            </a:endParaRPr>
          </a:p>
          <a:p>
            <a:pPr algn="just"/>
            <a:r>
              <a:rPr lang="ru-RU" sz="1600" dirty="0">
                <a:latin typeface="Times New Roman" panose="02020603050405020304" pitchFamily="18" charset="0"/>
                <a:cs typeface="Times New Roman" panose="02020603050405020304" pitchFamily="18" charset="0"/>
              </a:rPr>
              <a:t>Если ребенок пассивен в этом процессе, то деформируется его социализация, разрушается здоровье. Поэтому именно на этапе дошкольного возраста приоритетными являются задачи воспитание у детей мотивации на здоровье, ориентации их жизненных интересов на здоровый образ жизни. Однако в отличие от взрослого ребенок "за здоровьем" не побежит. Необходима технология формирования культуры двигательной деятельности личности соответственно возрастным особенностям дошкольников, которая была бы ориентирована на их самосохранение и саморазвитие. Необходимо обучение знаниям, умениям и навыкам обеспечения и поддержания здоровья дошкольника через упражнения с мячом, которые позволят успешно решать задачу формирования своей философии жизни, собственной философии здоровья. Данную задачу целесообразно решать в различных видах деятельности детей, где мяч является неотъемлемым атрибутом, путем систематизации сведений о мяче, проведения упражнений, игр, эстафет, бесед. Такой подход, более оправдан, учитывая перегруженность программ дошкольного воспитания в последние годы, информационно-познавательной деятельностью. Участие в развлечениях, досугах, обогатят знания детей новыми впечатлениями, разовьют творческие способности. </a:t>
            </a:r>
          </a:p>
          <a:p>
            <a:pPr marR="773430" algn="just">
              <a:lnSpc>
                <a:spcPct val="115000"/>
              </a:lnSpc>
              <a:spcAft>
                <a:spcPts val="1200"/>
              </a:spcAft>
            </a:pP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045183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2" name="Прямоугольник 1"/>
          <p:cNvSpPr/>
          <p:nvPr/>
        </p:nvSpPr>
        <p:spPr>
          <a:xfrm>
            <a:off x="611560" y="1052736"/>
            <a:ext cx="8208912" cy="1354217"/>
          </a:xfrm>
          <a:prstGeom prst="rect">
            <a:avLst/>
          </a:prstGeom>
        </p:spPr>
        <p:txBody>
          <a:bodyPr wrap="square">
            <a:spAutoFit/>
          </a:bodyPr>
          <a:lstStyle/>
          <a:p>
            <a:pPr algn="ctr"/>
            <a:r>
              <a:rPr lang="ru-RU" b="1" dirty="0">
                <a:solidFill>
                  <a:srgbClr val="33910D"/>
                </a:solidFill>
                <a:latin typeface="Times New Roman" panose="02020603050405020304" pitchFamily="18" charset="0"/>
                <a:cs typeface="Times New Roman" panose="02020603050405020304" pitchFamily="18" charset="0"/>
              </a:rPr>
              <a:t>Проблема</a:t>
            </a:r>
            <a:endParaRPr lang="ru-RU" sz="1600" b="1" dirty="0">
              <a:solidFill>
                <a:srgbClr val="33910D"/>
              </a:solidFill>
              <a:latin typeface="Times New Roman" panose="02020603050405020304" pitchFamily="18" charset="0"/>
              <a:cs typeface="Times New Roman" panose="02020603050405020304" pitchFamily="18" charset="0"/>
            </a:endParaRPr>
          </a:p>
          <a:p>
            <a:pPr algn="just"/>
            <a:r>
              <a:rPr lang="ru-RU" sz="1600" b="1" dirty="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Летом вероятность возникновения опасной ситуации возрастает в разы. Как показывает практика, часто дети не знают, как вести себя с незнакомым человеком на улице, что делать при пожаре или как правильно переходить дорогу. А потому появилась острая необходимость осуществления проекта «Лето красное – безопасное». </a:t>
            </a:r>
          </a:p>
        </p:txBody>
      </p:sp>
    </p:spTree>
    <p:extLst>
      <p:ext uri="{BB962C8B-B14F-4D97-AF65-F5344CB8AC3E}">
        <p14:creationId xmlns:p14="http://schemas.microsoft.com/office/powerpoint/2010/main" val="4702096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2" name="Прямоугольник 1"/>
          <p:cNvSpPr/>
          <p:nvPr/>
        </p:nvSpPr>
        <p:spPr>
          <a:xfrm>
            <a:off x="611560" y="260648"/>
            <a:ext cx="8208912" cy="1077218"/>
          </a:xfrm>
          <a:prstGeom prst="rect">
            <a:avLst/>
          </a:prstGeom>
        </p:spPr>
        <p:txBody>
          <a:bodyPr wrap="square">
            <a:spAutoFit/>
          </a:bodyPr>
          <a:lstStyle/>
          <a:p>
            <a:pPr algn="just"/>
            <a:r>
              <a:rPr lang="ru-RU" sz="1600" b="1" dirty="0">
                <a:solidFill>
                  <a:srgbClr val="33910D"/>
                </a:solidFill>
                <a:latin typeface="Times New Roman" panose="02020603050405020304" pitchFamily="18" charset="0"/>
                <a:cs typeface="Times New Roman" panose="02020603050405020304" pitchFamily="18" charset="0"/>
              </a:rPr>
              <a:t>Цель проекта:</a:t>
            </a:r>
            <a:r>
              <a:rPr lang="ru-RU" sz="1600" dirty="0">
                <a:solidFill>
                  <a:srgbClr val="33910D"/>
                </a:solidFill>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формирование у детей осознанного выполнения правил поведения, обеспечивающих сохранность их жизни и здоровья в современных условиях улицы, транспорта, природы, быта. Оздоровление детей в период летней оздоровительной компании. Развитие у детей интереса к летним видам спорта.</a:t>
            </a:r>
          </a:p>
        </p:txBody>
      </p:sp>
    </p:spTree>
    <p:extLst>
      <p:ext uri="{BB962C8B-B14F-4D97-AF65-F5344CB8AC3E}">
        <p14:creationId xmlns:p14="http://schemas.microsoft.com/office/powerpoint/2010/main" val="39049793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2" name="Прямоугольник 1"/>
          <p:cNvSpPr/>
          <p:nvPr/>
        </p:nvSpPr>
        <p:spPr>
          <a:xfrm>
            <a:off x="611560" y="260648"/>
            <a:ext cx="8208912" cy="5386090"/>
          </a:xfrm>
          <a:prstGeom prst="rect">
            <a:avLst/>
          </a:prstGeom>
        </p:spPr>
        <p:txBody>
          <a:bodyPr wrap="square">
            <a:spAutoFit/>
          </a:bodyPr>
          <a:lstStyle/>
          <a:p>
            <a:pPr algn="just"/>
            <a:r>
              <a:rPr lang="ru-RU" sz="1600" b="1" dirty="0">
                <a:solidFill>
                  <a:srgbClr val="33910D"/>
                </a:solidFill>
                <a:latin typeface="Times New Roman" panose="02020603050405020304" pitchFamily="18" charset="0"/>
                <a:cs typeface="Times New Roman" panose="02020603050405020304" pitchFamily="18" charset="0"/>
              </a:rPr>
              <a:t>Задачи проекта:</a:t>
            </a:r>
            <a:endParaRPr lang="ru-RU" sz="1600" dirty="0">
              <a:solidFill>
                <a:srgbClr val="33910D"/>
              </a:solidFill>
              <a:latin typeface="Times New Roman" panose="02020603050405020304" pitchFamily="18" charset="0"/>
              <a:cs typeface="Times New Roman" panose="02020603050405020304" pitchFamily="18" charset="0"/>
            </a:endParaRPr>
          </a:p>
          <a:p>
            <a:pPr algn="just"/>
            <a:r>
              <a:rPr lang="ru-RU" sz="1600" b="1" dirty="0">
                <a:latin typeface="Times New Roman" panose="02020603050405020304" pitchFamily="18" charset="0"/>
                <a:cs typeface="Times New Roman" panose="02020603050405020304" pitchFamily="18" charset="0"/>
              </a:rPr>
              <a:t> </a:t>
            </a:r>
            <a:endParaRPr lang="ru-RU" sz="1600" dirty="0">
              <a:latin typeface="Times New Roman" panose="02020603050405020304" pitchFamily="18" charset="0"/>
              <a:cs typeface="Times New Roman" panose="02020603050405020304" pitchFamily="18" charset="0"/>
            </a:endParaRPr>
          </a:p>
          <a:p>
            <a:pPr algn="just"/>
            <a:r>
              <a:rPr lang="ru-RU" sz="1600" b="1" i="1" dirty="0">
                <a:solidFill>
                  <a:srgbClr val="33910D"/>
                </a:solidFill>
                <a:latin typeface="Times New Roman" panose="02020603050405020304" pitchFamily="18" charset="0"/>
                <a:cs typeface="Times New Roman" panose="02020603050405020304" pitchFamily="18" charset="0"/>
              </a:rPr>
              <a:t>Образовательные:</a:t>
            </a:r>
            <a:endParaRPr lang="ru-RU" sz="1600" dirty="0">
              <a:solidFill>
                <a:srgbClr val="33910D"/>
              </a:solidFill>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ru-RU" sz="1600" dirty="0">
                <a:latin typeface="Times New Roman" panose="02020603050405020304" pitchFamily="18" charset="0"/>
                <a:cs typeface="Times New Roman" panose="02020603050405020304" pitchFamily="18" charset="0"/>
              </a:rPr>
              <a:t>совершенствовать знания детей как правильно вести себя в опасных ситуациях, как контакты с чужими людьми;</a:t>
            </a:r>
          </a:p>
          <a:p>
            <a:pPr marL="285750" lvl="0" indent="-285750" algn="just">
              <a:buFont typeface="Arial" panose="020B0604020202020204" pitchFamily="34" charset="0"/>
              <a:buChar char="•"/>
            </a:pPr>
            <a:r>
              <a:rPr lang="ru-RU" sz="1600" dirty="0">
                <a:latin typeface="Times New Roman" panose="02020603050405020304" pitchFamily="18" charset="0"/>
                <a:cs typeface="Times New Roman" panose="02020603050405020304" pitchFamily="18" charset="0"/>
              </a:rPr>
              <a:t>формировать навыки осторожного обращения с огнем, расширять представлений о причинах и последствий неосторожного обращения с огнем.</a:t>
            </a:r>
          </a:p>
          <a:p>
            <a:pPr marL="285750" lvl="0" indent="-285750" algn="just">
              <a:buFont typeface="Arial" panose="020B0604020202020204" pitchFamily="34" charset="0"/>
              <a:buChar char="•"/>
            </a:pPr>
            <a:r>
              <a:rPr lang="ru-RU" sz="1600" dirty="0">
                <a:latin typeface="Times New Roman" panose="02020603050405020304" pitchFamily="18" charset="0"/>
                <a:cs typeface="Times New Roman" panose="02020603050405020304" pitchFamily="18" charset="0"/>
              </a:rPr>
              <a:t>создать условия, обеспечивающие охрану жизни и укрепления здоровья детей через использование природных факторов: воздуха, солнца, воды; </a:t>
            </a:r>
          </a:p>
          <a:p>
            <a:pPr marL="285750" lvl="0" indent="-285750" algn="just">
              <a:buFont typeface="Arial" panose="020B0604020202020204" pitchFamily="34" charset="0"/>
              <a:buChar char="•"/>
            </a:pPr>
            <a:r>
              <a:rPr lang="ru-RU" sz="1600" dirty="0">
                <a:latin typeface="Times New Roman" panose="02020603050405020304" pitchFamily="18" charset="0"/>
                <a:cs typeface="Times New Roman" panose="02020603050405020304" pitchFamily="18" charset="0"/>
              </a:rPr>
              <a:t>побуждать детей сознательно относится к собственному здоровью;</a:t>
            </a:r>
          </a:p>
          <a:p>
            <a:pPr marL="285750" lvl="0" indent="-285750" algn="just">
              <a:buFont typeface="Arial" panose="020B0604020202020204" pitchFamily="34" charset="0"/>
              <a:buChar char="•"/>
            </a:pPr>
            <a:r>
              <a:rPr lang="ru-RU" sz="1600" dirty="0">
                <a:latin typeface="Times New Roman" panose="02020603050405020304" pitchFamily="18" charset="0"/>
                <a:cs typeface="Times New Roman" panose="02020603050405020304" pitchFamily="18" charset="0"/>
              </a:rPr>
              <a:t>формировать у детей потребность в ежедневной двигательной активности;</a:t>
            </a:r>
          </a:p>
          <a:p>
            <a:pPr marL="285750" lvl="0" indent="-285750" algn="just">
              <a:buFont typeface="Arial" panose="020B0604020202020204" pitchFamily="34" charset="0"/>
              <a:buChar char="•"/>
            </a:pPr>
            <a:r>
              <a:rPr lang="ru-RU" sz="1600" dirty="0">
                <a:latin typeface="Times New Roman" panose="02020603050405020304" pitchFamily="18" charset="0"/>
                <a:cs typeface="Times New Roman" panose="02020603050405020304" pitchFamily="18" charset="0"/>
              </a:rPr>
              <a:t>знакомство с бытовыми источниками опасности, формирование представления о способах безопасного поведения в быту.</a:t>
            </a:r>
          </a:p>
          <a:p>
            <a:pPr algn="just"/>
            <a:r>
              <a:rPr lang="ru-RU" sz="1600" b="1" i="1" dirty="0">
                <a:solidFill>
                  <a:srgbClr val="33910D"/>
                </a:solidFill>
                <a:latin typeface="Times New Roman" panose="02020603050405020304" pitchFamily="18" charset="0"/>
                <a:cs typeface="Times New Roman" panose="02020603050405020304" pitchFamily="18" charset="0"/>
              </a:rPr>
              <a:t>Развивающие:</a:t>
            </a:r>
            <a:endParaRPr lang="ru-RU" sz="1600" dirty="0">
              <a:solidFill>
                <a:srgbClr val="33910D"/>
              </a:solidFill>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ru-RU" sz="1600" dirty="0">
                <a:latin typeface="Times New Roman" panose="02020603050405020304" pitchFamily="18" charset="0"/>
                <a:cs typeface="Times New Roman" panose="02020603050405020304" pitchFamily="18" charset="0"/>
              </a:rPr>
              <a:t>развивать познавательные интересы; </a:t>
            </a:r>
          </a:p>
          <a:p>
            <a:pPr marL="285750" lvl="0" indent="-285750" algn="just">
              <a:buFont typeface="Arial" panose="020B0604020202020204" pitchFamily="34" charset="0"/>
              <a:buChar char="•"/>
            </a:pPr>
            <a:r>
              <a:rPr lang="ru-RU" sz="1600" dirty="0">
                <a:latin typeface="Times New Roman" panose="02020603050405020304" pitchFamily="18" charset="0"/>
                <a:cs typeface="Times New Roman" panose="02020603050405020304" pitchFamily="18" charset="0"/>
              </a:rPr>
              <a:t>развивать двигательные умения и навыки у детей, способствующие укреплению здоровья через упражнения и игры с мячом.</a:t>
            </a:r>
          </a:p>
          <a:p>
            <a:pPr algn="just"/>
            <a:r>
              <a:rPr lang="ru-RU" sz="1600" b="1" i="1" dirty="0">
                <a:latin typeface="Times New Roman" panose="02020603050405020304" pitchFamily="18" charset="0"/>
                <a:cs typeface="Times New Roman" panose="02020603050405020304" pitchFamily="18" charset="0"/>
              </a:rPr>
              <a:t> </a:t>
            </a:r>
            <a:endParaRPr lang="ru-RU" sz="1600" dirty="0">
              <a:latin typeface="Times New Roman" panose="02020603050405020304" pitchFamily="18" charset="0"/>
              <a:cs typeface="Times New Roman" panose="02020603050405020304" pitchFamily="18" charset="0"/>
            </a:endParaRPr>
          </a:p>
          <a:p>
            <a:pPr algn="just"/>
            <a:r>
              <a:rPr lang="ru-RU" sz="1600" b="1" i="1" dirty="0">
                <a:solidFill>
                  <a:srgbClr val="33910D"/>
                </a:solidFill>
                <a:latin typeface="Times New Roman" panose="02020603050405020304" pitchFamily="18" charset="0"/>
                <a:cs typeface="Times New Roman" panose="02020603050405020304" pitchFamily="18" charset="0"/>
              </a:rPr>
              <a:t>Воспитательные:</a:t>
            </a:r>
            <a:endParaRPr lang="ru-RU" sz="1600" dirty="0">
              <a:solidFill>
                <a:srgbClr val="33910D"/>
              </a:solidFill>
              <a:latin typeface="Times New Roman" panose="02020603050405020304" pitchFamily="18" charset="0"/>
              <a:cs typeface="Times New Roman" panose="02020603050405020304" pitchFamily="18" charset="0"/>
            </a:endParaRPr>
          </a:p>
          <a:p>
            <a:pPr marL="285750" lvl="0" indent="-285750" algn="just">
              <a:buFont typeface="Arial" panose="020B0604020202020204" pitchFamily="34" charset="0"/>
              <a:buChar char="•"/>
            </a:pPr>
            <a:r>
              <a:rPr lang="ru-RU" sz="1600" dirty="0">
                <a:latin typeface="Times New Roman" panose="02020603050405020304" pitchFamily="18" charset="0"/>
                <a:cs typeface="Times New Roman" panose="02020603050405020304" pitchFamily="18" charset="0"/>
              </a:rPr>
              <a:t>воспитание грамотного участника дорожного движения;</a:t>
            </a:r>
          </a:p>
          <a:p>
            <a:pPr marL="285750" lvl="0" indent="-285750" algn="just">
              <a:buFont typeface="Arial" panose="020B0604020202020204" pitchFamily="34" charset="0"/>
              <a:buChar char="•"/>
            </a:pPr>
            <a:r>
              <a:rPr lang="ru-RU" sz="1600" dirty="0">
                <a:latin typeface="Times New Roman" panose="02020603050405020304" pitchFamily="18" charset="0"/>
                <a:cs typeface="Times New Roman" panose="02020603050405020304" pitchFamily="18" charset="0"/>
              </a:rPr>
              <a:t>воспитание чувства взаимопомощи и товарищества.</a:t>
            </a:r>
          </a:p>
        </p:txBody>
      </p:sp>
    </p:spTree>
    <p:extLst>
      <p:ext uri="{BB962C8B-B14F-4D97-AF65-F5344CB8AC3E}">
        <p14:creationId xmlns:p14="http://schemas.microsoft.com/office/powerpoint/2010/main" val="29299117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ФОН-ЛЕТО.png"/>
          <p:cNvPicPr>
            <a:picLocks noGrp="1" noChangeAspect="1"/>
          </p:cNvPicPr>
          <p:nvPr>
            <p:ph idx="1"/>
          </p:nvPr>
        </p:nvPicPr>
        <p:blipFill>
          <a:blip r:embed="rId2" cstate="screen">
            <a:extLst>
              <a:ext uri="{28A0092B-C50C-407E-A947-70E740481C1C}">
                <a14:useLocalDpi xmlns:a14="http://schemas.microsoft.com/office/drawing/2010/main"/>
              </a:ext>
            </a:extLst>
          </a:blip>
          <a:srcRect/>
          <a:stretch>
            <a:fillRect/>
          </a:stretch>
        </p:blipFill>
        <p:spPr>
          <a:xfrm>
            <a:off x="0" y="2132856"/>
            <a:ext cx="9144000" cy="4725144"/>
          </a:xfrm>
        </p:spPr>
      </p:pic>
      <p:sp>
        <p:nvSpPr>
          <p:cNvPr id="2" name="Прямоугольник 1"/>
          <p:cNvSpPr/>
          <p:nvPr/>
        </p:nvSpPr>
        <p:spPr>
          <a:xfrm>
            <a:off x="611560" y="260648"/>
            <a:ext cx="8208912" cy="2123658"/>
          </a:xfrm>
          <a:prstGeom prst="rect">
            <a:avLst/>
          </a:prstGeom>
        </p:spPr>
        <p:txBody>
          <a:bodyPr wrap="square">
            <a:spAutoFit/>
          </a:bodyPr>
          <a:lstStyle/>
          <a:p>
            <a:pPr algn="just"/>
            <a:r>
              <a:rPr lang="ru-RU" sz="1600" b="1" i="1" dirty="0">
                <a:solidFill>
                  <a:srgbClr val="33910D"/>
                </a:solidFill>
                <a:latin typeface="Times New Roman" panose="02020603050405020304" pitchFamily="18" charset="0"/>
                <a:cs typeface="Times New Roman" panose="02020603050405020304" pitchFamily="18" charset="0"/>
              </a:rPr>
              <a:t>Словарная работа:</a:t>
            </a:r>
            <a:endParaRPr lang="ru-RU" sz="1600" dirty="0">
              <a:solidFill>
                <a:srgbClr val="33910D"/>
              </a:solidFill>
              <a:latin typeface="Times New Roman" panose="02020603050405020304" pitchFamily="18" charset="0"/>
              <a:cs typeface="Times New Roman" panose="02020603050405020304" pitchFamily="18" charset="0"/>
            </a:endParaRPr>
          </a:p>
          <a:p>
            <a:pPr algn="just"/>
            <a:r>
              <a:rPr lang="ru-RU" sz="1600" u="sng" dirty="0">
                <a:solidFill>
                  <a:srgbClr val="33910D"/>
                </a:solidFill>
                <a:latin typeface="Times New Roman" panose="02020603050405020304" pitchFamily="18" charset="0"/>
                <a:cs typeface="Times New Roman" panose="02020603050405020304" pitchFamily="18" charset="0"/>
              </a:rPr>
              <a:t>предметы:</a:t>
            </a:r>
            <a:r>
              <a:rPr lang="ru-RU" sz="1600" dirty="0">
                <a:latin typeface="Times New Roman" panose="02020603050405020304" pitchFamily="18" charset="0"/>
                <a:cs typeface="Times New Roman" panose="02020603050405020304" pitchFamily="18" charset="0"/>
              </a:rPr>
              <a:t> лето, июнь, июль, август, дождь, жара, солнце, трава, деревья, отдых, отпуск, каникулы, время, радость, веселье, купание, поездка, курорт, санаторий, путевка, лагерь, цветы, грибы, ягоды, забавы, речка, море, удочка, поход, бабочки, пчелы.</a:t>
            </a:r>
          </a:p>
          <a:p>
            <a:pPr algn="just"/>
            <a:r>
              <a:rPr lang="ru-RU" sz="1600" u="sng" dirty="0">
                <a:solidFill>
                  <a:srgbClr val="33910D"/>
                </a:solidFill>
                <a:latin typeface="Times New Roman" panose="02020603050405020304" pitchFamily="18" charset="0"/>
                <a:cs typeface="Times New Roman" panose="02020603050405020304" pitchFamily="18" charset="0"/>
              </a:rPr>
              <a:t>признаки</a:t>
            </a:r>
            <a:r>
              <a:rPr lang="ru-RU" sz="1600" u="sng" dirty="0">
                <a:latin typeface="Times New Roman" panose="02020603050405020304" pitchFamily="18" charset="0"/>
                <a:cs typeface="Times New Roman" panose="02020603050405020304" pitchFamily="18" charset="0"/>
              </a:rPr>
              <a:t>:</a:t>
            </a:r>
            <a:r>
              <a:rPr lang="ru-RU" sz="1600" dirty="0">
                <a:latin typeface="Times New Roman" panose="02020603050405020304" pitchFamily="18" charset="0"/>
                <a:cs typeface="Times New Roman" panose="02020603050405020304" pitchFamily="18" charset="0"/>
              </a:rPr>
              <a:t> жаркое, теплое, знойное, холодное, дождливое, сырое, замечательное, красное, зеленое, веселое, урожайное, длинное, короткое, долгожданное.</a:t>
            </a:r>
          </a:p>
          <a:p>
            <a:pPr algn="just"/>
            <a:r>
              <a:rPr lang="ru-RU" sz="1600" u="sng" dirty="0">
                <a:solidFill>
                  <a:srgbClr val="33910D"/>
                </a:solidFill>
                <a:latin typeface="Times New Roman" panose="02020603050405020304" pitchFamily="18" charset="0"/>
                <a:cs typeface="Times New Roman" panose="02020603050405020304" pitchFamily="18" charset="0"/>
              </a:rPr>
              <a:t>действия</a:t>
            </a:r>
            <a:r>
              <a:rPr lang="ru-RU" sz="1600" u="sng" dirty="0">
                <a:latin typeface="Times New Roman" panose="02020603050405020304" pitchFamily="18" charset="0"/>
                <a:cs typeface="Times New Roman" panose="02020603050405020304" pitchFamily="18" charset="0"/>
              </a:rPr>
              <a:t>:</a:t>
            </a:r>
            <a:r>
              <a:rPr lang="ru-RU" sz="1600" dirty="0">
                <a:latin typeface="Times New Roman" panose="02020603050405020304" pitchFamily="18" charset="0"/>
                <a:cs typeface="Times New Roman" panose="02020603050405020304" pitchFamily="18" charset="0"/>
              </a:rPr>
              <a:t> отдыхают, загорают, плескаться, печет, плавают, купаются, ныряют, сажают, выращивают, собирают, уезжают, играют, катаются. </a:t>
            </a:r>
          </a:p>
        </p:txBody>
      </p:sp>
    </p:spTree>
    <p:extLst>
      <p:ext uri="{BB962C8B-B14F-4D97-AF65-F5344CB8AC3E}">
        <p14:creationId xmlns:p14="http://schemas.microsoft.com/office/powerpoint/2010/main" val="169152833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4c4de36cff1ec7125447e19f5a46e3d31a6810cf"/>
</p:tagLst>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227</TotalTime>
  <Words>1606</Words>
  <Application>Microsoft Office PowerPoint</Application>
  <PresentationFormat>Экран (4:3)</PresentationFormat>
  <Paragraphs>123</Paragraphs>
  <Slides>26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26</vt:i4>
      </vt:variant>
    </vt:vector>
  </HeadingPairs>
  <TitlesOfParts>
    <vt:vector size="31" baseType="lpstr">
      <vt:lpstr>Arial</vt:lpstr>
      <vt:lpstr>Calibri</vt:lpstr>
      <vt:lpstr>Symbol</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PC</dc:creator>
  <cp:lastModifiedBy>Воспитатель</cp:lastModifiedBy>
  <cp:revision>29</cp:revision>
  <cp:lastPrinted>2023-01-13T10:41:29Z</cp:lastPrinted>
  <dcterms:created xsi:type="dcterms:W3CDTF">2014-05-16T14:39:08Z</dcterms:created>
  <dcterms:modified xsi:type="dcterms:W3CDTF">2023-05-31T11:14:30Z</dcterms:modified>
</cp:coreProperties>
</file>