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72" r:id="rId2"/>
    <p:sldId id="256" r:id="rId3"/>
    <p:sldId id="296" r:id="rId4"/>
    <p:sldId id="260" r:id="rId5"/>
    <p:sldId id="275" r:id="rId6"/>
    <p:sldId id="262" r:id="rId7"/>
    <p:sldId id="257" r:id="rId8"/>
    <p:sldId id="259" r:id="rId9"/>
    <p:sldId id="265" r:id="rId10"/>
    <p:sldId id="266" r:id="rId11"/>
    <p:sldId id="268" r:id="rId12"/>
    <p:sldId id="269" r:id="rId13"/>
    <p:sldId id="270" r:id="rId14"/>
    <p:sldId id="271" r:id="rId15"/>
    <p:sldId id="279" r:id="rId16"/>
    <p:sldId id="277" r:id="rId17"/>
    <p:sldId id="280" r:id="rId18"/>
    <p:sldId id="281" r:id="rId19"/>
    <p:sldId id="282" r:id="rId20"/>
    <p:sldId id="284" r:id="rId21"/>
    <p:sldId id="285" r:id="rId22"/>
    <p:sldId id="286" r:id="rId23"/>
    <p:sldId id="283" r:id="rId24"/>
    <p:sldId id="295" r:id="rId25"/>
    <p:sldId id="287" r:id="rId26"/>
    <p:sldId id="288" r:id="rId27"/>
    <p:sldId id="293" r:id="rId28"/>
    <p:sldId id="289" r:id="rId29"/>
    <p:sldId id="294" r:id="rId30"/>
    <p:sldId id="291" r:id="rId31"/>
    <p:sldId id="299" r:id="rId32"/>
    <p:sldId id="301" r:id="rId33"/>
    <p:sldId id="302" r:id="rId34"/>
    <p:sldId id="303" r:id="rId35"/>
    <p:sldId id="297" r:id="rId36"/>
    <p:sldId id="29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>
        <p:scale>
          <a:sx n="60" d="100"/>
          <a:sy n="60" d="100"/>
        </p:scale>
        <p:origin x="-2160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4F439-FEAB-4FF1-A097-BED5F94388E3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CF6E5-0711-4ED4-B49C-8C986C8F17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09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F6E5-0711-4ED4-B49C-8C986C8F17B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612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3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5575" y="635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700366" cy="309562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детский сад   №10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429000"/>
            <a:ext cx="592933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Кочетова Н.В.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1857365"/>
            <a:ext cx="8785671" cy="785817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571744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I:\фото прогулка 2 мл.гр\061020142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56992"/>
            <a:ext cx="2843808" cy="2592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фото прогулка 2 мл.гр\140820142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2803401" cy="2592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фото прогулка 2 мл.гр\DSC0338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0476" y="4097397"/>
            <a:ext cx="3024336" cy="25719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481672" y="1916832"/>
            <a:ext cx="4248472" cy="1368152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ВООБРАЖЕНИЕ </a:t>
            </a:r>
            <a:endParaRPr lang="ru-RU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ДОШКОЛЬНИКА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588224" y="2852936"/>
            <a:ext cx="1224136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614761" y="2924944"/>
            <a:ext cx="115704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05908" y="3284984"/>
            <a:ext cx="0" cy="5292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25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2" y="12700"/>
            <a:ext cx="9322078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700366" cy="863377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МЫШЛЕНИЕ ДОШКОЛЬНИКА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6" name="Picture 2" descr="C:\Users\Татьяна\Desktop\scr_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340768"/>
            <a:ext cx="2520280" cy="49685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3" name="Овал 12"/>
          <p:cNvSpPr/>
          <p:nvPr/>
        </p:nvSpPr>
        <p:spPr>
          <a:xfrm>
            <a:off x="4012154" y="1146352"/>
            <a:ext cx="2952328" cy="1162364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ОБРАЗНОЕ МЫШЛЕНИЕ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025926" y="2394803"/>
            <a:ext cx="2952328" cy="1296144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ЛОГИЧЕСКОЕ МЫШЛЕНИЕ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002524" y="3782676"/>
            <a:ext cx="2952328" cy="1296144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НАГЛЯДНО – ДЕЙСТВЕННОЕ МЫШЛЕНИЕ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992990" y="5229200"/>
            <a:ext cx="3060340" cy="1296144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НАГЛЯДНО – ОБРАЗНОЕ МЫШЛЕНИЕ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2843731" y="1652955"/>
            <a:ext cx="978408" cy="61533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870635" y="4463993"/>
            <a:ext cx="97840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886912" y="2982295"/>
            <a:ext cx="97840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2823421" y="5898126"/>
            <a:ext cx="97840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719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1"/>
            <a:ext cx="8785671" cy="636671"/>
          </a:xfrm>
        </p:spPr>
        <p:txBody>
          <a:bodyPr>
            <a:no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pic>
        <p:nvPicPr>
          <p:cNvPr id="1026" name="Picture 2" descr="I:\ПДД\ПДД Серегина 0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5169" y="4500570"/>
            <a:ext cx="2700301" cy="20386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Прогулка 2011\DSC063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4496618"/>
            <a:ext cx="3000396" cy="20756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Прогулка 2011\DSC0634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8888" y="1988840"/>
            <a:ext cx="2380951" cy="23042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:\фотоРИП\Изображение 11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2266888" cy="23042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428860" y="1916832"/>
            <a:ext cx="4392488" cy="1656184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ВОСПРИЯТИЕ ДОШКОЛЬНИКА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5822166" y="3607595"/>
            <a:ext cx="928695" cy="5715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536017" y="3607595"/>
            <a:ext cx="928694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4286816" y="3999711"/>
            <a:ext cx="713589" cy="7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Татьяна\Desktop\мастер-класс Сарафаны - 2 мл.гр\DSC0336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0800000" flipV="1">
            <a:off x="3286116" y="4500570"/>
            <a:ext cx="3071834" cy="20717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cxnSp>
        <p:nvCxnSpPr>
          <p:cNvPr id="20" name="Прямая со стрелкой 19"/>
          <p:cNvCxnSpPr/>
          <p:nvPr/>
        </p:nvCxnSpPr>
        <p:spPr>
          <a:xfrm>
            <a:off x="6286512" y="3286124"/>
            <a:ext cx="500066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513062" y="3286124"/>
            <a:ext cx="487302" cy="4437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6163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968" y="0"/>
            <a:ext cx="9316812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700366" cy="64735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I:\Зеленый огонек\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14290"/>
            <a:ext cx="2643206" cy="19288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Зеленый огонек\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214290"/>
            <a:ext cx="2786082" cy="192882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спортивная площадка\DSC0587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4500570"/>
            <a:ext cx="2786082" cy="21431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3071802" y="2434568"/>
            <a:ext cx="4214842" cy="1714512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 ДОШКОЛЬНИКА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4500570"/>
            <a:ext cx="2714644" cy="21431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056" name="Picture 8" descr="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2357430"/>
            <a:ext cx="2571800" cy="20002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cxnSp>
        <p:nvCxnSpPr>
          <p:cNvPr id="14" name="Прямая со стрелкой 13"/>
          <p:cNvCxnSpPr/>
          <p:nvPr/>
        </p:nvCxnSpPr>
        <p:spPr>
          <a:xfrm rot="10800000" flipV="1">
            <a:off x="3286116" y="4000504"/>
            <a:ext cx="571504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57884" y="4143380"/>
            <a:ext cx="107157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357024" y="2143117"/>
            <a:ext cx="0" cy="2865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V="1">
            <a:off x="3671875" y="2097070"/>
            <a:ext cx="428628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2843827" y="3363913"/>
            <a:ext cx="227975" cy="15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69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1"/>
            <a:ext cx="8785671" cy="420647"/>
          </a:xfrm>
        </p:spPr>
        <p:txBody>
          <a:bodyPr>
            <a:noAutofit/>
          </a:bodyPr>
          <a:lstStyle/>
          <a:p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:\Конк.Умники и умницы2013\1 0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2000240"/>
            <a:ext cx="2000232" cy="19288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Конк.Умники и умницы2013\1 08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4214818"/>
            <a:ext cx="2886549" cy="23574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фотки\прогулка лето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4168460"/>
            <a:ext cx="2928926" cy="24288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фото от Г.В\Старш. гр\2 24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000240"/>
            <a:ext cx="1928826" cy="19288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:\Конкурс чтецов 2012\2 04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786166"/>
            <a:ext cx="2357454" cy="28575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>
            <a:off x="2143108" y="1856224"/>
            <a:ext cx="4929222" cy="142876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ПАМЯТЬ ДОШКОЛЬНИКА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357950" y="3143248"/>
            <a:ext cx="64294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3"/>
          </p:cNvCxnSpPr>
          <p:nvPr/>
        </p:nvCxnSpPr>
        <p:spPr>
          <a:xfrm rot="5400000">
            <a:off x="2399423" y="2819432"/>
            <a:ext cx="209239" cy="72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2035951" y="3178967"/>
            <a:ext cx="1000132" cy="9286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6072198" y="3286124"/>
            <a:ext cx="857256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>
            <a:off x="4500562" y="3571876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1391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912768" cy="2624212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примерной общеобразовательной программе дошкольного образования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ОТ РОЖДЕНИЯ ДО ШКОЛЫ под ред. Н. Е.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Т. С. Комаровой, М. А. Васильевой большое место определено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познавательному развитию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6" name="Picture 2" descr="&amp;Bcy;&amp;iecy;&amp;zcy;&amp;ycy;&amp;mcy;&amp;yacy;&amp;ncy;&amp;ncy;&amp;ycy;&amp;j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93180" y="3007488"/>
            <a:ext cx="2638860" cy="366187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8319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1"/>
            <a:ext cx="8785671" cy="857255"/>
          </a:xfrm>
        </p:spPr>
        <p:txBody>
          <a:bodyPr>
            <a:noAutofit/>
          </a:bodyPr>
          <a:lstStyle/>
          <a:p>
            <a:endParaRPr lang="ru-RU" sz="48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57158" y="364331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 flipH="1">
            <a:off x="1500163" y="2000240"/>
            <a:ext cx="6357983" cy="1071570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143108" y="3068960"/>
            <a:ext cx="214314" cy="2857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37606" y="3083780"/>
            <a:ext cx="214314" cy="185738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869854" y="3068960"/>
            <a:ext cx="214314" cy="221457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143768" y="3068960"/>
            <a:ext cx="214314" cy="28575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3429000"/>
            <a:ext cx="3000396" cy="142876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ПОЗНАВАТЕЛЬНО -  ИССЛЕДОВАТЕЛЬСКОЙ ДЕЯТЕЛЬНОСТИ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943220" y="5000636"/>
            <a:ext cx="1628780" cy="1143008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ФЭМП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09114" y="5357826"/>
            <a:ext cx="2643206" cy="1214446"/>
          </a:xfrm>
          <a:prstGeom prst="round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ОЗНАКОМЛЕНИЕ С МИРОМ ПРИРОДЫ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22422" y="3429000"/>
            <a:ext cx="2786082" cy="1428760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ПРИОБЩЕНИЕ К СОЦИОКУЛЬТУРНЫМ ЦЕННОСТЯМ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179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88639"/>
            <a:ext cx="7056784" cy="1440161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5" y="935528"/>
            <a:ext cx="6912766" cy="578371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МЛАДШИЙ ВОЗРАСТ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" y="1447452"/>
            <a:ext cx="7092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2700"/>
            <a:ext cx="73257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ОБРАЗОВАТЕЛЬНОЙ ДЕЯТЕЛЬНОСТИ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7504" y="1574092"/>
            <a:ext cx="6951432" cy="619493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Поддерживать детское любопытство и развивать интерес к совместному со взрослыми и самостоятельному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познанию.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2259524"/>
            <a:ext cx="6961099" cy="1175826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познавательные и речевые умения по выявлению свойств, качеств и отношений объектов окружающего мира (предметного, природного, социального), способы обследования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предметов.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3501008"/>
            <a:ext cx="6951432" cy="791828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о сенсорных эталонах: цветах спектра, геометрических фигурах, отношениях по величине и поддерживать использование их в самостоятельной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504" y="4365104"/>
            <a:ext cx="6912766" cy="792088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Обогащать представления об объектах ближайшего окружения и поддерживать стремление отражать их в разных продуктах детской деятельности.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7504" y="5229200"/>
            <a:ext cx="6932097" cy="775876"/>
          </a:xfrm>
          <a:prstGeom prst="round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представления детей о взрослых и сверстниках, особенностях их внешнего вида, о делах и добрых поступках людей, о семье и родственных отношениях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504" y="6093296"/>
            <a:ext cx="6912766" cy="63720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Расширять представления детей о детском саде и его ближайшем окружении.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8409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3" y="-8024"/>
            <a:ext cx="9327703" cy="687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88639"/>
            <a:ext cx="7056784" cy="1440161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5040" y="843697"/>
            <a:ext cx="6840760" cy="5783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познавательных интересов детей.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48" y="1988840"/>
            <a:ext cx="7109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2700"/>
            <a:ext cx="7325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 ЗАДАЧИ ПОЗНАВАТЕЛЬНО – ИССЛЕДОВАТЕЛЬСКОЙ ДЕЯТЕЛЬНОСТИ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ашивка 1"/>
          <p:cNvSpPr/>
          <p:nvPr/>
        </p:nvSpPr>
        <p:spPr>
          <a:xfrm rot="5400000">
            <a:off x="-6682" y="1716502"/>
            <a:ext cx="1356764" cy="893329"/>
          </a:xfrm>
          <a:prstGeom prst="chevron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ашивка 5"/>
          <p:cNvSpPr/>
          <p:nvPr/>
        </p:nvSpPr>
        <p:spPr>
          <a:xfrm rot="5400000">
            <a:off x="152804" y="2487028"/>
            <a:ext cx="1014207" cy="869737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ашивка 6"/>
          <p:cNvSpPr/>
          <p:nvPr/>
        </p:nvSpPr>
        <p:spPr>
          <a:xfrm rot="5400000">
            <a:off x="116618" y="3105371"/>
            <a:ext cx="1080122" cy="863279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Нашивка 7"/>
          <p:cNvSpPr/>
          <p:nvPr/>
        </p:nvSpPr>
        <p:spPr>
          <a:xfrm rot="5400000">
            <a:off x="-228397" y="4026454"/>
            <a:ext cx="1800195" cy="893326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ашивка 8"/>
          <p:cNvSpPr/>
          <p:nvPr/>
        </p:nvSpPr>
        <p:spPr>
          <a:xfrm rot="5400000">
            <a:off x="6797" y="5159409"/>
            <a:ext cx="1296144" cy="859662"/>
          </a:xfrm>
          <a:prstGeom prst="chevron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ашивка 9"/>
          <p:cNvSpPr/>
          <p:nvPr/>
        </p:nvSpPr>
        <p:spPr>
          <a:xfrm rot="5400000">
            <a:off x="134874" y="5909118"/>
            <a:ext cx="1039046" cy="858721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84700" y="1422068"/>
            <a:ext cx="5950184" cy="830751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расширять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ориентировки в окружающем, сенсорное развитие, развивать любознательность и познавательную мотивацию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84700" y="2271447"/>
            <a:ext cx="5950184" cy="58148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познавательные действия, становление сознания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88320" y="2841549"/>
            <a:ext cx="5946564" cy="58661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воображение и творческую активность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88320" y="3428163"/>
            <a:ext cx="5946564" cy="13949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первичные представления об объектах окружающего мира, о свойствах и отношениях объектов окружающего мира (форме, цвете, размере, материале, звучании, ритме, темпе, причинах и следствиях и др.)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84700" y="4820278"/>
            <a:ext cx="5950184" cy="1105875"/>
          </a:xfrm>
          <a:prstGeom prst="round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восприятие, внимание, память, наблюдательность, способность анализировать, сравнивать, выделять характерные, существенные признаки предметов и явлений окружающего мира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84700" y="5896754"/>
            <a:ext cx="5950184" cy="77260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уметь устанавливать простейшие связи между предметами и явлениями, делать простейшие обобщения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3193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0" y="1995110"/>
            <a:ext cx="9252520" cy="64807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ПОЗНАВАТЕЛЬНО - ИССЛЕДОВАТЕЛЬСКОЙ ДЕЯТЕЛЬНОСТИ</a:t>
            </a: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411928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3" name="Выноска-облако 2"/>
          <p:cNvSpPr/>
          <p:nvPr/>
        </p:nvSpPr>
        <p:spPr>
          <a:xfrm>
            <a:off x="71406" y="3555915"/>
            <a:ext cx="3094980" cy="2301977"/>
          </a:xfrm>
          <a:prstGeom prst="cloud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Первичные представления об объектах окружающего мира</a:t>
            </a:r>
          </a:p>
        </p:txBody>
      </p:sp>
      <p:sp>
        <p:nvSpPr>
          <p:cNvPr id="4" name="Выноска-облако 3"/>
          <p:cNvSpPr/>
          <p:nvPr/>
        </p:nvSpPr>
        <p:spPr>
          <a:xfrm>
            <a:off x="2928926" y="4643446"/>
            <a:ext cx="3643338" cy="1825057"/>
          </a:xfrm>
          <a:prstGeom prst="cloudCallou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6551174" y="3484479"/>
            <a:ext cx="2664296" cy="2016223"/>
          </a:xfrm>
          <a:prstGeom prst="cloud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Сенсорное развитие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2786050" y="2730624"/>
            <a:ext cx="3929090" cy="1283732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МЛАДШАЯ ГРУППА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7" idx="4"/>
            <a:endCxn id="4" idx="3"/>
          </p:cNvCxnSpPr>
          <p:nvPr/>
        </p:nvCxnSpPr>
        <p:spPr>
          <a:xfrm rot="5400000">
            <a:off x="4383876" y="4381075"/>
            <a:ext cx="73343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3"/>
          </p:cNvCxnSpPr>
          <p:nvPr/>
        </p:nvCxnSpPr>
        <p:spPr>
          <a:xfrm rot="5400000">
            <a:off x="3116644" y="3769548"/>
            <a:ext cx="187999" cy="3016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323892" y="3781060"/>
            <a:ext cx="391248" cy="2908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641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204863"/>
            <a:ext cx="8785671" cy="1440161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детей</a:t>
            </a:r>
            <a:b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младшего дошкольного возраста</a:t>
            </a:r>
            <a:b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3717032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(Формирование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познавательных действий, становление сознания (представление о ритме, темпе, движении, об особенностях природы, об отечественных традициях  и праздниках)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159179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14282" y="71414"/>
            <a:ext cx="6786610" cy="1000132"/>
          </a:xfrm>
          <a:prstGeom prst="cloudCallout">
            <a:avLst>
              <a:gd name="adj1" fmla="val -43653"/>
              <a:gd name="adj2" fmla="val 39849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Первичные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представления об объектах окружающего мира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071546"/>
            <a:ext cx="6192688" cy="57864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умение сосредоточивать внимание на предметах и явлениях предметно-пространственной развивающей среды;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простейшие связи между предметами и явлениями, делать простейшие обобщения.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определять цвет, величину, форму, вес (легкий, тяжелый) предметов; расположение их по отношению к ребенку (далеко, близко, высоко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материалами (дерево, бумага, ткань, глина), их свойствами (прочность, твердость, мягкость).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Поощрять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интерес, проводить простейшие наблюдения.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способам обследования предметов, включая простейшие опыты (тонет — не тонет, рвется — не рвется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группировать и классифицировать знакомые предметы (обувь — одежда; посуда чайная, столовая,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кухонная)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87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28596" y="344167"/>
            <a:ext cx="6500858" cy="1156007"/>
          </a:xfrm>
          <a:prstGeom prst="cloudCallout">
            <a:avLst>
              <a:gd name="adj1" fmla="val -43653"/>
              <a:gd name="adj2" fmla="val 39849"/>
            </a:avLst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1700808"/>
            <a:ext cx="5040560" cy="4464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Подбирать предметы по цвету и величине (большие, средние и маленькие; 2–3 цветов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собирать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пирамидку из уменьшающихся по размеру колец, чередуя в определенной последовательности 2–3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цвета;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собирать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картинку из 4–6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частей.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совместных дидактических играх учить детей выполнять постепенно усложняющиеся правила.</a:t>
            </a:r>
          </a:p>
        </p:txBody>
      </p:sp>
    </p:spTree>
    <p:extLst>
      <p:ext uri="{BB962C8B-B14F-4D97-AF65-F5344CB8AC3E}">
        <p14:creationId xmlns:p14="http://schemas.microsoft.com/office/powerpoint/2010/main" xmlns="" val="318582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0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9317038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71472" y="116632"/>
            <a:ext cx="6143668" cy="819521"/>
          </a:xfrm>
          <a:prstGeom prst="cloudCallout">
            <a:avLst>
              <a:gd name="adj1" fmla="val -43653"/>
              <a:gd name="adj2" fmla="val 39849"/>
            </a:avLst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Сенсорное развитие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9760" y="928671"/>
            <a:ext cx="6678504" cy="581269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Обогащать чувственный опыт детей, развивать умение фиксировать его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речи.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восприятие (активно включая все органы чувств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образные представления (используя при характеристике предметов эпитеты и сравнения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 для ознакомления детей с цветом, формой,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величиной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осязаемыми свойствами предметов (теплый, холодный, твердый, мягкий, пушистый и т. п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воспринимать звучание раз- личных музыкальных инструментов, родной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речи.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выделять цвет, форму, величину как особые свойства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предметов;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группировать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однородные предметы по нескольким сенсорным признакам: величине, форме,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цвету.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установления тождества и различия предметов по их свойствам: величине, форме,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цвету.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Подсказывать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детям название форм (круглая, треугольная, прямо- угольная и квадратная)</a:t>
            </a:r>
          </a:p>
        </p:txBody>
      </p:sp>
    </p:spTree>
    <p:extLst>
      <p:ext uri="{BB962C8B-B14F-4D97-AF65-F5344CB8AC3E}">
        <p14:creationId xmlns:p14="http://schemas.microsoft.com/office/powerpoint/2010/main" xmlns="" val="300412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0" y="1844824"/>
            <a:ext cx="9252520" cy="64807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411928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68544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143108" y="1916832"/>
            <a:ext cx="4714908" cy="1202432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53344" y="4845391"/>
            <a:ext cx="3002632" cy="1298253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 ОТКРЫВАЕТ МИР ПРИРОДЫ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43632" y="3286124"/>
            <a:ext cx="3600400" cy="1285884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СЕБЕ И ДРУГИХ ЛЮДЕЙ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4008" y="4827912"/>
            <a:ext cx="3285578" cy="131573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ШАГИ В МАТЕМАТИКУ. ИССЛЕДУЕМ И ЭКСПЕРИМЕНТИРУЕМ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3318892"/>
            <a:ext cx="3024336" cy="12531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СЕНСОРНОЙ КУЛЬТУРЫ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2466985">
            <a:off x="2297778" y="2775164"/>
            <a:ext cx="71291" cy="556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782603">
            <a:off x="6853837" y="2691380"/>
            <a:ext cx="76355" cy="673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666115" flipH="1">
            <a:off x="3845243" y="3131174"/>
            <a:ext cx="45719" cy="16772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700795" flipH="1">
            <a:off x="5092413" y="3115159"/>
            <a:ext cx="45719" cy="1705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20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214282" y="2000240"/>
            <a:ext cx="8785671" cy="4381088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latin typeface="Monotype Corsiva" pitchFamily="66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Мир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входит в сознание человека лишь через дверь органов внешних чувств. Если она закрыта, то он не может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­ войти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него, не может вступить с ним в связь. Мир тогда не существует для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сознания»     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(Б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Прейер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38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2478" y="0"/>
            <a:ext cx="9382053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4032366" y="294410"/>
            <a:ext cx="3167498" cy="1859098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РАЗЛИЧЕНИЕ ЦВЕТОВ СПЕКТРА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2195735" y="5009552"/>
            <a:ext cx="4680521" cy="1731815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НАЗВАНИЕ ГЕОМЕТРИЧЕСКИХ ФИГУР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179511" y="188640"/>
            <a:ext cx="3528392" cy="1643074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СРАВНЕНИЕ ПРЕДМЕТОВ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5496" y="2204864"/>
            <a:ext cx="3600399" cy="280468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СЕНСОРНОЙ КУЛЬТУРЫ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2123728" y="1680156"/>
            <a:ext cx="720080" cy="5247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372262" y="2153508"/>
            <a:ext cx="1559778" cy="6994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5"/>
          </p:cNvCxnSpPr>
          <p:nvPr/>
        </p:nvCxnSpPr>
        <p:spPr>
          <a:xfrm>
            <a:off x="3108629" y="4598816"/>
            <a:ext cx="527266" cy="501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" descr="C:\Documents and Settings\1\Рабочий стол\фото презентация2\IMG_98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852936"/>
            <a:ext cx="2805480" cy="1872208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4" name="Рисунок 43" descr="1a2c279aab6e016866dc6cbc7f3ea9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544" y="5373216"/>
            <a:ext cx="2026184" cy="12775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xmlns="" val="318582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81294" y="129172"/>
            <a:ext cx="4214842" cy="1571636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СЕБЕ И ДРУГИХ ЛЮДЕЙ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9512" y="2852936"/>
            <a:ext cx="3000396" cy="214314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(ВЗРОСЛЫЕ И ДЕТИ)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699792" y="4221088"/>
            <a:ext cx="3857652" cy="2571768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ОСВОЕНИЕ ПРЕДСТАВЛЕНИЙ  РЕБЕНКА  О СЕБЕ И О СВОЕЙ СЕМЬЕ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411760" y="1700808"/>
            <a:ext cx="504056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688715" y="1700808"/>
            <a:ext cx="307221" cy="27363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5" descr="ltnb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2132856"/>
            <a:ext cx="2451225" cy="18002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318582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0"/>
            <a:ext cx="8785671" cy="4381088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«Кто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 детских лет занимается математикой, тот развивает внимание, тренирует свой мозг, свою волю, воспитывает настойчивость и упорство в достижении цели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.»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(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А.Маркушевич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i="1" dirty="0" smtClean="0">
                <a:latin typeface="Monotype Corsiva" pitchFamily="66" charset="0"/>
              </a:rPr>
              <a:t/>
            </a:r>
            <a:br>
              <a:rPr lang="ru-RU" sz="3200" b="1" i="1" dirty="0" smtClean="0"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/>
            </a:r>
            <a:br>
              <a:rPr lang="ru-RU" sz="3200" b="1" dirty="0">
                <a:latin typeface="Monotype Corsiva" pitchFamily="66" charset="0"/>
              </a:rPr>
            </a:b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42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4624"/>
            <a:ext cx="4786346" cy="15001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ШАГИ В МАТЕМАТИКУ. ИССЛЕДУЕМ И ЭКСПЕРИМЕНТИРУЕМ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107504" y="2214554"/>
            <a:ext cx="2643206" cy="1571636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ОБОБЩАТЬ ГРУППУ ПРЕДМЕТОВ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377636" y="1412776"/>
            <a:ext cx="2714644" cy="155734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ОСВОЕНИЕ ПРОСТЫХ СВЯЗЕЙ И ОТНОШЕНИЙ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286116" y="5026856"/>
            <a:ext cx="3786214" cy="171451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ОРИЕНТИРОВАТЬСЯ В НЕБОЛЬШОМ ПРОСТРАНСТВЕ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74890" y="4221088"/>
            <a:ext cx="2928958" cy="155734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ОСВОЕНИЕ ПРИЕМОВ НАЛОЖЕНИЯ И ПРИЛОЖЕНИЯ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635896" y="1570288"/>
            <a:ext cx="741740" cy="6931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151620" y="1544822"/>
            <a:ext cx="468052" cy="7186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644693" y="1544822"/>
            <a:ext cx="335986" cy="26762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116125"/>
            <a:ext cx="2324057" cy="1739592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cxnSp>
        <p:nvCxnSpPr>
          <p:cNvPr id="24" name="Прямая со стрелкой 23"/>
          <p:cNvCxnSpPr/>
          <p:nvPr/>
        </p:nvCxnSpPr>
        <p:spPr>
          <a:xfrm>
            <a:off x="3214108" y="1544822"/>
            <a:ext cx="493796" cy="37563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582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0"/>
            <a:ext cx="8785671" cy="4381088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«Умейте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открывать перед ребёнком  в окружающем мире что-то одно, но открыть так, чтобы кусочек жизни заиграл перед детьми всеми красками радуги, оставляйте всегда что-то недосказанное, чтобы ребёнку захотелось ещё и ещё раз возвратиться к тому, что, он узнал».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В.Н.Сухомлинский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7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0"/>
            <a:ext cx="8785671" cy="4381088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610" y="2409850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«Схема развития любого вида деятельности: сначала она осуществляется в совместной деятельности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взрослыми, затем в совместной деятельности со сверстниками и, наконец, становится самостоятельной деятельностью ребёнка».             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(Л. С.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957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1520" y="12700"/>
            <a:ext cx="6912768" cy="1472084"/>
          </a:xfrm>
        </p:spPr>
        <p:txBody>
          <a:bodyPr rtlCol="0">
            <a:normAutofit fontScale="90000"/>
          </a:bodyPr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51520" y="188640"/>
            <a:ext cx="2703244" cy="1944216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ОСВОЕНИЕ ОБЪЕКТОВ И  ЯВЛЕНИЙ НЕЖИВОЙ ПРИРОДЫ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179512" y="4896564"/>
            <a:ext cx="2843226" cy="162878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СЕЗОННЫЕ ИЗМЕНЕНИЯ ПРИРОДЫ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3944448" y="503506"/>
            <a:ext cx="3075824" cy="155734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ПОНИМАНИЕ ОБ УХОДЕ ЗА ЖИВОТНЫМИ И РАСТЕНИЯМИ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3923928" y="4610242"/>
            <a:ext cx="3024336" cy="1843094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ОСВОЕНИЕ ПРОСТЕЙШИХ СПОСОБОВ ЭКСПЕРИМЕНТИРОВАНИЯ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2771800" y="2301149"/>
            <a:ext cx="3168352" cy="2107957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 ОТКРЫВАЕТ МИР ПРИРОДЫ</a:t>
            </a:r>
          </a:p>
        </p:txBody>
      </p:sp>
      <p:cxnSp>
        <p:nvCxnSpPr>
          <p:cNvPr id="6" name="Прямая со стрелкой 5"/>
          <p:cNvCxnSpPr>
            <a:stCxn id="2" idx="1"/>
          </p:cNvCxnSpPr>
          <p:nvPr/>
        </p:nvCxnSpPr>
        <p:spPr>
          <a:xfrm flipH="1" flipV="1">
            <a:off x="2627784" y="1628800"/>
            <a:ext cx="608010" cy="9810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364088" y="1857364"/>
            <a:ext cx="648072" cy="693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771801" y="4293096"/>
            <a:ext cx="864095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6" name="Прямая со стрелкой 13315"/>
          <p:cNvCxnSpPr>
            <a:stCxn id="2" idx="5"/>
          </p:cNvCxnSpPr>
          <p:nvPr/>
        </p:nvCxnSpPr>
        <p:spPr>
          <a:xfrm>
            <a:off x="5476158" y="4100403"/>
            <a:ext cx="536002" cy="6247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Рисунок 44" descr="sov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0760" y="2384884"/>
            <a:ext cx="1728192" cy="228368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threePt" dir="t"/>
          </a:scene3d>
          <a:sp3d contourW="12700">
            <a:bevelT w="165100" prst="coolSlant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6871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700366" cy="31019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1034" name="Picture 10" descr="D:\фото группа 2 мл.гр\DSC032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1214422"/>
            <a:ext cx="3071834" cy="5429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35" name="Picture 11" descr="C:\Users\Татьяна\Desktop\папка с мастер-класс\фото группа 2 мл.гр\DSC033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1214422"/>
            <a:ext cx="3143272" cy="2500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36" name="Picture 12" descr="C:\Users\Татьяна\Desktop\папка с мастер-класс\фото группа 2 мл.гр\DSC033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929066"/>
            <a:ext cx="3143272" cy="27146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3" name="TextBox 22"/>
          <p:cNvSpPr txBox="1"/>
          <p:nvPr/>
        </p:nvSpPr>
        <p:spPr>
          <a:xfrm>
            <a:off x="285720" y="-24"/>
            <a:ext cx="712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Сенсорные предметы и окружающие предметы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700366" cy="31019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8" name="Picture 3" descr="D:\Игры с водой 0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225062"/>
            <a:ext cx="2857520" cy="29183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Picture 4" descr="D:\Прогулка 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1934" y="1225062"/>
            <a:ext cx="2857520" cy="29183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9" descr="C:\Users\Татьяна\Desktop\папка с мастер-класс\фото группа 2 мл.гр\DSC033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3108" y="4296968"/>
            <a:ext cx="3643338" cy="248959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1" name="TextBox 10"/>
          <p:cNvSpPr txBox="1"/>
          <p:nvPr/>
        </p:nvSpPr>
        <p:spPr>
          <a:xfrm>
            <a:off x="500034" y="71414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0"/>
            <a:ext cx="8785671" cy="4381088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Прогулка 2011\DSC060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2447342"/>
            <a:ext cx="3357586" cy="19103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6" descr="D:\Прог\1 0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2428868"/>
            <a:ext cx="3331606" cy="19288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Picture 5" descr="D:\Прогулка 0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467314"/>
            <a:ext cx="4071966" cy="21763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13" descr="C:\Users\Татьяна\Desktop\папка с мастер-класс\фото прогулка 2 мл.гр\DSC0338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4876" y="4467984"/>
            <a:ext cx="4000528" cy="21757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1" name="TextBox 10"/>
          <p:cNvSpPr txBox="1"/>
          <p:nvPr/>
        </p:nvSpPr>
        <p:spPr>
          <a:xfrm>
            <a:off x="1643042" y="1857364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 ЗАДАНИЯ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7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358329" y="2000240"/>
            <a:ext cx="8785671" cy="4381088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папка с мастер-класс\фото группа 2 мл.гр\DSC033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036115"/>
            <a:ext cx="4357686" cy="32682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27" name="Picture 3" descr="C:\Users\Татьяна\Desktop\папка с мастер-класс\фото группа 2 мл.гр\DSC033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071810"/>
            <a:ext cx="4286280" cy="32147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TextBox 8"/>
          <p:cNvSpPr txBox="1"/>
          <p:nvPr/>
        </p:nvSpPr>
        <p:spPr>
          <a:xfrm>
            <a:off x="0" y="2143116"/>
            <a:ext cx="9127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 – РАЗВИВАЮЩАЯ СРЕДА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7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214283" y="2000240"/>
            <a:ext cx="8929718" cy="4093056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ребенка - невероятное путешествие, которое начинается еще до рождения! И это трудный путь, который проходит через горы образовательной информации, социального и эмоционального развития ребенка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фото прогулка 2 мл.гр\DSC033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4581128"/>
            <a:ext cx="2928958" cy="21602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фото прогулка 2 мл.гр\DSC0338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1510" y="4554909"/>
            <a:ext cx="2923828" cy="21602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411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14282" y="1983209"/>
            <a:ext cx="6700366" cy="3101975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700366" cy="31019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ознание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это процесс получения человеком нового знания, открытие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неизвестного ранее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pic>
        <p:nvPicPr>
          <p:cNvPr id="7" name="Рисунок 6" descr="http://dou24.ru/mkdou13/images/stories/kartinki/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143248"/>
            <a:ext cx="367240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2052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32" y="12700"/>
            <a:ext cx="9299575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12700"/>
            <a:ext cx="7020272" cy="915184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 ребенка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endParaRPr lang="ru-RU" sz="22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04664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70567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непрерывный процесс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Century Gothic" pitchFamily="34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Всё,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чем знакомится малыш на данном жизненном этапе, играет важную роль для него в будущем.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полученная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новая информация трансформируется в знания и, следовательно, в опыт. 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2050" name="Picture 2" descr="I:\фото из жизни 2мл.гр\DSC035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4000504"/>
            <a:ext cx="3420164" cy="27112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241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0" y="0"/>
            <a:ext cx="9348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251521" y="2000240"/>
            <a:ext cx="8892480" cy="1440161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Малыш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природный исследователь окружающего мира. Мир открывается ребёнку через опыт его личных ощущений, действий, переживаний.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Прогулка 0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43314"/>
            <a:ext cx="2887465" cy="260306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Игры с водой 0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3645024"/>
            <a:ext cx="2880320" cy="261016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Игры с водой 0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8359" y="3631086"/>
            <a:ext cx="2880320" cy="26292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04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635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3" y="12700"/>
            <a:ext cx="9308306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6227762" cy="27686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2000" b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57298"/>
            <a:ext cx="682081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качестве основного принципа дошкольного образования  рассматривает формирование познавательных интересов и познавательных действий ребёнка в различных видах деятельности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Кроме того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тандарт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направлен на развитие интеллектуальных качеств дошкольников.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Согласно ему программа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должна обеспечивать развитие личности детей дошкольного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возраста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различных видах деятельности.</a:t>
            </a:r>
          </a:p>
        </p:txBody>
      </p:sp>
      <p:pic>
        <p:nvPicPr>
          <p:cNvPr id="6" name="Picture 2" descr="C:\Documents and Settings\1\Рабочий стол\презентация ира2\fgos_2_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0"/>
            <a:ext cx="4756026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Прямоугольник 6"/>
          <p:cNvSpPr/>
          <p:nvPr/>
        </p:nvSpPr>
        <p:spPr>
          <a:xfrm>
            <a:off x="214282" y="6054387"/>
            <a:ext cx="707236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</a:t>
            </a: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ДОШКОЛЬНОГО ОБРАЗОВАНИЯ 17.10.2013.</a:t>
            </a: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17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00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1" y="1428737"/>
            <a:ext cx="9036496" cy="142875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развитие интересов детей, любознательности и познавательной мотивации;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действий, становление сознания;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развитие воображения и творческой активности;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формирование первичных представлений о себе, других людях, объектах окружающего мира,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-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- о малой родине и Отечестве, представлений о социокультурных ценностях нашего народа, об отечественных традициях и праздниках,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- о планете Земля как общем доме людей, об особенностях ее природы, многообразии стран и народов мира.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 smtClean="0">
              <a:latin typeface="Bookman Old Style" pitchFamily="18" charset="0"/>
            </a:endParaRPr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395289" y="3645024"/>
            <a:ext cx="748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645024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179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Содержимое 3" descr="0006-006-Igry-dlja-doshkolnik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357188"/>
            <a:ext cx="8286750" cy="4668837"/>
          </a:xfrm>
        </p:spPr>
      </p:pic>
      <p:pic>
        <p:nvPicPr>
          <p:cNvPr id="4" name="Содержимое 3" descr="0006-006-Igry-dlja-doshkolnikov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xmlns="" val="3190018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1005</Words>
  <Application>Microsoft Office PowerPoint</Application>
  <PresentationFormat>Экран (4:3)</PresentationFormat>
  <Paragraphs>157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  Муниципальное автономное дошкольное образовательное учреждение  детский сад   №10 «Дюймовочка»     </vt:lpstr>
      <vt:lpstr>Познавательное развитие детей младшего дошкольного возраста </vt:lpstr>
      <vt:lpstr>  </vt:lpstr>
      <vt:lpstr>      «Познание» - это процесс получения человеком нового знания, открытие неизвестного ранее.       </vt:lpstr>
      <vt:lpstr>     Познавательное развитие ребенка     </vt:lpstr>
      <vt:lpstr>Малыш – природный исследователь окружающего мира. Мир открывается ребёнку через опыт его личных ощущений, действий, переживаний. </vt:lpstr>
      <vt:lpstr>      </vt:lpstr>
      <vt:lpstr>                                    ПОЗНАВАТЕЛЬНОЕ РАЗВИТИЕ - развитие интересов детей, любознательности и познавательной мотивации; - формирование познавательных действий, становление сознания; - развитие воображения и творческой активности; - формирование первичных представлений о себе, других людях, объектах окружающего мира,  -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 - о малой родине и Отечестве, представлений о социокультурных ценностях нашего народа, об отечественных традициях и праздниках,  - о планете Земля как общем доме людей, об особенностях ее природы, многообразии стран и народов мира. </vt:lpstr>
      <vt:lpstr>Слайд 9</vt:lpstr>
      <vt:lpstr>Слайд 10</vt:lpstr>
      <vt:lpstr>    МЫШЛЕНИЕ ДОШКОЛЬНИКА     </vt:lpstr>
      <vt:lpstr>Слайд 12</vt:lpstr>
      <vt:lpstr>         </vt:lpstr>
      <vt:lpstr>Слайд 14</vt:lpstr>
      <vt:lpstr>         В примерной общеобразовательной программе дошкольного образования  ОТ РОЖДЕНИЯ ДО ШКОЛЫ под ред. Н. Е. Вераксы, Т. С. Комаровой, М. А. Васильевой большое место определено познавательному развитию детей        </vt:lpstr>
      <vt:lpstr>Слайд 16</vt:lpstr>
      <vt:lpstr>             </vt:lpstr>
      <vt:lpstr>             </vt:lpstr>
      <vt:lpstr> СОДЕРЖАНИЕ ПОЗНАВАТЕЛЬНО - ИССЛЕДОВАТЕЛЬСКОЙ ДЕЯТЕЛЬНОСТИ</vt:lpstr>
      <vt:lpstr>           </vt:lpstr>
      <vt:lpstr>           </vt:lpstr>
      <vt:lpstr>           </vt:lpstr>
      <vt:lpstr> </vt:lpstr>
      <vt:lpstr>«Мир входит в сознание человека лишь через дверь органов внешних чувств. Если она закрыта, то он не может ­ войти в него, не может вступить с ним в связь. Мир тогда не существует для сознания»                                                                       (Б. Прейер) </vt:lpstr>
      <vt:lpstr>           </vt:lpstr>
      <vt:lpstr>           </vt:lpstr>
      <vt:lpstr> «Кто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цели.»                                                        (А.Маркушевич)  </vt:lpstr>
      <vt:lpstr>           </vt:lpstr>
      <vt:lpstr>  «Умейте открывать перед ребёнком  в окружающем мире что-то одно, но открыть так, чтобы кусочек жизни заиграл перед детьми всеми красками радуги, оставляйте всегда что-то недосказанное, чтобы ребёнку захотелось ещё и ещё раз возвратиться к тому, что, он узнал».                                                                                                              (В.Н.Сухомлинский)   </vt:lpstr>
      <vt:lpstr>           </vt:lpstr>
      <vt:lpstr>            </vt:lpstr>
      <vt:lpstr>            </vt:lpstr>
      <vt:lpstr>   </vt:lpstr>
      <vt:lpstr>   </vt:lpstr>
      <vt:lpstr>Развитие ребенка - невероятное путешествие, которое начинается еще до рождения! И это трудный путь, который проходит через горы образовательной информации, социального и эмоционального развития ребенка.   </vt:lpstr>
      <vt:lpstr>     СПАСИБО ЗА ВНИМАНИЕ!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«Познавательное развитие»</dc:title>
  <dc:creator>Алёша</dc:creator>
  <cp:lastModifiedBy>дет сад</cp:lastModifiedBy>
  <cp:revision>225</cp:revision>
  <dcterms:created xsi:type="dcterms:W3CDTF">2015-01-04T12:08:21Z</dcterms:created>
  <dcterms:modified xsi:type="dcterms:W3CDTF">2023-05-31T06:17:17Z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1009460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