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2"/>
  </p:notesMasterIdLst>
  <p:handoutMasterIdLst>
    <p:handoutMasterId r:id="rId23"/>
  </p:handoutMasterIdLst>
  <p:sldIdLst>
    <p:sldId id="257" r:id="rId3"/>
    <p:sldId id="272" r:id="rId4"/>
    <p:sldId id="296" r:id="rId5"/>
    <p:sldId id="277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26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81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2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1943" y="378822"/>
            <a:ext cx="8100495" cy="3354977"/>
          </a:xfrm>
        </p:spPr>
        <p:txBody>
          <a:bodyPr>
            <a:noAutofit/>
          </a:bodyPr>
          <a:lstStyle/>
          <a:p>
            <a:pPr algn="ctr">
              <a:spcBef>
                <a:spcPts val="1"/>
              </a:spcBef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Microsoft Uighur" pitchFamily="2" charset="-78"/>
              </a:rPr>
              <a:t>Предметно – пространственная среда в младшей группе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Microsoft Uighur" pitchFamily="2" charset="-78"/>
              </a:rPr>
              <a:t>« Лучики»  </a:t>
            </a:r>
            <a:endParaRPr lang="ru-RU" sz="3600" b="1" i="0" dirty="0">
              <a:solidFill>
                <a:srgbClr val="FF0000"/>
              </a:solidFill>
              <a:latin typeface="Monotype Corsiva" pitchFamily="66" charset="0"/>
              <a:cs typeface="Microsoft Uighur" pitchFamily="2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646" y="5055711"/>
            <a:ext cx="5764451" cy="1645535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«Н</a:t>
            </a:r>
            <a:r>
              <a:rPr lang="ru-RU" sz="2400" b="1" i="0" dirty="0" smtClean="0">
                <a:solidFill>
                  <a:schemeClr val="bg1"/>
                </a:solidFill>
                <a:latin typeface="Monotype Corsiva" pitchFamily="66" charset="0"/>
              </a:rPr>
              <a:t>а развитие личности ребенка влияет не только наследственность и воспитание, но и немаловажное значение играет среда, в которой пребывает ребенок»</a:t>
            </a:r>
            <a:endParaRPr lang="ru-RU" sz="2400" b="1" i="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32190" y="3785269"/>
            <a:ext cx="4486939" cy="307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9733" y="751344"/>
            <a:ext cx="10515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Центр книги или центр речевого развития </a:t>
            </a:r>
          </a:p>
          <a:p>
            <a:pPr algn="just"/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Детские книги с учетом возраста детей (произведения русского фольклора: частушки, </a:t>
            </a:r>
            <a:r>
              <a:rPr lang="ru-RU" sz="2800" dirty="0" err="1" smtClean="0">
                <a:solidFill>
                  <a:srgbClr val="00B0F0"/>
                </a:solidFill>
                <a:latin typeface="Monotype Corsiva" pitchFamily="66" charset="0"/>
              </a:rPr>
              <a:t>потешки</a:t>
            </a: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, песенки; народные сказки о животных, произведения русской и зарубежной классики ,рассказы, сказки, стихи современных авторов). Игрушки для обыгрывания содержания литературного произведения: Например: читаем про мишку, к книгам ставим игрушку мишку и т.д. </a:t>
            </a:r>
            <a:r>
              <a:rPr lang="ru-RU" sz="2800" dirty="0" err="1" smtClean="0">
                <a:solidFill>
                  <a:srgbClr val="00B0F0"/>
                </a:solidFill>
                <a:latin typeface="Monotype Corsiva" pitchFamily="66" charset="0"/>
              </a:rPr>
              <a:t>Фланелеграф</a:t>
            </a: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, картинки к </a:t>
            </a:r>
            <a:r>
              <a:rPr lang="ru-RU" sz="2800" dirty="0" err="1" smtClean="0">
                <a:solidFill>
                  <a:srgbClr val="00B0F0"/>
                </a:solidFill>
                <a:latin typeface="Monotype Corsiva" pitchFamily="66" charset="0"/>
              </a:rPr>
              <a:t>фланелеграфу</a:t>
            </a:r>
            <a:r>
              <a:rPr lang="ru-RU" sz="2800" dirty="0" smtClean="0">
                <a:solidFill>
                  <a:srgbClr val="00B0F0"/>
                </a:solidFill>
                <a:latin typeface="Monotype Corsiva" pitchFamily="66" charset="0"/>
              </a:rPr>
              <a:t> Иллюстрации к детским произведениям Иллюстрации по обобщающим понятиям (одежда, фрукты, животные, птицы.) Альбомы или подборки иллюстраций по темам: времена года, семья, и т.д. Сюжетные картинки разнообразной тематики Выставки: книг одного автора или одно произведение в иллюстрациях разных художников</a:t>
            </a:r>
            <a:endParaRPr lang="ru-RU" sz="28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032933"/>
            <a:ext cx="1070186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Развивающая среда для познавательно-исследовательской деятельности </a:t>
            </a:r>
          </a:p>
          <a:p>
            <a:pPr algn="just"/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Дидактические игрушки и пособия (в т.ч. наглядные пособия) Пирамидки, матрешки, разнообразные «вкладыши», игрушки на развитие </a:t>
            </a:r>
            <a:r>
              <a:rPr lang="ru-RU" sz="3600" dirty="0" err="1" smtClean="0">
                <a:solidFill>
                  <a:srgbClr val="00B050"/>
                </a:solidFill>
                <a:latin typeface="Monotype Corsiva" pitchFamily="66" charset="0"/>
              </a:rPr>
              <a:t>сенсорики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 (цвет, форма, тактильные ощущения, размер и пр.), шнуровки, кубики с разрезными картинками, </a:t>
            </a:r>
            <a:r>
              <a:rPr lang="ru-RU" sz="3600" dirty="0" err="1" smtClean="0">
                <a:solidFill>
                  <a:srgbClr val="00B050"/>
                </a:solidFill>
                <a:latin typeface="Monotype Corsiva" pitchFamily="66" charset="0"/>
              </a:rPr>
              <a:t>пазлы</a:t>
            </a:r>
            <a:r>
              <a:rPr lang="ru-RU" sz="3600" dirty="0" smtClean="0">
                <a:solidFill>
                  <a:srgbClr val="00B050"/>
                </a:solidFill>
                <a:latin typeface="Monotype Corsiva" pitchFamily="66" charset="0"/>
              </a:rPr>
              <a:t> (4-6 деталей) наглядные пособия, иллюстрации художников, Игрушки</a:t>
            </a:r>
            <a:endParaRPr lang="ru-RU" sz="3600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9067" y="660401"/>
            <a:ext cx="10210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Конструкторы Строительные наборы (кубики) пластмассовые и деревянные, конструкторы типа </a:t>
            </a:r>
            <a:r>
              <a:rPr lang="ru-RU" sz="3200" dirty="0" err="1" smtClean="0">
                <a:solidFill>
                  <a:srgbClr val="7030A0"/>
                </a:solidFill>
                <a:latin typeface="Monotype Corsiva" pitchFamily="66" charset="0"/>
              </a:rPr>
              <a:t>лего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с крупными деталями Игрушки и оборудование для экспериментирования, в т.ч. динамические игрушки Динамические игрушки, каталки (в т.ч. с шумовыми и двигательными эффектами), игрушки и орудия для экспериментирования с водой, песком (комплекты различных формочек, совки, грабельки, ведра и сита для песка, лопатки для снега), снегом, игрушки для развития </a:t>
            </a:r>
            <a:r>
              <a:rPr lang="ru-RU" sz="3200" dirty="0" err="1" smtClean="0">
                <a:solidFill>
                  <a:srgbClr val="7030A0"/>
                </a:solidFill>
                <a:latin typeface="Monotype Corsiva" pitchFamily="66" charset="0"/>
              </a:rPr>
              <a:t>сенсорики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, народные игрушки-забавы (клюющие курочки, медведь-плясун, шагающий бычок и др.); Библиотека (стационарная или передвижная) Книжки с плотными </a:t>
            </a:r>
            <a:r>
              <a:rPr lang="ru-RU" sz="3200" dirty="0" err="1" smtClean="0">
                <a:solidFill>
                  <a:srgbClr val="7030A0"/>
                </a:solidFill>
                <a:latin typeface="Monotype Corsiva" pitchFamily="66" charset="0"/>
              </a:rPr>
              <a:t>нервущимися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страницами и крупными хорошими картинками</a:t>
            </a:r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800" y="982133"/>
            <a:ext cx="111252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Monotype Corsiva" pitchFamily="66" charset="0"/>
              </a:rPr>
              <a:t>Развивающая среда для обеспечения физической активности и укрепления здоровья Центр физического развития </a:t>
            </a:r>
          </a:p>
          <a:p>
            <a:pPr algn="just"/>
            <a:r>
              <a:rPr lang="ru-RU" sz="2400" dirty="0" smtClean="0">
                <a:solidFill>
                  <a:srgbClr val="00B0F0"/>
                </a:solidFill>
                <a:latin typeface="Monotype Corsiva" pitchFamily="66" charset="0"/>
              </a:rPr>
              <a:t>1. Оборудование для ходьбы, бега, тренировки равновесия: коврики, массажные дорожки, шнур длинный, мешочки с песком. 2. Оборудование для прыжков: мини – мат обруч плоский, палка гимнастическая, шнур короткий плетеный. 3. Оборудование для бросания, катания, ловли: корзина для метания мячей, мяч резиновый (диаметр 10-15 см); мяч- шар надувной (диаметр 40 см); обруч малый, шарик пластмассовый (диаметр 4 см) 4. Оборудование для ползания и лазания: лесенка – стремянка, лабиринт игровой, ящики для влезания. 5. Оборудование для </a:t>
            </a:r>
            <a:r>
              <a:rPr lang="ru-RU" sz="2400" dirty="0" err="1" smtClean="0">
                <a:solidFill>
                  <a:srgbClr val="00B0F0"/>
                </a:solidFill>
                <a:latin typeface="Monotype Corsiva" pitchFamily="66" charset="0"/>
              </a:rPr>
              <a:t>общеразвивающих</a:t>
            </a:r>
            <a:r>
              <a:rPr lang="ru-RU" sz="2400" dirty="0" smtClean="0">
                <a:solidFill>
                  <a:srgbClr val="00B0F0"/>
                </a:solidFill>
                <a:latin typeface="Monotype Corsiva" pitchFamily="66" charset="0"/>
              </a:rPr>
              <a:t> упражнений: мяч массажный (диаметр 6-8 см), мяч резиновый (диаметр 20 – 25 см), палка гимнастическая короткая, колечко с лентой (диаметр 5 см), кольцо резиновое малое, кольцо резиновое большое. 6. Нестандартное физкультурное оборудование. 7. Атрибуты к подвижным играм (шапочки, медальоны). 8. Гимнастическая скамейка, бревно. 9. Разнообразные игрушки, стимулирующие двигательную активность: флажки, платочки, султанчики, погремушки, шары, палки, ленты.  </a:t>
            </a:r>
            <a:endParaRPr lang="ru-RU" sz="24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599" y="1443841"/>
            <a:ext cx="9787467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Центр театра </a:t>
            </a:r>
          </a:p>
          <a:p>
            <a:pPr lvl="1" algn="just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Разные виды театра: настольный, на ширме, на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фланелеграфе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, тростевой, теневой, магнитный, бибабо, пальчиковый,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ложковый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</a:p>
          <a:p>
            <a:pPr lvl="1" algn="just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Игрушки – забавы</a:t>
            </a:r>
          </a:p>
          <a:p>
            <a:pPr lvl="1" algn="just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маски – шапочки, рисунки – эмблемы на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ободочках</a:t>
            </a:r>
            <a:endParaRPr lang="ru-RU" sz="24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pPr lvl="1" algn="just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Ширмы: Домик (избушка) для показа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фолькорных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произведений </a:t>
            </a:r>
          </a:p>
          <a:p>
            <a:pPr lvl="1" algn="just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Фланелеграф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rgbClr val="00B0F0"/>
                </a:solidFill>
                <a:latin typeface="Monotype Corsiva" pitchFamily="66" charset="0"/>
              </a:rPr>
              <a:t>Центр </a:t>
            </a:r>
            <a:r>
              <a:rPr lang="ru-RU" sz="3200" dirty="0" err="1" smtClean="0">
                <a:solidFill>
                  <a:srgbClr val="00B0F0"/>
                </a:solidFill>
                <a:latin typeface="Monotype Corsiva" pitchFamily="66" charset="0"/>
              </a:rPr>
              <a:t>ряжения</a:t>
            </a:r>
            <a:r>
              <a:rPr lang="ru-RU" sz="3200" dirty="0" smtClean="0">
                <a:solidFill>
                  <a:srgbClr val="00B0F0"/>
                </a:solidFill>
                <a:latin typeface="Monotype Corsiva" pitchFamily="66" charset="0"/>
              </a:rPr>
              <a:t>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Одежда для </a:t>
            </a:r>
            <a:r>
              <a:rPr lang="ru-RU" sz="2400" dirty="0" err="1" smtClean="0">
                <a:solidFill>
                  <a:srgbClr val="7030A0"/>
                </a:solidFill>
                <a:latin typeface="Monotype Corsiva" pitchFamily="66" charset="0"/>
              </a:rPr>
              <a:t>ряжения</a:t>
            </a: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- узорчатые цветные воротники, различные юбки, платья, фартуки, кофточки, ленты, косынки и т.п.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Стойка ,плечики для одежды или сундучок для хранения одежды, в народном стиле.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Зеркало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- Бижутерия из различных материалов 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333" y="812800"/>
            <a:ext cx="11565467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Центр природы </a:t>
            </a:r>
          </a:p>
          <a:p>
            <a:pPr algn="just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Дидактическая кукла с набором одежды по временам года Макеты: «У бабушки в деревне», «На лугу», «В лесу». Коллекция камней, ракушек, семян Игротека экологических развивающих игр Библиотека познавательной природоведческой литературы Картины – пейзажи по временам года Комнатные растения с крупными листьями: фикус, бегония Комнатные растения с мелкими листьями: аспарагус, бальзамин Реалистически выполненные игрушки- животные, в том числе озвученные Муляжи овощей и фруктов(огурец, помидор ,морковь, яблоко) Календарь погоды; календарь природы Материалы для развития трудовых навыков (лейки для полива комнатных растений, маленькие деревянные лопатки для уборки снега, пластмассовые ведерки) «Зеленый огород» в поддонах на окне Иллюстрации с изображением кустарников, деревьев, трав ,цветов Иллюстрации с изображением зверей (домашних и диких), птиц, аквариумных рыб, насекомых (бабочек, жуков, мух, комаров) Растения, характерные для времен года (ветки вербы – весной, букет желтых листьев и т.д.) Серии тематических картинок «Животные и их детеныши» (кошка с котенком, собака со щенком, коза с козленком) Серия тематических картин «Обитатели леса» (реалистичное изображение животных и птиц: заяц, лиса, волк, белка, ёж и т.д.)</a:t>
            </a:r>
            <a:endParaRPr lang="ru-RU" sz="24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777\Documents\туяна\IMG_20181109_120711_HH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6669" y="2034153"/>
            <a:ext cx="3718662" cy="278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777\Documents\туяна\IMG_20181109_120723_HH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76" y="437923"/>
            <a:ext cx="3730647" cy="2798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777\Documents\туяна\IMG_20181109_120705_HH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71896" y="356578"/>
            <a:ext cx="3800475" cy="275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777\Documents\туяна\IMG_20181109_120654_HH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5600" y="3842562"/>
            <a:ext cx="3867179" cy="301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777\Documents\туяна\IMG_20181109_120641_HHT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7646" y="3813508"/>
            <a:ext cx="4058307" cy="304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777\Documents\туяна\IMG_20181109_120626_HH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4282" y="1949842"/>
            <a:ext cx="3943436" cy="295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777\Documents\туяна\IMG_20181109_120615_HH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8245" y="406514"/>
            <a:ext cx="3990975" cy="2895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777\Documents\туяна\IMG_20181109_120610_HH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3268" y="3820792"/>
            <a:ext cx="4048598" cy="303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777\Documents\туяна\IMG_20181109_120559_HH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9478" y="334298"/>
            <a:ext cx="4006910" cy="300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777\Documents\туяна\IMG_20181109_120554_HHT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871044"/>
            <a:ext cx="3981612" cy="2986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777\Documents\туяна\IMG_20181109_120548_HH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4342" y="2213573"/>
            <a:ext cx="3981450" cy="283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777\Documents\туяна\IMG_20181109_120544_HH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3755" y="362309"/>
            <a:ext cx="4248245" cy="318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777\Documents\туяна\IMG_20181109_120532_HH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5844"/>
            <a:ext cx="4201852" cy="315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777\Documents\туяна\IMG_20181109_120529_HHT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75755"/>
            <a:ext cx="4375233" cy="3282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777\Documents\туяна\IMG_20181109_120521_HHT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00257" y="3813684"/>
            <a:ext cx="4391743" cy="3294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7829" y="7262947"/>
            <a:ext cx="10574972" cy="4702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574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Monotype Corsiva" pitchFamily="66" charset="0"/>
              </a:rPr>
              <a:t>Организация предметно – пространственной среды осуществляется по 5 направлениям развития и образования детей (образовательным областям): </a:t>
            </a:r>
            <a:endParaRPr lang="ru-RU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141" y="1425039"/>
            <a:ext cx="10996550" cy="53082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1. Социально – коммуникативное 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2. Познавательное 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3. Художественно- эстетическое 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4.Речевое </a:t>
            </a:r>
          </a:p>
          <a:p>
            <a:pPr>
              <a:buNone/>
            </a:pP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5. Физическое</a:t>
            </a:r>
            <a:endParaRPr lang="ru-RU" sz="36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937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5077" y="322701"/>
            <a:ext cx="9235440" cy="69233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Требования к организации предметно – пространственной среды: 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8640" y="3700723"/>
            <a:ext cx="8934027" cy="104061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Удобное пространственное расположение игр и пособий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4947" y="1345474"/>
            <a:ext cx="9162385" cy="10972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Учет индивидуальных, возрастных потребностей детей 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42533" y="2603239"/>
            <a:ext cx="8652933" cy="914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Гибкость зонирования предметно – пространственной среды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44133" y="5036942"/>
            <a:ext cx="8737599" cy="9144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Наличие полифункциональных материалов, предметов заместителей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Реализация индивидуального подхода в организации предметно – пространственной среды: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2800" y="1710267"/>
            <a:ext cx="1041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Размещение на видном месте всех детских работ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Место для поздравления с днем рождения (стенд, уголок, иные формы организации)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- Оформление приемной с отражением индивидуальных особенностей детей</a:t>
            </a:r>
            <a:endParaRPr lang="ru-RU" sz="36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067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64253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Оформление группы в соответствии с календарно – тематическим планированием образовательного процесса: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- Наличие и содержание тематических выставок,</a:t>
            </a:r>
          </a:p>
          <a:p>
            <a:pPr>
              <a:buNone/>
            </a:pP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выставок детского творчества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Наличие и содержание наглядного, дидактического материала по изучаемой теме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00B0F0"/>
                </a:solidFill>
                <a:latin typeface="Monotype Corsiva" pitchFamily="66" charset="0"/>
              </a:rPr>
              <a:t>Отражение темы в родительском уголке</a:t>
            </a:r>
            <a:endParaRPr lang="ru-RU" sz="3600" dirty="0">
              <a:solidFill>
                <a:srgbClr val="00B0F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3467" y="1185333"/>
            <a:ext cx="10955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Наличие наглядно – информационных материалов для родителей: 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Уголок для родителей(режим дня ,сетка НОД, антропометрические данные детей, особенности возраста и т.д.) 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- Стенд </a:t>
            </a:r>
            <a:r>
              <a:rPr lang="ru-RU" sz="3200" dirty="0" err="1" smtClean="0">
                <a:solidFill>
                  <a:srgbClr val="7030A0"/>
                </a:solidFill>
                <a:latin typeface="Monotype Corsiva" pitchFamily="66" charset="0"/>
              </a:rPr>
              <a:t>н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/</a:t>
            </a:r>
            <a:r>
              <a:rPr lang="ru-RU" sz="3200" dirty="0" err="1" smtClean="0">
                <a:solidFill>
                  <a:srgbClr val="7030A0"/>
                </a:solidFill>
                <a:latin typeface="Monotype Corsiva" pitchFamily="66" charset="0"/>
              </a:rPr>
              <a:t>р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«Чем мы сегодня занимались?» и т.д. 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- Наличие консультативного материала для родителей (на актуальные темы, по сезону, по запросу родителей) 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Презентация детских творческих работ</a:t>
            </a:r>
            <a:endParaRPr lang="ru-RU" sz="32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8400" y="711200"/>
            <a:ext cx="10058400" cy="5152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70C0"/>
                </a:solidFill>
                <a:latin typeface="Monotype Corsiva" pitchFamily="66" charset="0"/>
              </a:rPr>
              <a:t>Образные игрушки (куклы, животные и пр.), Среднего размера условно-образные игрушки (куклы, животные, знакомые детям по сказкам, мультфильмам и т.п.), в т.ч. народные, в т.ч. наборы для режиссерской игры. Предметы домашнего обихода Игрушечная соразмерная куклам посуда (кастрюльки, половники, тарелки, чашки, ложки и пр.), мебель (кровать, стул, стол), постельные принадлежности (простынь, подушка, одеяло), простая одежда с разными видами застежек, Игрушки-орудия (лопатки, сачки и т.п.), соразмерные куклам коляски, санки соразмерные куклам коляски.</a:t>
            </a:r>
            <a:endParaRPr lang="ru-RU" sz="32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799" y="1720840"/>
            <a:ext cx="1044786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Техника и транспорт Пластиковые легкие крупные машинки на веревочке, небольшие неразборные крепкие машинки, соразмерные руке, крупные функциональные машинки (в которые можно посадить игрушку, погрузить кубики и т.п.) Атрибутика ролевая Предметы для реализации ролевого поведения (руль, посуда, простые медицинские инструменты и т.п.), наборы «Магазин», «Поликлиника». Маркеры пространства Игровая мебель, ширмы, пластиковые или тканевые домики, домашние песочницы.</a:t>
            </a:r>
            <a:endParaRPr lang="ru-RU" sz="3200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599" y="677334"/>
            <a:ext cx="105325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Развивающая среда творческих видов деятельности Центр музыки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Игрушки – музыкальные инструменты: колокольчики, металлофон, коробочки, бубны, барабанчики, дудочки, свистульки, деревянные ложки, гармошка, погремушки.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- Музыкальные игрушки: неваляшки, музыкальные молоточки, </a:t>
            </a:r>
            <a:r>
              <a:rPr lang="ru-RU" sz="3600" dirty="0" err="1" smtClean="0">
                <a:solidFill>
                  <a:srgbClr val="FF0000"/>
                </a:solidFill>
                <a:latin typeface="Monotype Corsiva" pitchFamily="66" charset="0"/>
              </a:rPr>
              <a:t>шумелки</a:t>
            </a: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 и т.д.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- Игрушки с фиксированной мелодией. </a:t>
            </a:r>
          </a:p>
          <a:p>
            <a:pPr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- Альбомы с фотографиями музыкальных инструментов. - Магнитофон, аудиозаписи, картинки к песням. 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Цветная презентация, посвященная природе, представленная в альбомной ориентации (широкоэкранный формат)</Template>
  <TotalTime>0</TotalTime>
  <Words>1272</Words>
  <Application>Microsoft Office PowerPoint</Application>
  <PresentationFormat>Произвольный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Nature Illustration 16x9</vt:lpstr>
      <vt:lpstr>Предметно – пространственная среда в младшей группе « Лучики»  </vt:lpstr>
      <vt:lpstr>Организация предметно – пространственной среды осуществляется по 5 направлениям развития и образования детей (образовательным областям): </vt:lpstr>
      <vt:lpstr>Слайд 3</vt:lpstr>
      <vt:lpstr> Реализация индивидуального подхода в организации предметно – пространственной среды:</vt:lpstr>
      <vt:lpstr>     Оформление группы в соответствии с календарно – тематическим планированием образовательного процесса: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2016-10-14T13:35:30Z</dcterms:created>
  <dcterms:modified xsi:type="dcterms:W3CDTF">2023-05-31T06:27:11Z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741610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  <property fmtid="{D5CDD505-2E9C-101B-9397-08002B2CF9AE}" name="_TemplateID" pid="5">
    <vt:lpwstr>TC034313779991</vt:lpwstr>
  </property>
</Properties>
</file>